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avokotni trikotnik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Naslov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17" name="Podnaslov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sl-SI" smtClean="0"/>
              <a:t>Uredite slog podnaslova matrice</a:t>
            </a:r>
            <a:endParaRPr kumimoji="0" lang="en-US"/>
          </a:p>
        </p:txBody>
      </p:sp>
      <p:grpSp>
        <p:nvGrpSpPr>
          <p:cNvPr id="2" name="Skupin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Prostoročno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Prostoročno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Prostoročno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Raven povezovalnik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Ograda datuma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C69A59C-9A0B-40BC-BEF3-75E63AAC039B}" type="datetimeFigureOut">
              <a:rPr lang="sl-SI" smtClean="0"/>
              <a:t>11.2.2017</a:t>
            </a:fld>
            <a:endParaRPr lang="sl-SI"/>
          </a:p>
        </p:txBody>
      </p:sp>
      <p:sp>
        <p:nvSpPr>
          <p:cNvPr id="19" name="Ograda no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sl-SI"/>
          </a:p>
        </p:txBody>
      </p:sp>
      <p:sp>
        <p:nvSpPr>
          <p:cNvPr id="27" name="Ograda številke diapoz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69A59C-9A0B-40BC-BEF3-75E63AAC039B}" type="datetimeFigureOut">
              <a:rPr lang="sl-SI" smtClean="0"/>
              <a:t>11.2.2017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  <p:sp>
        <p:nvSpPr>
          <p:cNvPr id="7" name="Naslov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sl-SI" smtClean="0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69A59C-9A0B-40BC-BEF3-75E63AAC039B}" type="datetimeFigureOut">
              <a:rPr lang="sl-SI" smtClean="0"/>
              <a:t>11.2.2017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  <p:sp>
        <p:nvSpPr>
          <p:cNvPr id="7" name="Škarnice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Škarnice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69A59C-9A0B-40BC-BEF3-75E63AAC039B}" type="datetimeFigureOut">
              <a:rPr lang="sl-SI" smtClean="0"/>
              <a:t>11.2.2017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  <p:sp>
        <p:nvSpPr>
          <p:cNvPr id="8" name="Naslov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rimerjav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sl-SI" smtClean="0"/>
              <a:t>Uredite sloge besedila matrice</a:t>
            </a:r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sl-SI" smtClean="0"/>
              <a:t>Uredite sloge besedila matrice</a:t>
            </a:r>
          </a:p>
        </p:txBody>
      </p:sp>
      <p:sp>
        <p:nvSpPr>
          <p:cNvPr id="5" name="Ograda vsebine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69A59C-9A0B-40BC-BEF3-75E63AAC039B}" type="datetimeFigureOut">
              <a:rPr lang="sl-SI" smtClean="0"/>
              <a:t>11.2.2017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69A59C-9A0B-40BC-BEF3-75E63AAC039B}" type="datetimeFigureOut">
              <a:rPr lang="sl-SI" smtClean="0"/>
              <a:t>11.2.2017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  <p:sp>
        <p:nvSpPr>
          <p:cNvPr id="6" name="Naslov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69A59C-9A0B-40BC-BEF3-75E63AAC039B}" type="datetimeFigureOut">
              <a:rPr lang="sl-SI" smtClean="0"/>
              <a:t>11.2.2017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1_Naslov in vsebin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3" name="Ograda besedila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sl-SI" smtClean="0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EC69A59C-9A0B-40BC-BEF3-75E63AAC039B}" type="datetimeFigureOut">
              <a:rPr lang="sl-SI" smtClean="0"/>
              <a:t>11.2.2017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Naslov in slik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sl-SI" smtClean="0"/>
              <a:t>Uredite sloge besedila matrice</a:t>
            </a:r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sl-SI" smtClean="0"/>
              <a:t>Kliknite ikono, če želite dodati sliko</a:t>
            </a:r>
            <a:endParaRPr kumimoji="0" lang="en-US" dirty="0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C69A59C-9A0B-40BC-BEF3-75E63AAC039B}" type="datetimeFigureOut">
              <a:rPr lang="sl-SI" smtClean="0"/>
              <a:t>11.2.2017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8" name="Prostoročno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Prostoročno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Pravokotni trikotnik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Raven povezovalnik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Škarnice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Škarnice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69A59C-9A0B-40BC-BEF3-75E63AAC039B}" type="datetimeFigureOut">
              <a:rPr lang="sl-SI" smtClean="0"/>
              <a:t>11.2.2017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69A59C-9A0B-40BC-BEF3-75E63AAC039B}" type="datetimeFigureOut">
              <a:rPr lang="sl-SI" smtClean="0"/>
              <a:t>11.2.2017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rostoročno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Prostoročno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Pravokotni trikotnik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Raven povezovalnik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grada naslova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30" name="Ograda besedila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sl-SI" smtClean="0"/>
              <a:t>Uredite sloge besedila matrice</a:t>
            </a:r>
          </a:p>
          <a:p>
            <a:pPr lvl="1" eaLnBrk="1" latinLnBrk="0" hangingPunct="1"/>
            <a:r>
              <a:rPr kumimoji="0" lang="sl-SI" smtClean="0"/>
              <a:t>Druga raven</a:t>
            </a:r>
          </a:p>
          <a:p>
            <a:pPr lvl="2" eaLnBrk="1" latinLnBrk="0" hangingPunct="1"/>
            <a:r>
              <a:rPr kumimoji="0" lang="sl-SI" smtClean="0"/>
              <a:t>Tretja raven</a:t>
            </a:r>
          </a:p>
          <a:p>
            <a:pPr lvl="3" eaLnBrk="1" latinLnBrk="0" hangingPunct="1"/>
            <a:r>
              <a:rPr kumimoji="0" lang="sl-SI" smtClean="0"/>
              <a:t>Četrta raven</a:t>
            </a:r>
          </a:p>
          <a:p>
            <a:pPr lvl="4" eaLnBrk="1" latinLnBrk="0" hangingPunct="1"/>
            <a:r>
              <a:rPr kumimoji="0" lang="sl-SI" smtClean="0"/>
              <a:t>Peta raven</a:t>
            </a:r>
            <a:endParaRPr kumimoji="0" lang="en-US"/>
          </a:p>
        </p:txBody>
      </p:sp>
      <p:sp>
        <p:nvSpPr>
          <p:cNvPr id="10" name="Ograda datuma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C69A59C-9A0B-40BC-BEF3-75E63AAC039B}" type="datetimeFigureOut">
              <a:rPr lang="sl-SI" smtClean="0"/>
              <a:t>11.2.2017</a:t>
            </a:fld>
            <a:endParaRPr lang="sl-SI"/>
          </a:p>
        </p:txBody>
      </p:sp>
      <p:sp>
        <p:nvSpPr>
          <p:cNvPr id="22" name="Ograda noge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sl-SI"/>
          </a:p>
        </p:txBody>
      </p:sp>
      <p:sp>
        <p:nvSpPr>
          <p:cNvPr id="18" name="Ograda številke diapozitiva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l-SI" dirty="0" smtClean="0"/>
              <a:t>VOZNI RED</a:t>
            </a:r>
            <a:endParaRPr lang="sl-SI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426167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sl-SI" dirty="0"/>
              <a:t>Vozni red je načrt prevoza potnikov na neki liniji in se ponavlja v določenih intervalih. </a:t>
            </a:r>
            <a:endParaRPr lang="sl-SI" dirty="0" smtClean="0"/>
          </a:p>
          <a:p>
            <a:pPr marL="109728" indent="0">
              <a:buNone/>
            </a:pPr>
            <a:endParaRPr lang="sl-SI" dirty="0"/>
          </a:p>
          <a:p>
            <a:pPr marL="109728" indent="0">
              <a:buNone/>
            </a:pPr>
            <a:r>
              <a:rPr lang="sl-SI" dirty="0" smtClean="0"/>
              <a:t>Prikaže </a:t>
            </a:r>
            <a:r>
              <a:rPr lang="sl-SI" dirty="0"/>
              <a:t>časovno in prostorsko sliko gibanja vozil na liniji. </a:t>
            </a:r>
            <a:endParaRPr lang="sl-SI" dirty="0" smtClean="0"/>
          </a:p>
          <a:p>
            <a:pPr marL="109728" indent="0">
              <a:buNone/>
            </a:pPr>
            <a:endParaRPr lang="sl-SI" dirty="0"/>
          </a:p>
          <a:p>
            <a:pPr marL="109728" indent="0">
              <a:buNone/>
            </a:pPr>
            <a:r>
              <a:rPr lang="sl-SI" dirty="0" smtClean="0"/>
              <a:t>Predstavlja </a:t>
            </a:r>
            <a:r>
              <a:rPr lang="sl-SI" dirty="0"/>
              <a:t>organiziranost dela na posameznih </a:t>
            </a:r>
            <a:r>
              <a:rPr lang="sl-SI" dirty="0" smtClean="0"/>
              <a:t>linijah.</a:t>
            </a:r>
          </a:p>
          <a:p>
            <a:pPr marL="109728" indent="0">
              <a:buNone/>
            </a:pPr>
            <a:endParaRPr lang="sl-SI" dirty="0" smtClean="0"/>
          </a:p>
          <a:p>
            <a:pPr marL="109728" indent="0">
              <a:buNone/>
            </a:pPr>
            <a:r>
              <a:rPr lang="sl-SI" dirty="0" smtClean="0"/>
              <a:t>Osnovni </a:t>
            </a:r>
            <a:r>
              <a:rPr lang="sl-SI" dirty="0"/>
              <a:t>cilj voznega reda je ugoditi prometnim potrebam potnikov. Z voznim redom se prevozne zmogljivosti usklajujejo s prevoznimi potrebami.</a:t>
            </a:r>
          </a:p>
          <a:p>
            <a:pPr marL="109728" indent="0">
              <a:buNone/>
            </a:pPr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VOZNI RED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052237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sl-SI" dirty="0"/>
              <a:t>ime prevoznika,</a:t>
            </a:r>
          </a:p>
          <a:p>
            <a:pPr lvl="0"/>
            <a:r>
              <a:rPr lang="sl-SI" dirty="0"/>
              <a:t>linija: je relacija, na kateri se opravlja linijski promet in smer linijskega prevoza,</a:t>
            </a:r>
          </a:p>
          <a:p>
            <a:pPr lvl="0"/>
            <a:r>
              <a:rPr lang="sl-SI" dirty="0"/>
              <a:t>začetna in končna postaja (</a:t>
            </a:r>
            <a:r>
              <a:rPr lang="sl-SI" dirty="0" err="1"/>
              <a:t>terminus</a:t>
            </a:r>
            <a:r>
              <a:rPr lang="sl-SI" dirty="0"/>
              <a:t>),</a:t>
            </a:r>
          </a:p>
          <a:p>
            <a:pPr lvl="0"/>
            <a:r>
              <a:rPr lang="sl-SI" dirty="0"/>
              <a:t>čas odhoda iz začetne postaje,</a:t>
            </a:r>
          </a:p>
          <a:p>
            <a:pPr lvl="0"/>
            <a:r>
              <a:rPr lang="sl-SI" dirty="0"/>
              <a:t>čas prihoda na končno postajo,</a:t>
            </a:r>
          </a:p>
          <a:p>
            <a:pPr lvl="0"/>
            <a:r>
              <a:rPr lang="sl-SI" dirty="0"/>
              <a:t>vrstni red avtobusnih postaj in postajališč, </a:t>
            </a:r>
          </a:p>
          <a:p>
            <a:pPr lvl="0"/>
            <a:r>
              <a:rPr lang="sl-SI" dirty="0"/>
              <a:t>čas prihoda, čas zadrževanja (postanka) in odhoda iz vsake avtobusne postaje oz. postajališča, </a:t>
            </a:r>
          </a:p>
          <a:p>
            <a:pPr lvl="0"/>
            <a:r>
              <a:rPr lang="sl-SI" dirty="0"/>
              <a:t>obdobje, v katerem prevoznik opravlja prevoz na liniji, </a:t>
            </a:r>
          </a:p>
          <a:p>
            <a:pPr lvl="0"/>
            <a:r>
              <a:rPr lang="sl-SI" dirty="0"/>
              <a:t>čas veljavnosti voznega reda,</a:t>
            </a:r>
          </a:p>
          <a:p>
            <a:pPr lvl="0"/>
            <a:r>
              <a:rPr lang="sl-SI" dirty="0"/>
              <a:t>režim obratovanja linije.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>
                <a:effectLst/>
              </a:rPr>
              <a:t>Vozni red vsebuje naslednje podatke</a:t>
            </a:r>
            <a:r>
              <a:rPr lang="sl-SI" dirty="0" smtClean="0">
                <a:effectLst/>
              </a:rPr>
              <a:t>: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718397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/>
              <a:t>Linija je določena relacija in smer linijskega prevoza – od začetne do končne postaje – za prevoz potnikov po registriranem voznem redu.</a:t>
            </a:r>
          </a:p>
          <a:p>
            <a:endParaRPr lang="sl-SI" dirty="0"/>
          </a:p>
          <a:p>
            <a:r>
              <a:rPr lang="sl-SI" dirty="0"/>
              <a:t>Relacija je oddaljenost med dvema postajališčema na liniji.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94180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l-SI" dirty="0"/>
              <a:t>Vozne rede v primestnem in medkrajevnem prometu usklajuje </a:t>
            </a:r>
            <a:r>
              <a:rPr lang="sl-SI" dirty="0" err="1"/>
              <a:t>koncedent</a:t>
            </a:r>
            <a:r>
              <a:rPr lang="sl-SI" dirty="0"/>
              <a:t> – DRSC (Direkcija Republike Slovenije za ceste) s prevozniki, ki imajo licenco za opravljanje prevozov potnikov v linijskem cestnem prometu (koncesionarji) enkrat letno. </a:t>
            </a:r>
            <a:endParaRPr lang="sl-SI" dirty="0" smtClean="0"/>
          </a:p>
          <a:p>
            <a:endParaRPr lang="sl-SI" dirty="0"/>
          </a:p>
          <a:p>
            <a:r>
              <a:rPr lang="sl-SI" dirty="0"/>
              <a:t>Vozni redi v javnem mestnem potniškem prometu pa se ne usklajujejo, ker jih prevozniki opravljajo na podlagi koncesij s strani mestnih občin.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UREJANJE VOZNIH REDOV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842556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sl-SI" sz="2000" dirty="0"/>
              <a:t>Avtobusna postaja in pomembnejše avtobusno postajališče morata imeti izobešen izvleček voznih redov prevoznikov (ali objavljen vozni red na elektronskem mediju), ki mora vsebovati naslednje podatke:</a:t>
            </a:r>
          </a:p>
          <a:p>
            <a:pPr lvl="0"/>
            <a:r>
              <a:rPr lang="sl-SI" sz="2400" dirty="0"/>
              <a:t>številko perona za posamezen avtobus,</a:t>
            </a:r>
          </a:p>
          <a:p>
            <a:pPr lvl="0"/>
            <a:r>
              <a:rPr lang="sl-SI" sz="2400" dirty="0"/>
              <a:t>navedena imena krajev, kjer so redni postanki avtobusov na posameznih linijah,</a:t>
            </a:r>
          </a:p>
          <a:p>
            <a:pPr lvl="0"/>
            <a:r>
              <a:rPr lang="sl-SI" sz="2400" dirty="0"/>
              <a:t>čas prihoda oziroma odhoda avtobusa ter legendo (informacije o vrsti prevoza in ob katerih dnevih avtobusi vozijo).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IZVLEČEK VOZNIH REDOV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8157400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376672"/>
          </a:xfrm>
        </p:spPr>
        <p:txBody>
          <a:bodyPr>
            <a:normAutofit fontScale="92500"/>
          </a:bodyPr>
          <a:lstStyle/>
          <a:p>
            <a:pPr marL="109728" indent="0">
              <a:buNone/>
            </a:pPr>
            <a:r>
              <a:rPr lang="sl-SI" dirty="0"/>
              <a:t>Vozni red izdela prevoznik, ki opravlja javni linijski prevoz, pri čemer </a:t>
            </a:r>
            <a:r>
              <a:rPr lang="sl-SI" dirty="0" smtClean="0"/>
              <a:t>upošteva:</a:t>
            </a:r>
            <a:endParaRPr lang="sl-SI" dirty="0"/>
          </a:p>
          <a:p>
            <a:pPr lvl="0"/>
            <a:r>
              <a:rPr lang="sl-SI" dirty="0"/>
              <a:t>obseg in struktura potnikov na liniji,</a:t>
            </a:r>
          </a:p>
          <a:p>
            <a:pPr lvl="0"/>
            <a:r>
              <a:rPr lang="sl-SI" dirty="0"/>
              <a:t>povpraševanje po prevozu,</a:t>
            </a:r>
          </a:p>
          <a:p>
            <a:pPr lvl="0"/>
            <a:r>
              <a:rPr lang="sl-SI" dirty="0"/>
              <a:t>čas kroženja (cikla, </a:t>
            </a:r>
            <a:r>
              <a:rPr lang="sl-SI" dirty="0" smtClean="0"/>
              <a:t>obrata),</a:t>
            </a:r>
            <a:endParaRPr lang="sl-SI" dirty="0"/>
          </a:p>
          <a:p>
            <a:pPr lvl="0"/>
            <a:r>
              <a:rPr lang="sl-SI" dirty="0"/>
              <a:t>število prevoznih sredstev na posamezni liniji,</a:t>
            </a:r>
          </a:p>
          <a:p>
            <a:pPr lvl="0"/>
            <a:r>
              <a:rPr lang="sl-SI" dirty="0"/>
              <a:t>časovni interval med prevoznimi sredstvi,</a:t>
            </a:r>
          </a:p>
          <a:p>
            <a:pPr lvl="0"/>
            <a:r>
              <a:rPr lang="sl-SI" dirty="0"/>
              <a:t>velikost vozil,</a:t>
            </a:r>
          </a:p>
          <a:p>
            <a:pPr lvl="0"/>
            <a:r>
              <a:rPr lang="sl-SI" dirty="0"/>
              <a:t>izkoristek potniških mest v prevoznem sredstvu,</a:t>
            </a:r>
          </a:p>
          <a:p>
            <a:pPr lvl="0"/>
            <a:r>
              <a:rPr lang="sl-SI" dirty="0"/>
              <a:t>varnost prometa,</a:t>
            </a:r>
          </a:p>
          <a:p>
            <a:pPr lvl="0"/>
            <a:r>
              <a:rPr lang="sl-SI" dirty="0"/>
              <a:t>uporaba daljinarja,</a:t>
            </a:r>
          </a:p>
          <a:p>
            <a:pPr lvl="0"/>
            <a:r>
              <a:rPr lang="sl-SI" dirty="0"/>
              <a:t>optimalni stroški eksploatacije itd.</a:t>
            </a:r>
          </a:p>
          <a:p>
            <a:pPr marL="109728" indent="0">
              <a:buNone/>
            </a:pPr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IZDELAVA VOZNEGA REDA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0404086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sl-SI" dirty="0"/>
              <a:t>je knjiga s seznamom imen postaj in postajališč ter razdalj med njimi,</a:t>
            </a:r>
          </a:p>
          <a:p>
            <a:pPr lvl="0"/>
            <a:r>
              <a:rPr lang="sl-SI" dirty="0"/>
              <a:t>je obvezna podlaga za izdelavo voznih redov, ki vsebuje relacije s kilometrskimi razdaljami, voznimi časi in avtobusnimi postajami, pomembnejšimi avtobusnimi postajališči in avtobusnimi postajališči.</a:t>
            </a:r>
          </a:p>
          <a:p>
            <a:pPr lvl="0"/>
            <a:r>
              <a:rPr lang="sl-SI" dirty="0"/>
              <a:t>daljinar s časi vožnje se uporablja pri izdelavi primestnih, medkrajevnih in mednarodnih voznih redov, </a:t>
            </a:r>
          </a:p>
          <a:p>
            <a:pPr lvl="0"/>
            <a:r>
              <a:rPr lang="sl-SI" dirty="0"/>
              <a:t>vsi prevozniki so dolžni ta daljinar uporabljati kot podlago za izdelavo voznih redov.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 smtClean="0"/>
              <a:t>IZDELAVA VOZNEGA REDA-DALJINAR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5258642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sl-SI" dirty="0"/>
              <a:t>V praksi sta bistveni predvsem naslednji vrsti voznih </a:t>
            </a:r>
            <a:r>
              <a:rPr lang="sl-SI" dirty="0" smtClean="0"/>
              <a:t>redov:</a:t>
            </a:r>
          </a:p>
          <a:p>
            <a:pPr marL="109728" indent="0">
              <a:buNone/>
            </a:pPr>
            <a:endParaRPr lang="sl-SI" dirty="0"/>
          </a:p>
          <a:p>
            <a:pPr lvl="0"/>
            <a:r>
              <a:rPr lang="sl-SI" dirty="0"/>
              <a:t>grafični in </a:t>
            </a:r>
            <a:endParaRPr lang="sl-SI" dirty="0" smtClean="0"/>
          </a:p>
          <a:p>
            <a:pPr lvl="0"/>
            <a:endParaRPr lang="sl-SI" dirty="0"/>
          </a:p>
          <a:p>
            <a:pPr lvl="0"/>
            <a:r>
              <a:rPr lang="sl-SI" dirty="0"/>
              <a:t>tabelarni.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VRSTE VOZNIH REDOV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1200839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sl-SI" dirty="0"/>
              <a:t>Se večinoma rabi v mestnem in železniškem prometu, redkeje pa v primestnem prometu. Izdela se na koordinatnem sistemu tako, da na:</a:t>
            </a:r>
          </a:p>
          <a:p>
            <a:pPr lvl="0"/>
            <a:r>
              <a:rPr lang="sl-SI" dirty="0"/>
              <a:t>x-os nanesemo časovno razporeditev (v urah/minutah) za celotni delovni dan linije, </a:t>
            </a:r>
          </a:p>
          <a:p>
            <a:pPr lvl="0"/>
            <a:r>
              <a:rPr lang="sl-SI" dirty="0"/>
              <a:t>y-os nanesemo dolžino linije v določenem razmerju, s poudarkom na začetni in končni postaji (</a:t>
            </a:r>
            <a:r>
              <a:rPr lang="sl-SI" dirty="0" err="1"/>
              <a:t>terminusu</a:t>
            </a:r>
            <a:r>
              <a:rPr lang="sl-SI" dirty="0"/>
              <a:t>) ter glavnih postajališčih.</a:t>
            </a:r>
          </a:p>
          <a:p>
            <a:pPr lvl="0"/>
            <a:r>
              <a:rPr lang="sl-SI" dirty="0"/>
              <a:t>T1in T2 sta začetna in končna postaja,</a:t>
            </a:r>
          </a:p>
          <a:p>
            <a:pPr lvl="0"/>
            <a:r>
              <a:rPr lang="sl-SI" dirty="0"/>
              <a:t>S1in S2 pa sta glavni postajališči.</a:t>
            </a:r>
          </a:p>
          <a:p>
            <a:r>
              <a:rPr lang="sl-SI" dirty="0"/>
              <a:t> 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GRAFIČNI VOZNI RED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2151127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grada vsebine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64704"/>
            <a:ext cx="8928992" cy="54726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347468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sl-SI" dirty="0"/>
              <a:t>Na osnovi grafičnega voznega reda lahko določimo:</a:t>
            </a:r>
          </a:p>
          <a:p>
            <a:pPr lvl="0"/>
            <a:r>
              <a:rPr lang="sl-SI" dirty="0"/>
              <a:t>število voznega osebja,</a:t>
            </a:r>
          </a:p>
          <a:p>
            <a:pPr lvl="0"/>
            <a:r>
              <a:rPr lang="sl-SI" dirty="0"/>
              <a:t>čas trajanja dela na določeni liniji, ki se začne z delovnim časom posameznega vozila na liniji,</a:t>
            </a:r>
          </a:p>
          <a:p>
            <a:pPr lvl="0"/>
            <a:r>
              <a:rPr lang="sl-SI" dirty="0"/>
              <a:t>delovne izmene z upoštevanjem zakonskih določil o obveznem počitku voznega osebja.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GRAFIČNI VOZNI RED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4493412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sl-SI" dirty="0"/>
              <a:t>Se uporablja v medmestnem in mednarodnem prometu. Ločimo več tipov tabelarnega voznega reda, in sicer:</a:t>
            </a:r>
          </a:p>
          <a:p>
            <a:pPr lvl="0"/>
            <a:r>
              <a:rPr lang="sl-SI" dirty="0"/>
              <a:t>na sredini so imena postaj in postajališč ter njihove medsebojne razdalje, na levi strani so odhodi, na desni pa prihodi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TABELARNI VOZNI RED</a:t>
            </a:r>
            <a:endParaRPr lang="sl-SI" dirty="0"/>
          </a:p>
        </p:txBody>
      </p:sp>
      <p:pic>
        <p:nvPicPr>
          <p:cNvPr id="4" name="Slika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209183"/>
            <a:ext cx="6696744" cy="24601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77608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sl-SI" sz="2400" dirty="0"/>
              <a:t>lahko so levo postajališča in njihove medsebojne razdalje, desno pa vsi prihodi in odhodi – ko je na posamezni liniji mnogo prihodov in odhodov;</a:t>
            </a:r>
          </a:p>
          <a:p>
            <a:pPr lvl="0"/>
            <a:r>
              <a:rPr lang="sl-SI" sz="2400" dirty="0"/>
              <a:t>če na liniji opravlja prevoz več prevoznikov, se levo napišejo vsa postajališča in njihove medsebojne razdalje, desno pa vsi prihodi in odhodi ter naziv prevoznika;</a:t>
            </a:r>
          </a:p>
          <a:p>
            <a:pPr lvl="0"/>
            <a:r>
              <a:rPr lang="sl-SI" sz="2400" dirty="0"/>
              <a:t>lahko je napisan le čas odhoda iz začetnega postajališča (mestni in lokalni prevoz) ali tudi njihovih postajališč (medmestni prevoz).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TABELARNI VOZNI RED</a:t>
            </a:r>
          </a:p>
        </p:txBody>
      </p:sp>
      <p:pic>
        <p:nvPicPr>
          <p:cNvPr id="4" name="Slika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5229200"/>
            <a:ext cx="4176464" cy="17281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37182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109728" indent="0">
              <a:buNone/>
            </a:pPr>
            <a:r>
              <a:rPr lang="sl-SI" dirty="0"/>
              <a:t>Celotni sistem mestnega javnega prometa je usklajen sistem, v njem vozila za prevoz potnikov predstavljajo upravljani sistem, prometne službe pa predstavljajo upravljalni sistem. Iz tega izhajajo naloge službe vodenja in nadzora. </a:t>
            </a:r>
          </a:p>
          <a:p>
            <a:pPr marL="109728" indent="0">
              <a:buNone/>
            </a:pPr>
            <a:r>
              <a:rPr lang="sl-SI" dirty="0"/>
              <a:t> </a:t>
            </a:r>
          </a:p>
          <a:p>
            <a:pPr marL="109728" indent="0">
              <a:buNone/>
            </a:pPr>
            <a:r>
              <a:rPr lang="sl-SI" dirty="0"/>
              <a:t>Za odpravljanje mogočih nepravilnosti v voznem redu sta potrebna nadzor gibanja vozil na celotni liniji in evidenca o prevoznih zahtevah. Zato moramo na enem mestu zbirati informacije o dogajanju na celotni liniji</a:t>
            </a:r>
            <a:r>
              <a:rPr lang="sl-SI" dirty="0" smtClean="0"/>
              <a:t>.</a:t>
            </a:r>
          </a:p>
          <a:p>
            <a:pPr marL="109728" indent="0">
              <a:buNone/>
            </a:pPr>
            <a:endParaRPr lang="sl-SI" dirty="0"/>
          </a:p>
          <a:p>
            <a:pPr marL="109728" indent="0">
              <a:buNone/>
            </a:pPr>
            <a:r>
              <a:rPr lang="sl-SI" dirty="0"/>
              <a:t>Na osnovi teh podatkov je mogoče najprimerneje odločiti o voznem redu in nastalih nepravilnostih.</a:t>
            </a:r>
          </a:p>
          <a:p>
            <a:pPr marL="109728" indent="0">
              <a:buNone/>
            </a:pPr>
            <a:endParaRPr lang="sl-SI" dirty="0"/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SISTEM VODENJA KONTROLE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2460734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dirty="0"/>
              <a:t>podsistem za zbiranje informacij,</a:t>
            </a:r>
          </a:p>
          <a:p>
            <a:pPr lvl="0"/>
            <a:r>
              <a:rPr lang="sl-SI" dirty="0"/>
              <a:t>podsistem za prenos informacij,</a:t>
            </a:r>
          </a:p>
          <a:p>
            <a:pPr lvl="0"/>
            <a:r>
              <a:rPr lang="sl-SI" dirty="0"/>
              <a:t>podsistem za obdelavo informacij, </a:t>
            </a:r>
          </a:p>
          <a:p>
            <a:pPr lvl="0"/>
            <a:r>
              <a:rPr lang="sl-SI" dirty="0"/>
              <a:t>podsistem za posredovanje podatkov delavcem in za obveščanje potnikov.</a:t>
            </a:r>
          </a:p>
          <a:p>
            <a:pPr marL="109728" indent="0">
              <a:buNone/>
            </a:pPr>
            <a:endParaRPr lang="sl-SI" dirty="0"/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l-SI" sz="2800" dirty="0">
                <a:effectLst/>
              </a:rPr>
              <a:t>Sistem centralnega vodenja in nadzora prometa je sestavljen iz štirih podsistemov:</a:t>
            </a:r>
          </a:p>
        </p:txBody>
      </p:sp>
    </p:spTree>
    <p:extLst>
      <p:ext uri="{BB962C8B-B14F-4D97-AF65-F5344CB8AC3E}">
        <p14:creationId xmlns:p14="http://schemas.microsoft.com/office/powerpoint/2010/main" val="2741022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dirty="0"/>
              <a:t>točnem gibanju vozil na liniji,</a:t>
            </a:r>
          </a:p>
          <a:p>
            <a:pPr lvl="0"/>
            <a:r>
              <a:rPr lang="sl-SI" dirty="0"/>
              <a:t>zasedenosti vozil, </a:t>
            </a:r>
          </a:p>
          <a:p>
            <a:pPr lvl="0"/>
            <a:r>
              <a:rPr lang="sl-SI" dirty="0"/>
              <a:t>hitrosti vožnje, </a:t>
            </a:r>
          </a:p>
          <a:p>
            <a:pPr lvl="0"/>
            <a:r>
              <a:rPr lang="sl-SI" dirty="0"/>
              <a:t>stanju prometa, </a:t>
            </a:r>
          </a:p>
          <a:p>
            <a:pPr lvl="0"/>
            <a:r>
              <a:rPr lang="sl-SI" dirty="0"/>
              <a:t>tehnični brezhibnosti vozil.</a:t>
            </a:r>
          </a:p>
          <a:p>
            <a:pPr marL="109728" indent="0">
              <a:buNone/>
            </a:pPr>
            <a:endParaRPr lang="sl-SI" dirty="0"/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sz="3600" dirty="0">
                <a:effectLst/>
              </a:rPr>
              <a:t>Osnovna naloga sistema za zbiranje informacij je zbiranje podatkov o</a:t>
            </a:r>
            <a:r>
              <a:rPr lang="sl-SI" sz="3600" dirty="0" smtClean="0">
                <a:effectLst/>
              </a:rPr>
              <a:t>: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5183385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sl-SI" dirty="0"/>
              <a:t>Naloga podsistema za prenos informacij je, da v čim krajšem času posreduje informacijo od izvora do centralnega mesta. </a:t>
            </a:r>
            <a:endParaRPr lang="sl-SI" dirty="0" smtClean="0"/>
          </a:p>
          <a:p>
            <a:pPr marL="109728" indent="0">
              <a:buNone/>
            </a:pPr>
            <a:endParaRPr lang="sl-SI" dirty="0"/>
          </a:p>
          <a:p>
            <a:pPr marL="109728" indent="0">
              <a:buNone/>
            </a:pPr>
            <a:r>
              <a:rPr lang="sl-SI" dirty="0" smtClean="0"/>
              <a:t>Osnovni </a:t>
            </a:r>
            <a:r>
              <a:rPr lang="sl-SI" dirty="0"/>
              <a:t>podsistem za obdelavo podatkov je računalniški center, ki prispele informacije obdela. Podatke posreduje </a:t>
            </a:r>
            <a:r>
              <a:rPr lang="sl-SI" dirty="0" err="1"/>
              <a:t>dispečarskemu</a:t>
            </a:r>
            <a:r>
              <a:rPr lang="sl-SI" dirty="0"/>
              <a:t> centru. </a:t>
            </a:r>
            <a:r>
              <a:rPr lang="sl-SI" dirty="0" err="1"/>
              <a:t>Dispečarski</a:t>
            </a:r>
            <a:r>
              <a:rPr lang="sl-SI" dirty="0"/>
              <a:t> center ima </a:t>
            </a:r>
            <a:r>
              <a:rPr lang="sl-SI" dirty="0" err="1"/>
              <a:t>tastaturo</a:t>
            </a:r>
            <a:r>
              <a:rPr lang="sl-SI" dirty="0"/>
              <a:t> za povezovanje z računalnikom, mikrofon in dva ekrana, na katerih se pojavljajo obvestila.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034692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sl-SI" dirty="0"/>
              <a:t>Voznik ima možnost, da se povezuje z </a:t>
            </a:r>
            <a:r>
              <a:rPr lang="sl-SI" dirty="0" err="1"/>
              <a:t>dispečarskim</a:t>
            </a:r>
            <a:r>
              <a:rPr lang="sl-SI" dirty="0"/>
              <a:t> centrom preko radijske povezave. Vsakodnevno zbiranje informacij nam omogoča spremljanje potniških tokov. </a:t>
            </a:r>
            <a:endParaRPr lang="sl-SI" dirty="0" smtClean="0"/>
          </a:p>
          <a:p>
            <a:pPr marL="109728" indent="0">
              <a:buNone/>
            </a:pPr>
            <a:endParaRPr lang="sl-SI" dirty="0"/>
          </a:p>
          <a:p>
            <a:pPr marL="109728" indent="0">
              <a:buNone/>
            </a:pPr>
            <a:r>
              <a:rPr lang="sl-SI" dirty="0" smtClean="0"/>
              <a:t>Usklajevanje </a:t>
            </a:r>
            <a:r>
              <a:rPr lang="sl-SI" dirty="0"/>
              <a:t>prevoznih zahtev in prevoznih zmogljivosti se obdeluje s pomočjo računalnika. 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2105282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dirty="0"/>
              <a:t>izboljšava točnosti sistema,</a:t>
            </a:r>
          </a:p>
          <a:p>
            <a:pPr lvl="0"/>
            <a:r>
              <a:rPr lang="sl-SI" dirty="0"/>
              <a:t>usklajevanje prevoznih zmogljivosti in potreb, </a:t>
            </a:r>
          </a:p>
          <a:p>
            <a:pPr lvl="0"/>
            <a:r>
              <a:rPr lang="sl-SI" dirty="0"/>
              <a:t>hiter prenos informacij,</a:t>
            </a:r>
          </a:p>
          <a:p>
            <a:pPr lvl="0"/>
            <a:r>
              <a:rPr lang="sl-SI" dirty="0"/>
              <a:t>zmanjšanje števila zaposlenih.</a:t>
            </a:r>
          </a:p>
          <a:p>
            <a:pPr marL="109728" indent="0">
              <a:buNone/>
            </a:pPr>
            <a:endParaRPr lang="sl-SI" dirty="0"/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>
                <a:effectLst/>
              </a:rPr>
              <a:t>Osnovne prednosti centralnega sistema vodenja in nadzora so:</a:t>
            </a:r>
          </a:p>
        </p:txBody>
      </p:sp>
    </p:spTree>
    <p:extLst>
      <p:ext uri="{BB962C8B-B14F-4D97-AF65-F5344CB8AC3E}">
        <p14:creationId xmlns:p14="http://schemas.microsoft.com/office/powerpoint/2010/main" val="7024842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tekanje">
  <a:themeElements>
    <a:clrScheme name="Stekanj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Stekanj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Stekanj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</TotalTime>
  <Words>946</Words>
  <Application>Microsoft Office PowerPoint</Application>
  <PresentationFormat>Diaprojekcija na zaslonu (4:3)</PresentationFormat>
  <Paragraphs>102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diapozitivov</vt:lpstr>
      </vt:variant>
      <vt:variant>
        <vt:i4>20</vt:i4>
      </vt:variant>
    </vt:vector>
  </HeadingPairs>
  <TitlesOfParts>
    <vt:vector size="21" baseType="lpstr">
      <vt:lpstr>Stekanje</vt:lpstr>
      <vt:lpstr>VOZNI RED</vt:lpstr>
      <vt:lpstr>VOZNI RED</vt:lpstr>
      <vt:lpstr>Vozni red vsebuje naslednje podatke:</vt:lpstr>
      <vt:lpstr>PowerPointova predstavitev</vt:lpstr>
      <vt:lpstr>UREJANJE VOZNIH REDOV</vt:lpstr>
      <vt:lpstr>IZVLEČEK VOZNIH REDOV</vt:lpstr>
      <vt:lpstr>IZDELAVA VOZNEGA REDA</vt:lpstr>
      <vt:lpstr>IZDELAVA VOZNEGA REDA-DALJINAR</vt:lpstr>
      <vt:lpstr>VRSTE VOZNIH REDOV</vt:lpstr>
      <vt:lpstr>GRAFIČNI VOZNI RED</vt:lpstr>
      <vt:lpstr>PowerPointova predstavitev</vt:lpstr>
      <vt:lpstr>GRAFIČNI VOZNI RED</vt:lpstr>
      <vt:lpstr>TABELARNI VOZNI RED</vt:lpstr>
      <vt:lpstr>TABELARNI VOZNI RED</vt:lpstr>
      <vt:lpstr>SISTEM VODENJA KONTROLE</vt:lpstr>
      <vt:lpstr>Sistem centralnega vodenja in nadzora prometa je sestavljen iz štirih podsistemov:</vt:lpstr>
      <vt:lpstr>Osnovna naloga sistema za zbiranje informacij je zbiranje podatkov o:</vt:lpstr>
      <vt:lpstr>PowerPointova predstavitev</vt:lpstr>
      <vt:lpstr>PowerPointova predstavitev</vt:lpstr>
      <vt:lpstr>Osnovne prednosti centralnega sistema vodenja in nadzora so: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VOZNI RED</dc:title>
  <dc:creator>klobasa</dc:creator>
  <cp:lastModifiedBy>klobasa</cp:lastModifiedBy>
  <cp:revision>2</cp:revision>
  <dcterms:created xsi:type="dcterms:W3CDTF">2017-02-11T22:58:14Z</dcterms:created>
  <dcterms:modified xsi:type="dcterms:W3CDTF">2017-02-11T23:13:26Z</dcterms:modified>
</cp:coreProperties>
</file>