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60" r:id="rId4"/>
    <p:sldId id="263" r:id="rId5"/>
    <p:sldId id="262" r:id="rId6"/>
  </p:sldIdLst>
  <p:sldSz cx="9144000" cy="6858000" type="screen4x3"/>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914" y="3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Naslovni diapozitiv">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sl-SI" smtClean="0"/>
              <a:t>Uredite slog naslova matrice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l-SI" smtClean="0"/>
              <a:t>Uredite slog podnaslova matrice</a:t>
            </a:r>
            <a:endParaRPr lang="en-US" dirty="0"/>
          </a:p>
        </p:txBody>
      </p:sp>
      <p:sp>
        <p:nvSpPr>
          <p:cNvPr id="4" name="Date Placeholder 3"/>
          <p:cNvSpPr>
            <a:spLocks noGrp="1"/>
          </p:cNvSpPr>
          <p:nvPr>
            <p:ph type="dt" sz="half" idx="10"/>
          </p:nvPr>
        </p:nvSpPr>
        <p:spPr/>
        <p:txBody>
          <a:bodyPr/>
          <a:lstStyle/>
          <a:p>
            <a:fld id="{5D76E985-18E0-4975-BE2B-A8E99A445BCB}" type="datetimeFigureOut">
              <a:rPr lang="sl-SI" smtClean="0"/>
              <a:t>11.4.2017</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D2270162-F615-4AAA-A57F-F2E6AF4D85B3}" type="slidenum">
              <a:rPr lang="sl-SI" smtClean="0"/>
              <a:t>‹#›</a:t>
            </a:fld>
            <a:endParaRPr lang="sl-SI"/>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a:p>
        </p:txBody>
      </p:sp>
      <p:sp>
        <p:nvSpPr>
          <p:cNvPr id="3" name="Content Placeholder 2"/>
          <p:cNvSpPr>
            <a:spLocks noGrp="1"/>
          </p:cNvSpPr>
          <p:nvPr>
            <p:ph idx="1"/>
          </p:nvPr>
        </p:nvSpPr>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4" name="Date Placeholder 3"/>
          <p:cNvSpPr>
            <a:spLocks noGrp="1"/>
          </p:cNvSpPr>
          <p:nvPr>
            <p:ph type="dt" sz="half" idx="10"/>
          </p:nvPr>
        </p:nvSpPr>
        <p:spPr/>
        <p:txBody>
          <a:bodyPr/>
          <a:lstStyle/>
          <a:p>
            <a:fld id="{5D76E985-18E0-4975-BE2B-A8E99A445BCB}" type="datetimeFigureOut">
              <a:rPr lang="sl-SI" smtClean="0"/>
              <a:t>11.4.2017</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D2270162-F615-4AAA-A57F-F2E6AF4D85B3}" type="slidenum">
              <a:rPr lang="sl-SI" smtClean="0"/>
              <a:t>‹#›</a:t>
            </a:fld>
            <a:endParaRPr lang="sl-SI"/>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Glava odseka">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sl-SI" smtClean="0"/>
              <a:t>Uredite slog naslova matrice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smtClean="0"/>
              <a:t>Uredite sloge besedila matrice</a:t>
            </a:r>
          </a:p>
        </p:txBody>
      </p:sp>
      <p:sp>
        <p:nvSpPr>
          <p:cNvPr id="4" name="Date Placeholder 3"/>
          <p:cNvSpPr>
            <a:spLocks noGrp="1"/>
          </p:cNvSpPr>
          <p:nvPr>
            <p:ph type="dt" sz="half" idx="10"/>
          </p:nvPr>
        </p:nvSpPr>
        <p:spPr/>
        <p:txBody>
          <a:bodyPr/>
          <a:lstStyle/>
          <a:p>
            <a:fld id="{5D76E985-18E0-4975-BE2B-A8E99A445BCB}" type="datetimeFigureOut">
              <a:rPr lang="sl-SI" smtClean="0"/>
              <a:t>11.4.2017</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D2270162-F615-4AAA-A57F-F2E6AF4D85B3}" type="slidenum">
              <a:rPr lang="sl-SI" smtClean="0"/>
              <a:t>‹#›</a:t>
            </a:fld>
            <a:endParaRPr lang="sl-SI"/>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5" name="Date Placeholder 4"/>
          <p:cNvSpPr>
            <a:spLocks noGrp="1"/>
          </p:cNvSpPr>
          <p:nvPr>
            <p:ph type="dt" sz="half" idx="10"/>
          </p:nvPr>
        </p:nvSpPr>
        <p:spPr/>
        <p:txBody>
          <a:bodyPr/>
          <a:lstStyle/>
          <a:p>
            <a:fld id="{5D76E985-18E0-4975-BE2B-A8E99A445BCB}" type="datetimeFigureOut">
              <a:rPr lang="sl-SI" smtClean="0"/>
              <a:t>11.4.2017</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D2270162-F615-4AAA-A57F-F2E6AF4D85B3}" type="slidenum">
              <a:rPr lang="sl-SI" smtClean="0"/>
              <a:t>‹#›</a:t>
            </a:fld>
            <a:endParaRPr lang="sl-SI"/>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l-SI" smtClean="0"/>
              <a:t>Uredite slog naslova matrice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7" name="Date Placeholder 6"/>
          <p:cNvSpPr>
            <a:spLocks noGrp="1"/>
          </p:cNvSpPr>
          <p:nvPr>
            <p:ph type="dt" sz="half" idx="10"/>
          </p:nvPr>
        </p:nvSpPr>
        <p:spPr/>
        <p:txBody>
          <a:bodyPr/>
          <a:lstStyle/>
          <a:p>
            <a:fld id="{5D76E985-18E0-4975-BE2B-A8E99A445BCB}" type="datetimeFigureOut">
              <a:rPr lang="sl-SI" smtClean="0"/>
              <a:t>11.4.2017</a:t>
            </a:fld>
            <a:endParaRPr lang="sl-SI"/>
          </a:p>
        </p:txBody>
      </p:sp>
      <p:sp>
        <p:nvSpPr>
          <p:cNvPr id="8" name="Footer Placeholder 7"/>
          <p:cNvSpPr>
            <a:spLocks noGrp="1"/>
          </p:cNvSpPr>
          <p:nvPr>
            <p:ph type="ftr" sz="quarter" idx="11"/>
          </p:nvPr>
        </p:nvSpPr>
        <p:spPr/>
        <p:txBody>
          <a:bodyPr/>
          <a:lstStyle/>
          <a:p>
            <a:endParaRPr lang="sl-SI"/>
          </a:p>
        </p:txBody>
      </p:sp>
      <p:sp>
        <p:nvSpPr>
          <p:cNvPr id="9" name="Slide Number Placeholder 8"/>
          <p:cNvSpPr>
            <a:spLocks noGrp="1"/>
          </p:cNvSpPr>
          <p:nvPr>
            <p:ph type="sldNum" sz="quarter" idx="12"/>
          </p:nvPr>
        </p:nvSpPr>
        <p:spPr/>
        <p:txBody>
          <a:bodyPr/>
          <a:lstStyle/>
          <a:p>
            <a:fld id="{D2270162-F615-4AAA-A57F-F2E6AF4D85B3}" type="slidenum">
              <a:rPr lang="sl-SI" smtClean="0"/>
              <a:t>‹#›</a:t>
            </a:fld>
            <a:endParaRPr lang="sl-SI"/>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dirty="0"/>
          </a:p>
        </p:txBody>
      </p:sp>
      <p:sp>
        <p:nvSpPr>
          <p:cNvPr id="3" name="Date Placeholder 2"/>
          <p:cNvSpPr>
            <a:spLocks noGrp="1"/>
          </p:cNvSpPr>
          <p:nvPr>
            <p:ph type="dt" sz="half" idx="10"/>
          </p:nvPr>
        </p:nvSpPr>
        <p:spPr/>
        <p:txBody>
          <a:bodyPr/>
          <a:lstStyle/>
          <a:p>
            <a:fld id="{5D76E985-18E0-4975-BE2B-A8E99A445BCB}" type="datetimeFigureOut">
              <a:rPr lang="sl-SI" smtClean="0"/>
              <a:t>11.4.2017</a:t>
            </a:fld>
            <a:endParaRPr lang="sl-SI"/>
          </a:p>
        </p:txBody>
      </p:sp>
      <p:sp>
        <p:nvSpPr>
          <p:cNvPr id="4" name="Footer Placeholder 3"/>
          <p:cNvSpPr>
            <a:spLocks noGrp="1"/>
          </p:cNvSpPr>
          <p:nvPr>
            <p:ph type="ftr" sz="quarter" idx="11"/>
          </p:nvPr>
        </p:nvSpPr>
        <p:spPr/>
        <p:txBody>
          <a:bodyPr/>
          <a:lstStyle/>
          <a:p>
            <a:endParaRPr lang="sl-SI"/>
          </a:p>
        </p:txBody>
      </p:sp>
      <p:sp>
        <p:nvSpPr>
          <p:cNvPr id="5" name="Slide Number Placeholder 4"/>
          <p:cNvSpPr>
            <a:spLocks noGrp="1"/>
          </p:cNvSpPr>
          <p:nvPr>
            <p:ph type="sldNum" sz="quarter" idx="12"/>
          </p:nvPr>
        </p:nvSpPr>
        <p:spPr/>
        <p:txBody>
          <a:bodyPr/>
          <a:lstStyle/>
          <a:p>
            <a:fld id="{D2270162-F615-4AAA-A57F-F2E6AF4D85B3}" type="slidenum">
              <a:rPr lang="sl-SI" smtClean="0"/>
              <a:t>‹#›</a:t>
            </a:fld>
            <a:endParaRPr lang="sl-SI"/>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76E985-18E0-4975-BE2B-A8E99A445BCB}" type="datetimeFigureOut">
              <a:rPr lang="sl-SI" smtClean="0"/>
              <a:t>11.4.2017</a:t>
            </a:fld>
            <a:endParaRPr lang="sl-SI"/>
          </a:p>
        </p:txBody>
      </p:sp>
      <p:sp>
        <p:nvSpPr>
          <p:cNvPr id="3" name="Footer Placeholder 2"/>
          <p:cNvSpPr>
            <a:spLocks noGrp="1"/>
          </p:cNvSpPr>
          <p:nvPr>
            <p:ph type="ftr" sz="quarter" idx="11"/>
          </p:nvPr>
        </p:nvSpPr>
        <p:spPr/>
        <p:txBody>
          <a:bodyPr/>
          <a:lstStyle/>
          <a:p>
            <a:endParaRPr lang="sl-SI"/>
          </a:p>
        </p:txBody>
      </p:sp>
      <p:sp>
        <p:nvSpPr>
          <p:cNvPr id="4" name="Slide Number Placeholder 3"/>
          <p:cNvSpPr>
            <a:spLocks noGrp="1"/>
          </p:cNvSpPr>
          <p:nvPr>
            <p:ph type="sldNum" sz="quarter" idx="12"/>
          </p:nvPr>
        </p:nvSpPr>
        <p:spPr/>
        <p:txBody>
          <a:bodyPr/>
          <a:lstStyle/>
          <a:p>
            <a:fld id="{D2270162-F615-4AAA-A57F-F2E6AF4D85B3}" type="slidenum">
              <a:rPr lang="sl-SI" smtClean="0"/>
              <a:t>‹#›</a:t>
            </a:fld>
            <a:endParaRPr lang="sl-S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1_Naslov in vsebina">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sl-SI" smtClean="0"/>
              <a:t>Uredite slog naslova matrice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Date Placeholder 4"/>
          <p:cNvSpPr>
            <a:spLocks noGrp="1"/>
          </p:cNvSpPr>
          <p:nvPr>
            <p:ph type="dt" sz="half" idx="10"/>
          </p:nvPr>
        </p:nvSpPr>
        <p:spPr/>
        <p:txBody>
          <a:bodyPr/>
          <a:lstStyle/>
          <a:p>
            <a:fld id="{5D76E985-18E0-4975-BE2B-A8E99A445BCB}" type="datetimeFigureOut">
              <a:rPr lang="sl-SI" smtClean="0"/>
              <a:t>11.4.2017</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D2270162-F615-4AAA-A57F-F2E6AF4D85B3}" type="slidenum">
              <a:rPr lang="sl-SI" smtClean="0"/>
              <a:t>‹#›</a:t>
            </a:fld>
            <a:endParaRPr lang="sl-SI"/>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sl-SI" smtClean="0"/>
              <a:t>Uredite slog naslova matrice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l-SI" smtClean="0"/>
              <a:t>Kliknite ikono, če želite dodati sliko</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Date Placeholder 4"/>
          <p:cNvSpPr>
            <a:spLocks noGrp="1"/>
          </p:cNvSpPr>
          <p:nvPr>
            <p:ph type="dt" sz="half" idx="10"/>
          </p:nvPr>
        </p:nvSpPr>
        <p:spPr/>
        <p:txBody>
          <a:bodyPr/>
          <a:lstStyle/>
          <a:p>
            <a:fld id="{5D76E985-18E0-4975-BE2B-A8E99A445BCB}" type="datetimeFigureOut">
              <a:rPr lang="sl-SI" smtClean="0"/>
              <a:t>11.4.2017</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D2270162-F615-4AAA-A57F-F2E6AF4D85B3}" type="slidenum">
              <a:rPr lang="sl-SI" smtClean="0"/>
              <a:t>‹#›</a:t>
            </a:fld>
            <a:endParaRPr lang="sl-SI"/>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4" name="Date Placeholder 3"/>
          <p:cNvSpPr>
            <a:spLocks noGrp="1"/>
          </p:cNvSpPr>
          <p:nvPr>
            <p:ph type="dt" sz="half" idx="10"/>
          </p:nvPr>
        </p:nvSpPr>
        <p:spPr/>
        <p:txBody>
          <a:bodyPr/>
          <a:lstStyle/>
          <a:p>
            <a:fld id="{5D76E985-18E0-4975-BE2B-A8E99A445BCB}" type="datetimeFigureOut">
              <a:rPr lang="sl-SI" smtClean="0"/>
              <a:t>11.4.2017</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D2270162-F615-4AAA-A57F-F2E6AF4D85B3}" type="slidenum">
              <a:rPr lang="sl-SI" smtClean="0"/>
              <a:t>‹#›</a:t>
            </a:fld>
            <a:endParaRPr lang="sl-S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sl-SI" smtClean="0"/>
              <a:t>Uredite slog naslova matrice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4" name="Date Placeholder 3"/>
          <p:cNvSpPr>
            <a:spLocks noGrp="1"/>
          </p:cNvSpPr>
          <p:nvPr>
            <p:ph type="dt" sz="half" idx="10"/>
          </p:nvPr>
        </p:nvSpPr>
        <p:spPr/>
        <p:txBody>
          <a:bodyPr/>
          <a:lstStyle/>
          <a:p>
            <a:fld id="{5D76E985-18E0-4975-BE2B-A8E99A445BCB}" type="datetimeFigureOut">
              <a:rPr lang="sl-SI" smtClean="0"/>
              <a:t>11.4.2017</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D2270162-F615-4AAA-A57F-F2E6AF4D85B3}" type="slidenum">
              <a:rPr lang="sl-SI" smtClean="0"/>
              <a:t>‹#›</a:t>
            </a:fld>
            <a:endParaRPr lang="sl-SI"/>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sl-SI" smtClean="0"/>
              <a:t>Uredite slog naslova matrice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5D76E985-18E0-4975-BE2B-A8E99A445BCB}" type="datetimeFigureOut">
              <a:rPr lang="sl-SI" smtClean="0"/>
              <a:t>11.4.2017</a:t>
            </a:fld>
            <a:endParaRPr lang="sl-SI"/>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sl-SI"/>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D2270162-F615-4AAA-A57F-F2E6AF4D85B3}" type="slidenum">
              <a:rPr lang="sl-SI" smtClean="0"/>
              <a:t>‹#›</a:t>
            </a:fld>
            <a:endParaRPr lang="sl-SI"/>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a:xfrm>
            <a:off x="827584" y="1700808"/>
            <a:ext cx="7543800" cy="1524000"/>
          </a:xfrm>
        </p:spPr>
        <p:txBody>
          <a:bodyPr/>
          <a:lstStyle/>
          <a:p>
            <a:r>
              <a:rPr lang="sl-SI" b="1" dirty="0" smtClean="0"/>
              <a:t>SKLOPI PRENOSA MOČI</a:t>
            </a:r>
            <a:endParaRPr lang="sl-SI" b="1" dirty="0"/>
          </a:p>
        </p:txBody>
      </p:sp>
      <p:pic>
        <p:nvPicPr>
          <p:cNvPr id="1026" name="Picture 2" descr="Rezultat iskanja slik za powertrain of a c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6463" y="3223839"/>
            <a:ext cx="4591075" cy="28121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96310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avokotnik 2"/>
          <p:cNvSpPr/>
          <p:nvPr/>
        </p:nvSpPr>
        <p:spPr>
          <a:xfrm>
            <a:off x="323528" y="620688"/>
            <a:ext cx="8286167" cy="3231654"/>
          </a:xfrm>
          <a:prstGeom prst="rect">
            <a:avLst/>
          </a:prstGeom>
        </p:spPr>
        <p:txBody>
          <a:bodyPr wrap="square">
            <a:spAutoFit/>
          </a:bodyPr>
          <a:lstStyle/>
          <a:p>
            <a:r>
              <a:rPr lang="sl-SI" sz="2400" b="1" u="sng" dirty="0" smtClean="0">
                <a:solidFill>
                  <a:schemeClr val="accent1"/>
                </a:solidFill>
                <a:effectLst/>
                <a:ea typeface="Times New Roman"/>
              </a:rPr>
              <a:t>Sklopka</a:t>
            </a:r>
          </a:p>
          <a:p>
            <a:endParaRPr lang="sl-SI" dirty="0" smtClean="0">
              <a:effectLst/>
              <a:ea typeface="Times New Roman"/>
            </a:endParaRPr>
          </a:p>
          <a:p>
            <a:r>
              <a:rPr lang="sl-SI" dirty="0" smtClean="0">
                <a:effectLst/>
                <a:ea typeface="Times New Roman"/>
              </a:rPr>
              <a:t>je </a:t>
            </a:r>
            <a:r>
              <a:rPr lang="sl-SI" dirty="0" smtClean="0">
                <a:effectLst/>
                <a:ea typeface="Times New Roman"/>
              </a:rPr>
              <a:t>ločljiv povezovalni člen, ki je nameščen med motorjem in menjalnikom. Omogoča neprekinjen tek motorja tudi tedaj, ko vozilo stoji</a:t>
            </a:r>
            <a:r>
              <a:rPr lang="sl-SI" dirty="0" smtClean="0">
                <a:effectLst/>
                <a:ea typeface="Times New Roman"/>
              </a:rPr>
              <a:t>.</a:t>
            </a:r>
          </a:p>
          <a:p>
            <a:endParaRPr lang="sl-SI" dirty="0"/>
          </a:p>
          <a:p>
            <a:pPr marL="342900" lvl="0" indent="-342900">
              <a:spcAft>
                <a:spcPts val="0"/>
              </a:spcAft>
              <a:buFont typeface="Wingdings"/>
              <a:buChar char=""/>
            </a:pPr>
            <a:r>
              <a:rPr lang="sl-SI" dirty="0">
                <a:ea typeface="Times New Roman"/>
                <a:cs typeface="Arial" pitchFamily="34" charset="0"/>
              </a:rPr>
              <a:t>Prenaša vrtilni moment motorja na menjalnik, </a:t>
            </a:r>
          </a:p>
          <a:p>
            <a:pPr marL="342900" lvl="0" indent="-342900">
              <a:spcAft>
                <a:spcPts val="0"/>
              </a:spcAft>
              <a:buFont typeface="Wingdings"/>
              <a:buChar char=""/>
            </a:pPr>
            <a:r>
              <a:rPr lang="sl-SI" dirty="0">
                <a:ea typeface="Times New Roman"/>
                <a:cs typeface="Arial" pitchFamily="34" charset="0"/>
              </a:rPr>
              <a:t>omogoča mehko speljevanje vozila brez sunkov, </a:t>
            </a:r>
          </a:p>
          <a:p>
            <a:pPr marL="342900" lvl="0" indent="-342900">
              <a:spcAft>
                <a:spcPts val="0"/>
              </a:spcAft>
              <a:buFont typeface="Wingdings"/>
              <a:buChar char=""/>
            </a:pPr>
            <a:r>
              <a:rPr lang="sl-SI" dirty="0">
                <a:ea typeface="Times New Roman"/>
                <a:cs typeface="Arial" pitchFamily="34" charset="0"/>
              </a:rPr>
              <a:t>prekine prenos sil momenta motorja na menjalnik med menjavanjem prestav, </a:t>
            </a:r>
          </a:p>
          <a:p>
            <a:pPr marL="342900" lvl="0" indent="-342900">
              <a:spcAft>
                <a:spcPts val="0"/>
              </a:spcAft>
              <a:buFont typeface="Wingdings"/>
              <a:buChar char=""/>
            </a:pPr>
            <a:r>
              <a:rPr lang="sl-SI" dirty="0">
                <a:ea typeface="Times New Roman"/>
                <a:cs typeface="Arial" pitchFamily="34" charset="0"/>
              </a:rPr>
              <a:t>duši vrtilna nihanja, </a:t>
            </a:r>
          </a:p>
          <a:p>
            <a:pPr marL="342900" lvl="0" indent="-342900">
              <a:spcAft>
                <a:spcPts val="0"/>
              </a:spcAft>
              <a:buFont typeface="Wingdings"/>
              <a:buChar char=""/>
            </a:pPr>
            <a:r>
              <a:rPr lang="sl-SI" dirty="0">
                <a:ea typeface="Times New Roman"/>
                <a:cs typeface="Arial" pitchFamily="34" charset="0"/>
              </a:rPr>
              <a:t>motor in vse dele, ki prenašajo sile, zaščiti pred preobremenitvijo.</a:t>
            </a:r>
          </a:p>
          <a:p>
            <a:endParaRPr lang="sl-SI"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3790326"/>
            <a:ext cx="3389476" cy="210366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Rezultat iskanja slik za clut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3573016"/>
            <a:ext cx="3384376" cy="2538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02457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avokotnik 2"/>
          <p:cNvSpPr/>
          <p:nvPr/>
        </p:nvSpPr>
        <p:spPr>
          <a:xfrm>
            <a:off x="348408" y="625320"/>
            <a:ext cx="8784976" cy="2677656"/>
          </a:xfrm>
          <a:prstGeom prst="rect">
            <a:avLst/>
          </a:prstGeom>
        </p:spPr>
        <p:txBody>
          <a:bodyPr wrap="square">
            <a:spAutoFit/>
          </a:bodyPr>
          <a:lstStyle/>
          <a:p>
            <a:pPr>
              <a:spcAft>
                <a:spcPts val="0"/>
              </a:spcAft>
            </a:pPr>
            <a:r>
              <a:rPr lang="sl-SI" sz="2400" b="1" u="sng" dirty="0" smtClean="0">
                <a:solidFill>
                  <a:schemeClr val="accent1"/>
                </a:solidFill>
                <a:effectLst/>
                <a:ea typeface="Times New Roman"/>
              </a:rPr>
              <a:t>Menjalnik </a:t>
            </a:r>
          </a:p>
          <a:p>
            <a:pPr>
              <a:spcAft>
                <a:spcPts val="0"/>
              </a:spcAft>
            </a:pPr>
            <a:endParaRPr lang="sl-SI" dirty="0" smtClean="0">
              <a:effectLst/>
              <a:ea typeface="Times New Roman"/>
              <a:cs typeface="Arial" pitchFamily="34" charset="0"/>
            </a:endParaRPr>
          </a:p>
          <a:p>
            <a:pPr>
              <a:spcAft>
                <a:spcPts val="0"/>
              </a:spcAft>
            </a:pPr>
            <a:r>
              <a:rPr lang="sl-SI" dirty="0" smtClean="0">
                <a:effectLst/>
                <a:ea typeface="Times New Roman"/>
                <a:cs typeface="Arial" pitchFamily="34" charset="0"/>
              </a:rPr>
              <a:t>je </a:t>
            </a:r>
            <a:r>
              <a:rPr lang="sl-SI" dirty="0" smtClean="0">
                <a:effectLst/>
                <a:ea typeface="Times New Roman"/>
                <a:cs typeface="Arial" pitchFamily="34" charset="0"/>
              </a:rPr>
              <a:t>v pogonski povezavi nameščen med sklopko in gonilom, omogoča izbor najprimernejšega prestavnega razmerja in opravlja naslednje funkcije:</a:t>
            </a:r>
          </a:p>
          <a:p>
            <a:pPr>
              <a:spcAft>
                <a:spcPts val="0"/>
              </a:spcAft>
            </a:pPr>
            <a:r>
              <a:rPr lang="sl-SI" u="none" strike="noStrike" dirty="0" smtClean="0">
                <a:solidFill>
                  <a:srgbClr val="FF0000"/>
                </a:solidFill>
                <a:effectLst/>
                <a:ea typeface="Times New Roman"/>
                <a:cs typeface="Arial" pitchFamily="34" charset="0"/>
              </a:rPr>
              <a:t> </a:t>
            </a:r>
            <a:endParaRPr lang="sl-SI" dirty="0" smtClean="0">
              <a:effectLst/>
              <a:ea typeface="Times New Roman"/>
              <a:cs typeface="Arial" pitchFamily="34" charset="0"/>
            </a:endParaRPr>
          </a:p>
          <a:p>
            <a:pPr marL="342900" lvl="0" indent="-342900">
              <a:spcAft>
                <a:spcPts val="0"/>
              </a:spcAft>
              <a:buFont typeface="Wingdings"/>
              <a:buChar char=""/>
              <a:tabLst>
                <a:tab pos="457200" algn="l"/>
              </a:tabLst>
            </a:pPr>
            <a:r>
              <a:rPr lang="sl-SI" dirty="0" smtClean="0">
                <a:effectLst/>
                <a:ea typeface="Times New Roman"/>
                <a:cs typeface="Arial" pitchFamily="34" charset="0"/>
              </a:rPr>
              <a:t>Spreminja vrtilno frekvenco,</a:t>
            </a:r>
          </a:p>
          <a:p>
            <a:pPr marL="342900" lvl="0" indent="-342900">
              <a:spcAft>
                <a:spcPts val="0"/>
              </a:spcAft>
              <a:buFont typeface="Wingdings"/>
              <a:buChar char=""/>
              <a:tabLst>
                <a:tab pos="457200" algn="l"/>
              </a:tabLst>
            </a:pPr>
            <a:r>
              <a:rPr lang="sl-SI" dirty="0" smtClean="0">
                <a:effectLst/>
                <a:ea typeface="Times New Roman"/>
                <a:cs typeface="Arial" pitchFamily="34" charset="0"/>
              </a:rPr>
              <a:t>spreminja in prenaša vrtilni moment,</a:t>
            </a:r>
          </a:p>
          <a:p>
            <a:pPr marL="342900" lvl="0" indent="-342900">
              <a:spcAft>
                <a:spcPts val="0"/>
              </a:spcAft>
              <a:buFont typeface="Wingdings"/>
              <a:buChar char=""/>
              <a:tabLst>
                <a:tab pos="457200" algn="l"/>
              </a:tabLst>
            </a:pPr>
            <a:r>
              <a:rPr lang="sl-SI" dirty="0" smtClean="0">
                <a:effectLst/>
                <a:ea typeface="Times New Roman"/>
                <a:cs typeface="Arial" pitchFamily="34" charset="0"/>
              </a:rPr>
              <a:t>omogoča prosti tek motorja pri stoječem vozilu in</a:t>
            </a:r>
          </a:p>
          <a:p>
            <a:pPr marL="342900" lvl="0" indent="-342900">
              <a:spcAft>
                <a:spcPts val="0"/>
              </a:spcAft>
              <a:buFont typeface="Wingdings"/>
              <a:buChar char=""/>
              <a:tabLst>
                <a:tab pos="457200" algn="l"/>
              </a:tabLst>
            </a:pPr>
            <a:r>
              <a:rPr lang="sl-SI" dirty="0" smtClean="0">
                <a:effectLst/>
                <a:ea typeface="Times New Roman"/>
                <a:cs typeface="Arial" pitchFamily="34" charset="0"/>
              </a:rPr>
              <a:t>spremeni smer vrtenja pogonskih koles (vzvratna vožnja).</a:t>
            </a:r>
            <a:endParaRPr lang="sl-SI" dirty="0">
              <a:effectLst/>
              <a:ea typeface="Times New Roman"/>
              <a:cs typeface="Arial" pitchFamily="34" charset="0"/>
            </a:endParaRPr>
          </a:p>
        </p:txBody>
      </p:sp>
      <p:pic>
        <p:nvPicPr>
          <p:cNvPr id="3074" name="Picture 2" descr="PictureBrok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073" y="3302976"/>
            <a:ext cx="3161462" cy="253019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3" descr="truck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3253740"/>
            <a:ext cx="3125043" cy="25435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ravokotnik 3"/>
          <p:cNvSpPr/>
          <p:nvPr/>
        </p:nvSpPr>
        <p:spPr>
          <a:xfrm>
            <a:off x="1362093" y="5870030"/>
            <a:ext cx="1717137" cy="369332"/>
          </a:xfrm>
          <a:prstGeom prst="rect">
            <a:avLst/>
          </a:prstGeom>
        </p:spPr>
        <p:txBody>
          <a:bodyPr wrap="none">
            <a:spAutoFit/>
          </a:bodyPr>
          <a:lstStyle/>
          <a:p>
            <a:r>
              <a:rPr lang="sl-SI" dirty="0" smtClean="0">
                <a:effectLst/>
                <a:ea typeface="Times New Roman"/>
              </a:rPr>
              <a:t>Ročni menjalnik</a:t>
            </a:r>
            <a:endParaRPr lang="sl-SI" dirty="0"/>
          </a:p>
        </p:txBody>
      </p:sp>
      <p:sp>
        <p:nvSpPr>
          <p:cNvPr id="5" name="Pravokotnik 4"/>
          <p:cNvSpPr/>
          <p:nvPr/>
        </p:nvSpPr>
        <p:spPr>
          <a:xfrm>
            <a:off x="4372525" y="5870030"/>
            <a:ext cx="4245586" cy="369332"/>
          </a:xfrm>
          <a:prstGeom prst="rect">
            <a:avLst/>
          </a:prstGeom>
        </p:spPr>
        <p:txBody>
          <a:bodyPr wrap="none">
            <a:spAutoFit/>
          </a:bodyPr>
          <a:lstStyle/>
          <a:p>
            <a:r>
              <a:rPr lang="sl-SI" dirty="0" smtClean="0">
                <a:effectLst/>
                <a:ea typeface="Times New Roman"/>
              </a:rPr>
              <a:t>Avtomatski menjalnik z zadrževalno zavoro</a:t>
            </a:r>
            <a:endParaRPr lang="sl-SI" dirty="0"/>
          </a:p>
        </p:txBody>
      </p:sp>
      <p:sp>
        <p:nvSpPr>
          <p:cNvPr id="6" name="Pravokotnik 5"/>
          <p:cNvSpPr/>
          <p:nvPr/>
        </p:nvSpPr>
        <p:spPr>
          <a:xfrm>
            <a:off x="1979712" y="6479354"/>
            <a:ext cx="5782344" cy="369332"/>
          </a:xfrm>
          <a:prstGeom prst="rect">
            <a:avLst/>
          </a:prstGeom>
        </p:spPr>
        <p:txBody>
          <a:bodyPr wrap="square">
            <a:spAutoFit/>
          </a:bodyPr>
          <a:lstStyle/>
          <a:p>
            <a:r>
              <a:rPr lang="sl-SI" dirty="0"/>
              <a:t>https://www.youtube.com/watch?v=QPaUJfA1KsY</a:t>
            </a:r>
          </a:p>
        </p:txBody>
      </p:sp>
    </p:spTree>
    <p:extLst>
      <p:ext uri="{BB962C8B-B14F-4D97-AF65-F5344CB8AC3E}">
        <p14:creationId xmlns:p14="http://schemas.microsoft.com/office/powerpoint/2010/main" val="32113655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avokotnik 3"/>
          <p:cNvSpPr/>
          <p:nvPr/>
        </p:nvSpPr>
        <p:spPr>
          <a:xfrm>
            <a:off x="251520" y="640139"/>
            <a:ext cx="8784976" cy="2985433"/>
          </a:xfrm>
          <a:prstGeom prst="rect">
            <a:avLst/>
          </a:prstGeom>
        </p:spPr>
        <p:txBody>
          <a:bodyPr wrap="square">
            <a:spAutoFit/>
          </a:bodyPr>
          <a:lstStyle/>
          <a:p>
            <a:r>
              <a:rPr lang="pl-PL" sz="2400" b="1" u="sng" dirty="0" smtClean="0">
                <a:solidFill>
                  <a:schemeClr val="accent1"/>
                </a:solidFill>
                <a:cs typeface="Arial" pitchFamily="34" charset="0"/>
              </a:rPr>
              <a:t>Kardanska gred (zglobna os</a:t>
            </a:r>
            <a:r>
              <a:rPr lang="pl-PL" sz="2400" b="1" u="sng" dirty="0" smtClean="0">
                <a:solidFill>
                  <a:schemeClr val="accent1"/>
                </a:solidFill>
                <a:cs typeface="Arial" pitchFamily="34" charset="0"/>
              </a:rPr>
              <a:t>)</a:t>
            </a:r>
          </a:p>
          <a:p>
            <a:endParaRPr lang="pl-PL" sz="2000" b="1" dirty="0" smtClean="0">
              <a:cs typeface="Arial" pitchFamily="34" charset="0"/>
            </a:endParaRPr>
          </a:p>
          <a:p>
            <a:r>
              <a:rPr lang="pl-PL" dirty="0" smtClean="0">
                <a:cs typeface="Arial" pitchFamily="34" charset="0"/>
              </a:rPr>
              <a:t>V menjalniku pretvorjen vrtilni moment je treba prenesti na gonilo in od tam na pogonski kolesi. Naloge gredi:</a:t>
            </a:r>
          </a:p>
          <a:p>
            <a:endParaRPr lang="pl-PL" dirty="0">
              <a:cs typeface="Arial" pitchFamily="34" charset="0"/>
            </a:endParaRPr>
          </a:p>
          <a:p>
            <a:pPr marL="285750" indent="-285750">
              <a:buFont typeface="Wingdings" panose="05000000000000000000" pitchFamily="2" charset="2"/>
              <a:buChar char="Ø"/>
            </a:pPr>
            <a:r>
              <a:rPr lang="sl-SI" dirty="0"/>
              <a:t>Prenaša vrtilni moment,</a:t>
            </a:r>
          </a:p>
          <a:p>
            <a:pPr marL="285750" indent="-285750">
              <a:buFont typeface="Wingdings" panose="05000000000000000000" pitchFamily="2" charset="2"/>
              <a:buChar char="Ø"/>
            </a:pPr>
            <a:r>
              <a:rPr lang="sl-SI" dirty="0"/>
              <a:t>Omogoča spremembo kota,</a:t>
            </a:r>
          </a:p>
          <a:p>
            <a:pPr marL="285750" indent="-285750">
              <a:buFont typeface="Wingdings" panose="05000000000000000000" pitchFamily="2" charset="2"/>
              <a:buChar char="Ø"/>
            </a:pPr>
            <a:r>
              <a:rPr lang="sl-SI" dirty="0"/>
              <a:t>Izenačuje osne premike,</a:t>
            </a:r>
          </a:p>
          <a:p>
            <a:pPr marL="285750" indent="-285750">
              <a:buFont typeface="Wingdings" panose="05000000000000000000" pitchFamily="2" charset="2"/>
              <a:buChar char="Ø"/>
            </a:pPr>
            <a:r>
              <a:rPr lang="sl-SI" dirty="0"/>
              <a:t>Duši vrtilna nihanja.</a:t>
            </a:r>
          </a:p>
          <a:p>
            <a:endParaRPr lang="sl-SI" dirty="0">
              <a:cs typeface="Arial"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2132856"/>
            <a:ext cx="3422313" cy="24482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371" y="4339649"/>
            <a:ext cx="4460817" cy="165618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212837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251520" y="620688"/>
            <a:ext cx="8496944" cy="2769989"/>
          </a:xfrm>
          <a:prstGeom prst="rect">
            <a:avLst/>
          </a:prstGeom>
        </p:spPr>
        <p:txBody>
          <a:bodyPr wrap="square">
            <a:spAutoFit/>
          </a:bodyPr>
          <a:lstStyle/>
          <a:p>
            <a:pPr>
              <a:spcAft>
                <a:spcPts val="0"/>
              </a:spcAft>
            </a:pPr>
            <a:r>
              <a:rPr lang="sl-SI" sz="2400" b="1" u="sng" dirty="0" smtClean="0">
                <a:solidFill>
                  <a:schemeClr val="accent1"/>
                </a:solidFill>
                <a:cs typeface="Arial" pitchFamily="34" charset="0"/>
              </a:rPr>
              <a:t>Diferencial</a:t>
            </a:r>
            <a:endParaRPr lang="sl-SI" sz="2400" b="1" u="sng" dirty="0">
              <a:solidFill>
                <a:schemeClr val="accent1"/>
              </a:solidFill>
            </a:endParaRPr>
          </a:p>
          <a:p>
            <a:pPr>
              <a:spcAft>
                <a:spcPts val="0"/>
              </a:spcAft>
            </a:pPr>
            <a:endParaRPr lang="sl-SI" sz="2000" b="1" u="sng" dirty="0" smtClean="0">
              <a:solidFill>
                <a:schemeClr val="accent1"/>
              </a:solidFill>
            </a:endParaRPr>
          </a:p>
          <a:p>
            <a:pPr>
              <a:spcAft>
                <a:spcPts val="0"/>
              </a:spcAft>
            </a:pPr>
            <a:r>
              <a:rPr lang="sl-SI" dirty="0" smtClean="0">
                <a:cs typeface="Arial" pitchFamily="34" charset="0"/>
              </a:rPr>
              <a:t>je </a:t>
            </a:r>
            <a:r>
              <a:rPr lang="sl-SI" dirty="0">
                <a:cs typeface="Arial" pitchFamily="34" charset="0"/>
              </a:rPr>
              <a:t>zobniško </a:t>
            </a:r>
            <a:r>
              <a:rPr lang="sl-SI" dirty="0" err="1" smtClean="0">
                <a:cs typeface="Arial" pitchFamily="34" charset="0"/>
              </a:rPr>
              <a:t>predležje</a:t>
            </a:r>
            <a:r>
              <a:rPr lang="sl-SI" dirty="0" smtClean="0">
                <a:cs typeface="Arial" pitchFamily="34" charset="0"/>
              </a:rPr>
              <a:t>, katerega naloge so:</a:t>
            </a:r>
          </a:p>
          <a:p>
            <a:pPr marL="285750" indent="-285750">
              <a:spcAft>
                <a:spcPts val="0"/>
              </a:spcAft>
              <a:buFont typeface="Arial" pitchFamily="34" charset="0"/>
              <a:buChar char="•"/>
            </a:pPr>
            <a:r>
              <a:rPr lang="sl-SI" dirty="0" smtClean="0">
                <a:effectLst/>
                <a:ea typeface="Times New Roman"/>
                <a:cs typeface="Arial" pitchFamily="34" charset="0"/>
              </a:rPr>
              <a:t>izravnavanje vrtilnih frekvenc  obeh pogonskih koles pri vožnji v ovinek,</a:t>
            </a:r>
          </a:p>
          <a:p>
            <a:pPr marL="285750" lvl="0" indent="-285750">
              <a:spcAft>
                <a:spcPts val="0"/>
              </a:spcAft>
              <a:buFont typeface="Arial" pitchFamily="34" charset="0"/>
              <a:buChar char="•"/>
            </a:pPr>
            <a:r>
              <a:rPr lang="sl-SI" dirty="0" smtClean="0">
                <a:effectLst/>
                <a:ea typeface="Times New Roman"/>
                <a:cs typeface="Arial" pitchFamily="34" charset="0"/>
              </a:rPr>
              <a:t>enakomerna porazdelitev vrtilnega momenta na pogonskih kolesih.</a:t>
            </a:r>
          </a:p>
          <a:p>
            <a:pPr marL="285750" lvl="0" indent="-285750">
              <a:spcAft>
                <a:spcPts val="0"/>
              </a:spcAft>
              <a:buFont typeface="Arial" pitchFamily="34" charset="0"/>
              <a:buChar char="•"/>
            </a:pPr>
            <a:endParaRPr lang="sl-SI" dirty="0">
              <a:ea typeface="Times New Roman"/>
              <a:cs typeface="Arial" pitchFamily="34" charset="0"/>
            </a:endParaRPr>
          </a:p>
          <a:p>
            <a:pPr lvl="0">
              <a:spcAft>
                <a:spcPts val="0"/>
              </a:spcAft>
            </a:pPr>
            <a:r>
              <a:rPr lang="sl-SI" dirty="0">
                <a:cs typeface="Arial" pitchFamily="34" charset="0"/>
              </a:rPr>
              <a:t>Postavljen je neposredno na gnani osi, pa naj bo to prednja, zadnja ali obe hkrati. Njegovo delo je, da omogoči gnanima kolesoma iste osi različne hitrosti vrtenja, da se gume na njih ne bi </a:t>
            </a:r>
            <a:r>
              <a:rPr lang="sl-SI" dirty="0" smtClean="0">
                <a:cs typeface="Arial" pitchFamily="34" charset="0"/>
              </a:rPr>
              <a:t>obrabljale.</a:t>
            </a:r>
            <a:endParaRPr lang="sl-SI" dirty="0">
              <a:effectLst/>
              <a:ea typeface="Times New Roman"/>
              <a:cs typeface="Arial" pitchFamily="34" charset="0"/>
            </a:endParaRPr>
          </a:p>
        </p:txBody>
      </p:sp>
      <p:sp>
        <p:nvSpPr>
          <p:cNvPr id="3" name="Pravokotnik 2"/>
          <p:cNvSpPr/>
          <p:nvPr/>
        </p:nvSpPr>
        <p:spPr>
          <a:xfrm>
            <a:off x="2627784" y="6165304"/>
            <a:ext cx="7056784" cy="523220"/>
          </a:xfrm>
          <a:prstGeom prst="rect">
            <a:avLst/>
          </a:prstGeom>
        </p:spPr>
        <p:txBody>
          <a:bodyPr wrap="square">
            <a:spAutoFit/>
          </a:bodyPr>
          <a:lstStyle/>
          <a:p>
            <a:r>
              <a:rPr lang="sl-SI" sz="1400" dirty="0"/>
              <a:t>https://</a:t>
            </a:r>
            <a:r>
              <a:rPr lang="sl-SI" sz="1400" dirty="0" smtClean="0"/>
              <a:t>www.youtube.com/watch?v=gIGvhvOhLHU</a:t>
            </a:r>
          </a:p>
          <a:p>
            <a:endParaRPr lang="sl-SI" sz="14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7712" y="3212976"/>
            <a:ext cx="3936927" cy="268395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476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152</TotalTime>
  <Words>215</Words>
  <Application>Microsoft Office PowerPoint</Application>
  <PresentationFormat>On-screen Show (4:3)</PresentationFormat>
  <Paragraphs>37</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Impact</vt:lpstr>
      <vt:lpstr>Times New Roman</vt:lpstr>
      <vt:lpstr>Wingdings</vt:lpstr>
      <vt:lpstr>NewsPrint</vt:lpstr>
      <vt:lpstr>SKLOPI PRENOSA MOČI</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SKLOPI PRENOSA MOČI</dc:title>
  <dc:creator>Roman</dc:creator>
  <cp:lastModifiedBy>Haris</cp:lastModifiedBy>
  <cp:revision>34</cp:revision>
  <dcterms:created xsi:type="dcterms:W3CDTF">2015-11-17T07:27:53Z</dcterms:created>
  <dcterms:modified xsi:type="dcterms:W3CDTF">2017-04-11T14:52:40Z</dcterms:modified>
</cp:coreProperties>
</file>