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6" r:id="rId8"/>
    <p:sldId id="262" r:id="rId9"/>
    <p:sldId id="263" r:id="rId10"/>
    <p:sldId id="264" r:id="rId11"/>
    <p:sldId id="270" r:id="rId12"/>
    <p:sldId id="265" r:id="rId13"/>
    <p:sldId id="271" r:id="rId14"/>
    <p:sldId id="269" r:id="rId15"/>
    <p:sldId id="268" r:id="rId16"/>
    <p:sldId id="275" r:id="rId17"/>
    <p:sldId id="272" r:id="rId18"/>
    <p:sldId id="267" r:id="rId19"/>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autoAdjust="0"/>
    <p:restoredTop sz="94729" autoAdjust="0"/>
  </p:normalViewPr>
  <p:slideViewPr>
    <p:cSldViewPr>
      <p:cViewPr varScale="1">
        <p:scale>
          <a:sx n="84" d="100"/>
          <a:sy n="84" d="100"/>
        </p:scale>
        <p:origin x="-1387" y="7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l-SI"/>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l-SI"/>
          </a:p>
        </p:txBody>
      </p:sp>
      <p:sp>
        <p:nvSpPr>
          <p:cNvPr id="4" name="Date Placeholder 3"/>
          <p:cNvSpPr>
            <a:spLocks noGrp="1"/>
          </p:cNvSpPr>
          <p:nvPr>
            <p:ph type="dt" sz="half" idx="10"/>
          </p:nvPr>
        </p:nvSpPr>
        <p:spPr/>
        <p:txBody>
          <a:bodyPr/>
          <a:lstStyle/>
          <a:p>
            <a:fld id="{3DE2AAC6-D383-4D36-BBCF-C323EBB6E439}" type="datetimeFigureOut">
              <a:rPr lang="sl-SI" smtClean="0"/>
              <a:pPr/>
              <a:t>20.9.2015</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E175536-F3A0-4C6D-9A47-617D86276CB3}" type="slidenum">
              <a:rPr lang="sl-SI" smtClean="0"/>
              <a:pPr/>
              <a:t>‹#›</a:t>
            </a:fld>
            <a:endParaRPr lang="sl-S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3DE2AAC6-D383-4D36-BBCF-C323EBB6E439}" type="datetimeFigureOut">
              <a:rPr lang="sl-SI" smtClean="0"/>
              <a:pPr/>
              <a:t>20.9.2015</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E175536-F3A0-4C6D-9A47-617D86276CB3}" type="slidenum">
              <a:rPr lang="sl-SI" smtClean="0"/>
              <a:pPr/>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l-SI"/>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E2AAC6-D383-4D36-BBCF-C323EBB6E439}" type="datetimeFigureOut">
              <a:rPr lang="sl-SI" smtClean="0"/>
              <a:pPr/>
              <a:t>20.9.2015</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E175536-F3A0-4C6D-9A47-617D86276CB3}" type="slidenum">
              <a:rPr lang="sl-SI" smtClean="0"/>
              <a:pPr/>
              <a:t>‹#›</a:t>
            </a:fld>
            <a:endParaRPr lang="sl-S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Date Placeholder 4"/>
          <p:cNvSpPr>
            <a:spLocks noGrp="1"/>
          </p:cNvSpPr>
          <p:nvPr>
            <p:ph type="dt" sz="half" idx="10"/>
          </p:nvPr>
        </p:nvSpPr>
        <p:spPr/>
        <p:txBody>
          <a:bodyPr/>
          <a:lstStyle/>
          <a:p>
            <a:fld id="{3DE2AAC6-D383-4D36-BBCF-C323EBB6E439}" type="datetimeFigureOut">
              <a:rPr lang="sl-SI" smtClean="0"/>
              <a:pPr/>
              <a:t>20.9.2015</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1E175536-F3A0-4C6D-9A47-617D86276CB3}" type="slidenum">
              <a:rPr lang="sl-SI" smtClean="0"/>
              <a:pPr/>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l-SI"/>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7" name="Date Placeholder 6"/>
          <p:cNvSpPr>
            <a:spLocks noGrp="1"/>
          </p:cNvSpPr>
          <p:nvPr>
            <p:ph type="dt" sz="half" idx="10"/>
          </p:nvPr>
        </p:nvSpPr>
        <p:spPr/>
        <p:txBody>
          <a:bodyPr/>
          <a:lstStyle/>
          <a:p>
            <a:fld id="{3DE2AAC6-D383-4D36-BBCF-C323EBB6E439}" type="datetimeFigureOut">
              <a:rPr lang="sl-SI" smtClean="0"/>
              <a:pPr/>
              <a:t>20.9.2015</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1E175536-F3A0-4C6D-9A47-617D86276CB3}" type="slidenum">
              <a:rPr lang="sl-SI" smtClean="0"/>
              <a:pPr/>
              <a:t>‹#›</a:t>
            </a:fld>
            <a:endParaRPr lang="sl-S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Date Placeholder 2"/>
          <p:cNvSpPr>
            <a:spLocks noGrp="1"/>
          </p:cNvSpPr>
          <p:nvPr>
            <p:ph type="dt" sz="half" idx="10"/>
          </p:nvPr>
        </p:nvSpPr>
        <p:spPr/>
        <p:txBody>
          <a:bodyPr/>
          <a:lstStyle/>
          <a:p>
            <a:fld id="{3DE2AAC6-D383-4D36-BBCF-C323EBB6E439}" type="datetimeFigureOut">
              <a:rPr lang="sl-SI" smtClean="0"/>
              <a:pPr/>
              <a:t>20.9.2015</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1E175536-F3A0-4C6D-9A47-617D86276CB3}" type="slidenum">
              <a:rPr lang="sl-SI" smtClean="0"/>
              <a:pPr/>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E2AAC6-D383-4D36-BBCF-C323EBB6E439}" type="datetimeFigureOut">
              <a:rPr lang="sl-SI" smtClean="0"/>
              <a:pPr/>
              <a:t>20.9.2015</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1E175536-F3A0-4C6D-9A47-617D86276CB3}" type="slidenum">
              <a:rPr lang="sl-SI" smtClean="0"/>
              <a:pPr/>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l-SI"/>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E2AAC6-D383-4D36-BBCF-C323EBB6E439}" type="datetimeFigureOut">
              <a:rPr lang="sl-SI" smtClean="0"/>
              <a:pPr/>
              <a:t>20.9.2015</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1E175536-F3A0-4C6D-9A47-617D86276CB3}" type="slidenum">
              <a:rPr lang="sl-SI" smtClean="0"/>
              <a:pPr/>
              <a:t>‹#›</a:t>
            </a:fld>
            <a:endParaRPr lang="sl-S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l-SI"/>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E2AAC6-D383-4D36-BBCF-C323EBB6E439}" type="datetimeFigureOut">
              <a:rPr lang="sl-SI" smtClean="0"/>
              <a:pPr/>
              <a:t>20.9.2015</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1E175536-F3A0-4C6D-9A47-617D86276CB3}" type="slidenum">
              <a:rPr lang="sl-SI" smtClean="0"/>
              <a:pPr/>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3DE2AAC6-D383-4D36-BBCF-C323EBB6E439}" type="datetimeFigureOut">
              <a:rPr lang="sl-SI" smtClean="0"/>
              <a:pPr/>
              <a:t>20.9.2015</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E175536-F3A0-4C6D-9A47-617D86276CB3}" type="slidenum">
              <a:rPr lang="sl-SI" smtClean="0"/>
              <a:pPr/>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l-SI"/>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3DE2AAC6-D383-4D36-BBCF-C323EBB6E439}" type="datetimeFigureOut">
              <a:rPr lang="sl-SI" smtClean="0"/>
              <a:pPr/>
              <a:t>20.9.2015</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E175536-F3A0-4C6D-9A47-617D86276CB3}" type="slidenum">
              <a:rPr lang="sl-SI" smtClean="0"/>
              <a:pPr/>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alpha val="38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sl-SI"/>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E2AAC6-D383-4D36-BBCF-C323EBB6E439}" type="datetimeFigureOut">
              <a:rPr lang="sl-SI" smtClean="0"/>
              <a:pPr/>
              <a:t>20.9.2015</a:t>
            </a:fld>
            <a:endParaRPr lang="sl-SI"/>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175536-F3A0-4C6D-9A47-617D86276CB3}" type="slidenum">
              <a:rPr lang="sl-SI" smtClean="0"/>
              <a:pPr/>
              <a:t>‹#›</a:t>
            </a:fld>
            <a:endParaRPr lang="sl-SI"/>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stat.si/klasje/klasje.asp"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060848"/>
            <a:ext cx="7772400" cy="1470025"/>
          </a:xfrm>
        </p:spPr>
        <p:txBody>
          <a:bodyPr>
            <a:noAutofit/>
          </a:bodyPr>
          <a:lstStyle/>
          <a:p>
            <a:r>
              <a:rPr lang="sl-SI" sz="9600" dirty="0" smtClean="0">
                <a:solidFill>
                  <a:srgbClr val="FF0000"/>
                </a:solidFill>
                <a:latin typeface="Times New Roman" pitchFamily="18" charset="0"/>
                <a:cs typeface="Times New Roman" pitchFamily="18" charset="0"/>
              </a:rPr>
              <a:t>BLAGO</a:t>
            </a:r>
            <a:endParaRPr lang="sl-SI" sz="96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751344"/>
            <a:ext cx="8280920" cy="5016758"/>
          </a:xfrm>
          <a:prstGeom prst="rect">
            <a:avLst/>
          </a:prstGeom>
        </p:spPr>
        <p:txBody>
          <a:bodyPr wrap="square">
            <a:spAutoFit/>
          </a:bodyPr>
          <a:lstStyle/>
          <a:p>
            <a:pPr algn="just">
              <a:defRPr/>
            </a:pPr>
            <a:endParaRPr lang="sl-SI" sz="2000" b="1" dirty="0" smtClean="0">
              <a:solidFill>
                <a:srgbClr val="FF0000"/>
              </a:solidFill>
              <a:latin typeface="Times New Roman" pitchFamily="18" charset="0"/>
              <a:cs typeface="Times New Roman" pitchFamily="18" charset="0"/>
            </a:endParaRPr>
          </a:p>
          <a:p>
            <a:pPr algn="just">
              <a:defRPr/>
            </a:pPr>
            <a:endParaRPr lang="sl-SI" sz="2000" b="1" dirty="0">
              <a:solidFill>
                <a:srgbClr val="FF0000"/>
              </a:solidFill>
              <a:latin typeface="Times New Roman" pitchFamily="18" charset="0"/>
              <a:cs typeface="Times New Roman" pitchFamily="18" charset="0"/>
            </a:endParaRPr>
          </a:p>
          <a:p>
            <a:pPr algn="just">
              <a:defRPr/>
            </a:pPr>
            <a:endParaRPr lang="sl-SI" sz="2000" b="1" dirty="0" smtClean="0">
              <a:solidFill>
                <a:srgbClr val="FF0000"/>
              </a:solidFill>
              <a:latin typeface="Times New Roman" pitchFamily="18" charset="0"/>
              <a:cs typeface="Times New Roman" pitchFamily="18" charset="0"/>
            </a:endParaRPr>
          </a:p>
          <a:p>
            <a:pPr algn="just">
              <a:defRPr/>
            </a:pPr>
            <a:r>
              <a:rPr lang="sl-SI" sz="2000" b="1" dirty="0" smtClean="0">
                <a:solidFill>
                  <a:srgbClr val="FF0000"/>
                </a:solidFill>
                <a:latin typeface="Times New Roman" pitchFamily="18" charset="0"/>
                <a:cs typeface="Times New Roman" pitchFamily="18" charset="0"/>
              </a:rPr>
              <a:t>Blago</a:t>
            </a:r>
            <a:r>
              <a:rPr lang="sl-SI" sz="2000" dirty="0" smtClean="0">
                <a:latin typeface="Times New Roman" pitchFamily="18" charset="0"/>
                <a:cs typeface="Times New Roman" pitchFamily="18" charset="0"/>
              </a:rPr>
              <a:t> </a:t>
            </a:r>
            <a:r>
              <a:rPr lang="sl-SI" sz="2000" dirty="0">
                <a:latin typeface="Times New Roman" pitchFamily="18" charset="0"/>
                <a:cs typeface="Times New Roman" pitchFamily="18" charset="0"/>
              </a:rPr>
              <a:t>je vsak proizvod ki je namenjen prodaji, sopomenke za blago sta še:  </a:t>
            </a:r>
            <a:r>
              <a:rPr lang="sl-SI" sz="2000" b="1" i="1" dirty="0">
                <a:latin typeface="Times New Roman" pitchFamily="18" charset="0"/>
                <a:cs typeface="Times New Roman" pitchFamily="18" charset="0"/>
              </a:rPr>
              <a:t>proizvod</a:t>
            </a:r>
            <a:r>
              <a:rPr lang="sl-SI" sz="2000" i="1" dirty="0">
                <a:latin typeface="Times New Roman" pitchFamily="18" charset="0"/>
                <a:cs typeface="Times New Roman" pitchFamily="18" charset="0"/>
              </a:rPr>
              <a:t> </a:t>
            </a:r>
            <a:r>
              <a:rPr lang="sl-SI" sz="2000" dirty="0">
                <a:latin typeface="Times New Roman" pitchFamily="18" charset="0"/>
                <a:cs typeface="Times New Roman" pitchFamily="18" charset="0"/>
              </a:rPr>
              <a:t>ali</a:t>
            </a:r>
            <a:r>
              <a:rPr lang="sl-SI" sz="2000" i="1" dirty="0">
                <a:latin typeface="Times New Roman" pitchFamily="18" charset="0"/>
                <a:cs typeface="Times New Roman" pitchFamily="18" charset="0"/>
              </a:rPr>
              <a:t> </a:t>
            </a:r>
            <a:r>
              <a:rPr lang="sl-SI" sz="2000" b="1" i="1" dirty="0">
                <a:latin typeface="Times New Roman" pitchFamily="18" charset="0"/>
                <a:cs typeface="Times New Roman" pitchFamily="18" charset="0"/>
              </a:rPr>
              <a:t>izdelek</a:t>
            </a:r>
            <a:r>
              <a:rPr lang="sl-SI" sz="2000" dirty="0">
                <a:latin typeface="Times New Roman" pitchFamily="18" charset="0"/>
                <a:cs typeface="Times New Roman" pitchFamily="18" charset="0"/>
              </a:rPr>
              <a:t>.</a:t>
            </a:r>
          </a:p>
          <a:p>
            <a:pPr algn="just">
              <a:defRPr/>
            </a:pPr>
            <a:endParaRPr lang="sl-SI" sz="2000" dirty="0">
              <a:latin typeface="Times New Roman" pitchFamily="18" charset="0"/>
              <a:cs typeface="Times New Roman" pitchFamily="18" charset="0"/>
            </a:endParaRPr>
          </a:p>
          <a:p>
            <a:pPr algn="just">
              <a:defRPr/>
            </a:pPr>
            <a:r>
              <a:rPr lang="sl-SI" sz="2000" dirty="0">
                <a:latin typeface="Times New Roman" pitchFamily="18" charset="0"/>
                <a:cs typeface="Times New Roman" pitchFamily="18" charset="0"/>
              </a:rPr>
              <a:t>Blago ima uporabno in menjalno vrednost. Uporabna vrednost je določena z koristnostjo ki jo prenaša uporabniku (odvisna od surovin, tehnološkega postopka embaliranja, skladiščenja, transporta, servisiranja…) Menjalno vrednost blaga ovrednoti tržišče na osnovi tržnih zakonitosti.  </a:t>
            </a:r>
          </a:p>
          <a:p>
            <a:pPr algn="just">
              <a:defRPr/>
            </a:pPr>
            <a:endParaRPr lang="sl-SI" sz="2000" dirty="0">
              <a:latin typeface="Times New Roman" pitchFamily="18" charset="0"/>
              <a:cs typeface="Times New Roman" pitchFamily="18" charset="0"/>
            </a:endParaRPr>
          </a:p>
          <a:p>
            <a:pPr algn="just">
              <a:defRPr/>
            </a:pPr>
            <a:r>
              <a:rPr lang="sl-SI" sz="2000" b="1" dirty="0" smtClean="0">
                <a:solidFill>
                  <a:srgbClr val="FF0000"/>
                </a:solidFill>
                <a:latin typeface="Times New Roman" pitchFamily="18" charset="0"/>
                <a:cs typeface="Times New Roman" pitchFamily="18" charset="0"/>
              </a:rPr>
              <a:t>Dobrine</a:t>
            </a:r>
            <a:r>
              <a:rPr lang="sl-SI" sz="2000" dirty="0">
                <a:latin typeface="Times New Roman" pitchFamily="18" charset="0"/>
                <a:cs typeface="Times New Roman" pitchFamily="18" charset="0"/>
              </a:rPr>
              <a:t> </a:t>
            </a:r>
            <a:r>
              <a:rPr lang="sl-SI" sz="2000" dirty="0" smtClean="0">
                <a:latin typeface="Times New Roman" pitchFamily="18" charset="0"/>
                <a:cs typeface="Times New Roman" pitchFamily="18" charset="0"/>
              </a:rPr>
              <a:t>so </a:t>
            </a:r>
            <a:r>
              <a:rPr lang="sl-SI" sz="2000" dirty="0">
                <a:latin typeface="Times New Roman" pitchFamily="18" charset="0"/>
                <a:cs typeface="Times New Roman" pitchFamily="18" charset="0"/>
              </a:rPr>
              <a:t>vsa sredstva ki so sposobna zadovoljiti kakšno potrebo</a:t>
            </a:r>
          </a:p>
          <a:p>
            <a:pPr algn="just">
              <a:defRPr/>
            </a:pPr>
            <a:r>
              <a:rPr lang="sl-SI" sz="2000" dirty="0">
                <a:latin typeface="Times New Roman" pitchFamily="18" charset="0"/>
                <a:cs typeface="Times New Roman" pitchFamily="18" charset="0"/>
              </a:rPr>
              <a:t>Naravne dobrine so: zrak, vodo, rastline, minerale, živali…</a:t>
            </a:r>
          </a:p>
          <a:p>
            <a:pPr algn="just">
              <a:defRPr/>
            </a:pPr>
            <a:r>
              <a:rPr lang="sl-SI" sz="2000" dirty="0">
                <a:latin typeface="Times New Roman" pitchFamily="18" charset="0"/>
                <a:cs typeface="Times New Roman" pitchFamily="18" charset="0"/>
              </a:rPr>
              <a:t> </a:t>
            </a:r>
          </a:p>
          <a:p>
            <a:pPr algn="just">
              <a:defRPr/>
            </a:pPr>
            <a:r>
              <a:rPr lang="sl-SI" sz="2000" b="1" dirty="0">
                <a:solidFill>
                  <a:srgbClr val="FF0000"/>
                </a:solidFill>
                <a:latin typeface="Times New Roman" pitchFamily="18" charset="0"/>
                <a:cs typeface="Times New Roman" pitchFamily="18" charset="0"/>
              </a:rPr>
              <a:t>Proizvodi</a:t>
            </a:r>
            <a:r>
              <a:rPr lang="sl-SI" sz="2000" dirty="0">
                <a:latin typeface="Times New Roman" pitchFamily="18" charset="0"/>
                <a:cs typeface="Times New Roman" pitchFamily="18" charset="0"/>
              </a:rPr>
              <a:t>: so izdelki katere z obdelavo in predelavo spremenimo v uporabno obliko.</a:t>
            </a:r>
          </a:p>
        </p:txBody>
      </p:sp>
      <p:sp>
        <p:nvSpPr>
          <p:cNvPr id="5" name="Title 1"/>
          <p:cNvSpPr>
            <a:spLocks noGrp="1"/>
          </p:cNvSpPr>
          <p:nvPr>
            <p:ph type="title"/>
          </p:nvPr>
        </p:nvSpPr>
        <p:spPr>
          <a:xfrm>
            <a:off x="457200" y="274638"/>
            <a:ext cx="8229600" cy="1143000"/>
          </a:xfrm>
        </p:spPr>
        <p:txBody>
          <a:bodyPr>
            <a:normAutofit/>
          </a:bodyPr>
          <a:lstStyle/>
          <a:p>
            <a:r>
              <a:rPr lang="sl-SI" sz="3200" dirty="0" smtClean="0">
                <a:solidFill>
                  <a:srgbClr val="FF0000"/>
                </a:solidFill>
                <a:latin typeface="Times New Roman" pitchFamily="18" charset="0"/>
                <a:cs typeface="Times New Roman" pitchFamily="18" charset="0"/>
              </a:rPr>
              <a:t>Pomen</a:t>
            </a:r>
            <a:endParaRPr lang="sl-SI" sz="32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8229600" cy="1143000"/>
          </a:xfrm>
        </p:spPr>
        <p:txBody>
          <a:bodyPr>
            <a:normAutofit/>
          </a:bodyPr>
          <a:lstStyle/>
          <a:p>
            <a:r>
              <a:rPr lang="sl-SI" sz="3600" b="1" dirty="0" smtClean="0">
                <a:solidFill>
                  <a:srgbClr val="FF0000"/>
                </a:solidFill>
                <a:latin typeface="Times New Roman" pitchFamily="18" charset="0"/>
                <a:cs typeface="Times New Roman" pitchFamily="18" charset="0"/>
              </a:rPr>
              <a:t>Razvrščanje blaga</a:t>
            </a:r>
            <a:endParaRPr lang="sl-SI" sz="3600" b="1" dirty="0">
              <a:solidFill>
                <a:srgbClr val="FF0000"/>
              </a:solidFill>
              <a:latin typeface="Times New Roman" pitchFamily="18" charset="0"/>
              <a:cs typeface="Times New Roman" pitchFamily="18" charset="0"/>
            </a:endParaRPr>
          </a:p>
        </p:txBody>
      </p:sp>
      <p:sp>
        <p:nvSpPr>
          <p:cNvPr id="4" name="Content Placeholder 2"/>
          <p:cNvSpPr txBox="1">
            <a:spLocks/>
          </p:cNvSpPr>
          <p:nvPr/>
        </p:nvSpPr>
        <p:spPr>
          <a:xfrm>
            <a:off x="467544" y="1628800"/>
            <a:ext cx="7497763" cy="4800600"/>
          </a:xfrm>
          <a:prstGeom prst="rect">
            <a:avLst/>
          </a:prstGeom>
        </p:spPr>
        <p:txBody>
          <a:bodyPr vert="horz" lIns="91440" tIns="45720" rIns="91440" bIns="45720" rtlCol="0">
            <a:normAutofit fontScale="92500" lnSpcReduction="10000"/>
          </a:bodyPr>
          <a:lstStyle/>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r>
              <a:rPr kumimoji="0" lang="sl-SI" sz="2000" b="1"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Po izvoru surovin: </a:t>
            </a:r>
          </a:p>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r>
              <a:rPr kumimoji="0" lang="sl-SI" sz="20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naravno</a:t>
            </a:r>
            <a:r>
              <a:rPr kumimoji="0" lang="sl-SI"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sl-SI" sz="20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sl-SI"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Anorgansko (zrak, voda....)</a:t>
            </a:r>
            <a:r>
              <a:rPr kumimoji="0" lang="sl-SI" sz="20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 </a:t>
            </a:r>
            <a:r>
              <a:rPr kumimoji="0" lang="sl-SI"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Organsko (bombaž, sadje, nafta…)</a:t>
            </a:r>
          </a:p>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endParaRPr kumimoji="0" lang="sl-SI" sz="20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r>
              <a:rPr kumimoji="0" lang="sl-SI" sz="20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kemično </a:t>
            </a:r>
            <a:r>
              <a:rPr kumimoji="0" lang="sl-SI"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Umetno (polivinil, plastika …)</a:t>
            </a:r>
          </a:p>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r>
              <a:rPr kumimoji="0" lang="sl-SI"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sl-SI" sz="2000" b="0" i="0" u="none" strike="noStrike" kern="1200" cap="none" spc="0" normalizeH="0" noProof="0" dirty="0" smtClean="0">
                <a:ln>
                  <a:noFill/>
                </a:ln>
                <a:solidFill>
                  <a:schemeClr val="tx1"/>
                </a:solidFill>
                <a:effectLst/>
                <a:uLnTx/>
                <a:uFillTx/>
                <a:latin typeface="Times New Roman" pitchFamily="18" charset="0"/>
                <a:cs typeface="Times New Roman" pitchFamily="18" charset="0"/>
              </a:rPr>
              <a:t> </a:t>
            </a:r>
            <a:r>
              <a:rPr kumimoji="0" lang="sl-SI"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Sintetično (olja, poliester…)</a:t>
            </a:r>
          </a:p>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endParaRPr kumimoji="0" lang="sl-SI" sz="2000" b="1"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endParaRPr>
          </a:p>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r>
              <a:rPr kumimoji="0" lang="sl-SI" sz="2000" b="1"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Po stopnji tehnološke predelave: </a:t>
            </a:r>
          </a:p>
          <a:p>
            <a:pPr marL="365760" marR="0" lvl="0" indent="-283464" algn="l" defTabSz="914400" rtl="0" eaLnBrk="1" fontAlgn="auto" latinLnBrk="0" hangingPunct="1">
              <a:lnSpc>
                <a:spcPct val="100000"/>
              </a:lnSpc>
              <a:spcBef>
                <a:spcPct val="20000"/>
              </a:spcBef>
              <a:spcAft>
                <a:spcPts val="0"/>
              </a:spcAft>
              <a:buClrTx/>
              <a:buSzTx/>
              <a:buFontTx/>
              <a:buChar char="-"/>
              <a:tabLst/>
              <a:defRPr/>
            </a:pPr>
            <a:r>
              <a:rPr kumimoji="0" lang="sl-SI"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surovine(deska), </a:t>
            </a:r>
          </a:p>
          <a:p>
            <a:pPr marL="365760" marR="0" lvl="0" indent="-283464" algn="l" defTabSz="914400" rtl="0" eaLnBrk="1" fontAlgn="auto" latinLnBrk="0" hangingPunct="1">
              <a:lnSpc>
                <a:spcPct val="100000"/>
              </a:lnSpc>
              <a:spcBef>
                <a:spcPct val="20000"/>
              </a:spcBef>
              <a:spcAft>
                <a:spcPts val="0"/>
              </a:spcAft>
              <a:buClrTx/>
              <a:buSzTx/>
              <a:buFontTx/>
              <a:buChar char="-"/>
              <a:tabLst/>
              <a:defRPr/>
            </a:pPr>
            <a:r>
              <a:rPr lang="sl-SI" sz="2000" dirty="0">
                <a:latin typeface="Times New Roman" pitchFamily="18" charset="0"/>
                <a:cs typeface="Times New Roman" pitchFamily="18" charset="0"/>
              </a:rPr>
              <a:t>p</a:t>
            </a:r>
            <a:r>
              <a:rPr kumimoji="0" lang="sl-SI"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olizdelki (del mize), </a:t>
            </a:r>
          </a:p>
          <a:p>
            <a:pPr marL="365760" marR="0" lvl="0" indent="-283464" algn="l" defTabSz="914400" rtl="0" eaLnBrk="1" fontAlgn="auto" latinLnBrk="0" hangingPunct="1">
              <a:lnSpc>
                <a:spcPct val="100000"/>
              </a:lnSpc>
              <a:spcBef>
                <a:spcPct val="20000"/>
              </a:spcBef>
              <a:spcAft>
                <a:spcPts val="0"/>
              </a:spcAft>
              <a:buClrTx/>
              <a:buSzTx/>
              <a:buFontTx/>
              <a:buChar char="-"/>
              <a:tabLst/>
              <a:defRPr/>
            </a:pPr>
            <a:r>
              <a:rPr kumimoji="0" lang="sl-SI"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izdelki(miza)</a:t>
            </a:r>
          </a:p>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endParaRPr kumimoji="0" lang="sl-SI" sz="2000" b="1"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endParaRPr>
          </a:p>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r>
              <a:rPr kumimoji="0" lang="sl-SI" sz="2000" b="1"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Po geografskem izvoru</a:t>
            </a:r>
            <a:endParaRPr kumimoji="0" lang="sl-SI" sz="2000" b="0"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endParaRPr>
          </a:p>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endParaRPr kumimoji="0" lang="sl-SI" sz="2000" b="1"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endParaRPr>
          </a:p>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r>
              <a:rPr kumimoji="0" lang="sl-SI" sz="2000" b="1"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Po kakovosti </a:t>
            </a:r>
            <a:r>
              <a:rPr kumimoji="0" lang="sl-SI"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(1,2,3.. kvaliteta, odpadek)</a:t>
            </a:r>
          </a:p>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endParaRPr kumimoji="0" lang="sl-SI" sz="20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65760" marR="0" lvl="0" indent="-283464" algn="l" defTabSz="914400" rtl="0" eaLnBrk="1" fontAlgn="auto" latinLnBrk="0" hangingPunct="1">
              <a:lnSpc>
                <a:spcPct val="100000"/>
              </a:lnSpc>
              <a:spcBef>
                <a:spcPct val="20000"/>
              </a:spcBef>
              <a:spcAft>
                <a:spcPts val="0"/>
              </a:spcAft>
              <a:buClrTx/>
              <a:buSzTx/>
              <a:buFont typeface="Wingdings 2"/>
              <a:buNone/>
              <a:tabLst/>
              <a:defRPr/>
            </a:pPr>
            <a:endParaRPr kumimoji="0" lang="sl-SI"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5" name="Picture 2" descr="http://www.zurnal24.si/export/sites/z24/_data/images/zdravjefitness/Voda.JPG_1263901871.jpg"/>
          <p:cNvPicPr>
            <a:picLocks noChangeAspect="1" noChangeArrowheads="1"/>
          </p:cNvPicPr>
          <p:nvPr/>
        </p:nvPicPr>
        <p:blipFill>
          <a:blip r:embed="rId2" cstate="print"/>
          <a:srcRect/>
          <a:stretch>
            <a:fillRect/>
          </a:stretch>
        </p:blipFill>
        <p:spPr bwMode="auto">
          <a:xfrm>
            <a:off x="6858000" y="285750"/>
            <a:ext cx="1857375" cy="1258888"/>
          </a:xfrm>
          <a:prstGeom prst="rect">
            <a:avLst/>
          </a:prstGeom>
          <a:noFill/>
          <a:ln w="28575">
            <a:solidFill>
              <a:srgbClr val="7030A0"/>
            </a:solidFill>
            <a:miter lim="800000"/>
            <a:headEnd/>
            <a:tailEnd/>
          </a:ln>
        </p:spPr>
      </p:pic>
      <p:pic>
        <p:nvPicPr>
          <p:cNvPr id="6" name="Picture 4" descr="http://www.historyforkids.org/learn/clothing/pictures/cotton.jpg"/>
          <p:cNvPicPr>
            <a:picLocks noChangeAspect="1" noChangeArrowheads="1"/>
          </p:cNvPicPr>
          <p:nvPr/>
        </p:nvPicPr>
        <p:blipFill>
          <a:blip r:embed="rId3" cstate="print"/>
          <a:srcRect/>
          <a:stretch>
            <a:fillRect/>
          </a:stretch>
        </p:blipFill>
        <p:spPr bwMode="auto">
          <a:xfrm>
            <a:off x="6858000" y="1714500"/>
            <a:ext cx="1857375" cy="1652588"/>
          </a:xfrm>
          <a:prstGeom prst="rect">
            <a:avLst/>
          </a:prstGeom>
          <a:noFill/>
          <a:ln w="28575">
            <a:solidFill>
              <a:srgbClr val="7030A0"/>
            </a:solidFill>
            <a:miter lim="800000"/>
            <a:headEnd/>
            <a:tailEnd/>
          </a:ln>
        </p:spPr>
      </p:pic>
      <p:pic>
        <p:nvPicPr>
          <p:cNvPr id="7" name="Picture 6" descr="http://www.hrovat.net/media/articles/6_medium.jpg"/>
          <p:cNvPicPr>
            <a:picLocks noChangeAspect="1" noChangeArrowheads="1"/>
          </p:cNvPicPr>
          <p:nvPr/>
        </p:nvPicPr>
        <p:blipFill>
          <a:blip r:embed="rId4" cstate="print"/>
          <a:srcRect/>
          <a:stretch>
            <a:fillRect/>
          </a:stretch>
        </p:blipFill>
        <p:spPr bwMode="auto">
          <a:xfrm>
            <a:off x="6858000" y="3500438"/>
            <a:ext cx="1857375" cy="1347787"/>
          </a:xfrm>
          <a:prstGeom prst="rect">
            <a:avLst/>
          </a:prstGeom>
          <a:noFill/>
          <a:ln w="28575">
            <a:solidFill>
              <a:srgbClr val="7030A0"/>
            </a:solidFill>
            <a:miter lim="800000"/>
            <a:headEnd/>
            <a:tailEnd/>
          </a:ln>
        </p:spPr>
      </p:pic>
      <p:pic>
        <p:nvPicPr>
          <p:cNvPr id="8" name="Picture 8" descr="http://www.zdravstvena.info/vsznj/wp-content/uploads/2007/11/odpadki1.jpg"/>
          <p:cNvPicPr>
            <a:picLocks noChangeAspect="1" noChangeArrowheads="1"/>
          </p:cNvPicPr>
          <p:nvPr/>
        </p:nvPicPr>
        <p:blipFill>
          <a:blip r:embed="rId5" cstate="print"/>
          <a:srcRect/>
          <a:stretch>
            <a:fillRect/>
          </a:stretch>
        </p:blipFill>
        <p:spPr bwMode="auto">
          <a:xfrm>
            <a:off x="6858000" y="5000625"/>
            <a:ext cx="1857375" cy="1293813"/>
          </a:xfrm>
          <a:prstGeom prst="rect">
            <a:avLst/>
          </a:prstGeom>
          <a:noFill/>
          <a:ln w="28575">
            <a:solidFill>
              <a:srgbClr val="7030A0"/>
            </a:solid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sz="3200" b="1" dirty="0" smtClean="0">
                <a:solidFill>
                  <a:srgbClr val="FF0000"/>
                </a:solidFill>
                <a:latin typeface="Times New Roman" pitchFamily="18" charset="0"/>
                <a:cs typeface="Times New Roman" pitchFamily="18" charset="0"/>
              </a:rPr>
              <a:t>PREDPISI O KAKOVOSTI BLAGA</a:t>
            </a:r>
            <a:endParaRPr lang="sl-SI" sz="3200" b="1" dirty="0">
              <a:solidFill>
                <a:srgbClr val="FF0000"/>
              </a:solidFill>
              <a:latin typeface="Times New Roman" pitchFamily="18" charset="0"/>
              <a:cs typeface="Times New Roman" pitchFamily="18" charset="0"/>
            </a:endParaRPr>
          </a:p>
        </p:txBody>
      </p:sp>
      <p:sp>
        <p:nvSpPr>
          <p:cNvPr id="4" name="Content Placeholder 2"/>
          <p:cNvSpPr txBox="1">
            <a:spLocks/>
          </p:cNvSpPr>
          <p:nvPr/>
        </p:nvSpPr>
        <p:spPr>
          <a:xfrm>
            <a:off x="395536" y="1484784"/>
            <a:ext cx="8459539" cy="5195887"/>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sl-SI" sz="1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Standard je dokument, ki navaja splošna in večkrat uporabna pravila, navodila ali</a:t>
            </a:r>
          </a:p>
          <a:p>
            <a:pPr marL="342900" marR="0" lvl="0" indent="-342900" algn="ctr"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sl-SI" sz="1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značilnosti proizvodov, storitev ali z njimi povezanih procesov in proizvodnih postopkov.</a:t>
            </a:r>
          </a:p>
          <a:p>
            <a:pPr marL="342900" marR="0" lvl="0" indent="-342900" algn="ctr"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sl-SI" sz="1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Sprejeti so bili v dogovoru z zainteresiranimi predstavniki oblasti, proizvajalcev,</a:t>
            </a:r>
          </a:p>
          <a:p>
            <a:pPr marL="342900" marR="0" lvl="0" indent="-342900" algn="ctr"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sl-SI" sz="1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uporabnikov, znanstvenikov, trgovine.</a:t>
            </a:r>
          </a:p>
          <a:p>
            <a:pPr marL="342900" marR="0" lvl="0" indent="-342900" algn="just"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sl-SI" sz="1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p>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sl-SI" sz="16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STANDARDI: </a:t>
            </a:r>
          </a:p>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endParaRPr kumimoji="0" lang="sl-SI" sz="16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sl-SI" sz="1600" b="1"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 nacionalni</a:t>
            </a:r>
            <a:r>
              <a:rPr kumimoji="0" lang="sl-SI" sz="1600" b="0"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 </a:t>
            </a:r>
            <a:r>
              <a:rPr kumimoji="0" lang="sl-SI" sz="1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(veljajo na območju države – slovenski je SIST)</a:t>
            </a:r>
          </a:p>
          <a:p>
            <a:pPr marL="342900" marR="0" lvl="0" indent="-342900" algn="just"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sl-SI" sz="1600" b="1"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 mednarodni </a:t>
            </a:r>
            <a:r>
              <a:rPr kumimoji="0" lang="sl-SI" sz="1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(ISO – internacional organization for standardization, je organizacija ki za standardizacijo z sedežem v Ženevi, delovati je začela 1974 z namenom da bi olajšala in pospešila mednarodno sodelovanje ter poenoti in uskladi industrijske standarde, šteje več kot160 članic, izdelala je več kot </a:t>
            </a:r>
            <a:r>
              <a:rPr lang="sl-SI" sz="1600" dirty="0" smtClean="0">
                <a:latin typeface="Times New Roman" pitchFamily="18" charset="0"/>
                <a:cs typeface="Times New Roman" pitchFamily="18" charset="0"/>
              </a:rPr>
              <a:t>19 500</a:t>
            </a:r>
            <a:r>
              <a:rPr kumimoji="0" lang="sl-SI" sz="16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rPr>
              <a:t> </a:t>
            </a:r>
            <a:r>
              <a:rPr kumimoji="0" lang="sl-SI" sz="1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standardov do </a:t>
            </a:r>
            <a:r>
              <a:rPr kumimoji="0" lang="sl-SI" sz="1600" b="0" i="0" u="none" strike="noStrike" kern="1200" cap="none" spc="0" normalizeH="0" baseline="0" noProof="0" smtClean="0">
                <a:ln>
                  <a:noFill/>
                </a:ln>
                <a:solidFill>
                  <a:schemeClr val="tx1"/>
                </a:solidFill>
                <a:effectLst/>
                <a:uLnTx/>
                <a:uFillTx/>
                <a:latin typeface="Times New Roman" pitchFamily="18" charset="0"/>
                <a:cs typeface="Times New Roman" pitchFamily="18" charset="0"/>
              </a:rPr>
              <a:t>Dec 2015. </a:t>
            </a:r>
            <a:r>
              <a:rPr kumimoji="0" lang="sl-SI" sz="1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pokriva vsa področja razen elektrotehnike, elektronike, za katere je po sporazumu odgovorna mednarodna elektrotehnična komisija IEC)</a:t>
            </a:r>
          </a:p>
          <a:p>
            <a:pPr marL="342900" marR="0" lvl="0" indent="-342900" algn="just"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sl-SI" sz="1600" b="1"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 regijski</a:t>
            </a:r>
            <a:endParaRPr kumimoji="0" lang="sl-SI" sz="1600" b="0"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sl-SI" sz="1600" b="1"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 interni </a:t>
            </a:r>
            <a:r>
              <a:rPr kumimoji="0" lang="sl-SI" sz="1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(predpiše jih proizvajalec za svoje izdelke, ne smejo biti v nasprotju z ISO standardi)</a:t>
            </a:r>
          </a:p>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r>
              <a:rPr kumimoji="0" lang="sl-SI" sz="1600" b="1" i="0" u="none" strike="noStrike" kern="1200" cap="none" spc="0" normalizeH="0" baseline="0" noProof="0" dirty="0" smtClean="0">
                <a:ln>
                  <a:noFill/>
                </a:ln>
                <a:solidFill>
                  <a:srgbClr val="FF0000"/>
                </a:solidFill>
                <a:effectLst/>
                <a:uLnTx/>
                <a:uFillTx/>
                <a:latin typeface="Times New Roman" pitchFamily="18" charset="0"/>
                <a:cs typeface="Times New Roman" pitchFamily="18" charset="0"/>
              </a:rPr>
              <a:t>* panožni </a:t>
            </a:r>
            <a:r>
              <a:rPr kumimoji="0" lang="sl-SI" sz="1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(predpisano za določeno panogo, npr: ladjedelništvo, železnina..)</a:t>
            </a:r>
          </a:p>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endParaRPr kumimoji="0" lang="sl-SI" sz="16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539552" y="1052736"/>
            <a:ext cx="5112568" cy="4247317"/>
          </a:xfrm>
          <a:prstGeom prst="rect">
            <a:avLst/>
          </a:prstGeom>
          <a:noFill/>
          <a:ln w="9525">
            <a:noFill/>
            <a:miter lim="800000"/>
            <a:headEnd/>
            <a:tailEnd/>
          </a:ln>
        </p:spPr>
        <p:txBody>
          <a:bodyPr wrap="square">
            <a:spAutoFit/>
          </a:bodyPr>
          <a:lstStyle/>
          <a:p>
            <a:r>
              <a:rPr lang="sl-SI" b="1" i="1" u="sng" dirty="0">
                <a:solidFill>
                  <a:srgbClr val="FF0000"/>
                </a:solidFill>
                <a:latin typeface="Times New Roman" pitchFamily="18" charset="0"/>
                <a:cs typeface="Times New Roman" pitchFamily="18" charset="0"/>
              </a:rPr>
              <a:t>Prednosti standardizacije:</a:t>
            </a:r>
          </a:p>
          <a:p>
            <a:endParaRPr lang="sl-SI" dirty="0">
              <a:latin typeface="Times New Roman" pitchFamily="18" charset="0"/>
              <a:cs typeface="Times New Roman" pitchFamily="18" charset="0"/>
            </a:endParaRPr>
          </a:p>
          <a:p>
            <a:pPr>
              <a:buFont typeface="Arial" charset="0"/>
              <a:buChar char="•"/>
            </a:pPr>
            <a:r>
              <a:rPr lang="sl-SI" dirty="0">
                <a:latin typeface="Times New Roman" pitchFamily="18" charset="0"/>
                <a:cs typeface="Times New Roman" pitchFamily="18" charset="0"/>
              </a:rPr>
              <a:t>   omogoča specializacijo </a:t>
            </a:r>
          </a:p>
          <a:p>
            <a:pPr>
              <a:buFont typeface="Arial" charset="0"/>
              <a:buChar char="•"/>
            </a:pPr>
            <a:endParaRPr lang="sl-SI" dirty="0">
              <a:latin typeface="Times New Roman" pitchFamily="18" charset="0"/>
              <a:cs typeface="Times New Roman" pitchFamily="18" charset="0"/>
            </a:endParaRPr>
          </a:p>
          <a:p>
            <a:pPr>
              <a:buFont typeface="Arial" charset="0"/>
              <a:buChar char="•"/>
            </a:pPr>
            <a:r>
              <a:rPr lang="sl-SI" dirty="0">
                <a:latin typeface="Times New Roman" pitchFamily="18" charset="0"/>
                <a:cs typeface="Times New Roman" pitchFamily="18" charset="0"/>
              </a:rPr>
              <a:t>   pospešuje avtomatizacijo, povečanje proizvodnje</a:t>
            </a:r>
          </a:p>
          <a:p>
            <a:pPr>
              <a:buFont typeface="Arial" charset="0"/>
              <a:buChar char="•"/>
            </a:pPr>
            <a:endParaRPr lang="sl-SI" dirty="0">
              <a:latin typeface="Times New Roman" pitchFamily="18" charset="0"/>
              <a:cs typeface="Times New Roman" pitchFamily="18" charset="0"/>
            </a:endParaRPr>
          </a:p>
          <a:p>
            <a:pPr>
              <a:buFont typeface="Arial" charset="0"/>
              <a:buChar char="•"/>
            </a:pPr>
            <a:r>
              <a:rPr lang="sl-SI" dirty="0">
                <a:latin typeface="Times New Roman" pitchFamily="18" charset="0"/>
                <a:cs typeface="Times New Roman" pitchFamily="18" charset="0"/>
              </a:rPr>
              <a:t>   omogoča znižanje proizvodne cene</a:t>
            </a:r>
          </a:p>
          <a:p>
            <a:pPr>
              <a:buFont typeface="Arial" charset="0"/>
              <a:buChar char="•"/>
            </a:pPr>
            <a:endParaRPr lang="sl-SI" dirty="0">
              <a:latin typeface="Times New Roman" pitchFamily="18" charset="0"/>
              <a:cs typeface="Times New Roman" pitchFamily="18" charset="0"/>
            </a:endParaRPr>
          </a:p>
          <a:p>
            <a:pPr>
              <a:buFont typeface="Arial" charset="0"/>
              <a:buChar char="•"/>
            </a:pPr>
            <a:r>
              <a:rPr lang="sl-SI" dirty="0">
                <a:latin typeface="Times New Roman" pitchFamily="18" charset="0"/>
                <a:cs typeface="Times New Roman" pitchFamily="18" charset="0"/>
              </a:rPr>
              <a:t>   odpravljajo ovire pri trgovanju</a:t>
            </a:r>
          </a:p>
          <a:p>
            <a:endParaRPr lang="sl-SI" dirty="0">
              <a:latin typeface="Times New Roman" pitchFamily="18" charset="0"/>
              <a:cs typeface="Times New Roman" pitchFamily="18" charset="0"/>
            </a:endParaRPr>
          </a:p>
          <a:p>
            <a:pPr>
              <a:buFont typeface="Arial" charset="0"/>
              <a:buChar char="•"/>
            </a:pPr>
            <a:r>
              <a:rPr lang="sl-SI" b="1" dirty="0">
                <a:latin typeface="Times New Roman" pitchFamily="18" charset="0"/>
                <a:cs typeface="Times New Roman" pitchFamily="18" charset="0"/>
              </a:rPr>
              <a:t>   upoštevanje ni obvezno</a:t>
            </a:r>
          </a:p>
          <a:p>
            <a:endParaRPr lang="sl-SI" b="1" dirty="0">
              <a:latin typeface="Times New Roman" pitchFamily="18" charset="0"/>
              <a:cs typeface="Times New Roman" pitchFamily="18" charset="0"/>
            </a:endParaRPr>
          </a:p>
          <a:p>
            <a:pPr>
              <a:buFont typeface="Arial" charset="0"/>
              <a:buChar char="•"/>
            </a:pPr>
            <a:r>
              <a:rPr lang="sl-SI" b="1" dirty="0">
                <a:latin typeface="Times New Roman" pitchFamily="18" charset="0"/>
                <a:cs typeface="Times New Roman" pitchFamily="18" charset="0"/>
              </a:rPr>
              <a:t>   </a:t>
            </a:r>
            <a:r>
              <a:rPr lang="sl-SI" dirty="0">
                <a:latin typeface="Times New Roman" pitchFamily="18" charset="0"/>
                <a:cs typeface="Times New Roman" pitchFamily="18" charset="0"/>
              </a:rPr>
              <a:t>sprejema ga</a:t>
            </a:r>
            <a:r>
              <a:rPr lang="sl-SI" b="1" dirty="0">
                <a:latin typeface="Times New Roman" pitchFamily="18" charset="0"/>
                <a:cs typeface="Times New Roman" pitchFamily="18" charset="0"/>
              </a:rPr>
              <a:t> Urad za standardizacijo in meroslovje RS</a:t>
            </a:r>
            <a:endParaRPr lang="sl-SI" dirty="0">
              <a:latin typeface="Times New Roman" pitchFamily="18" charset="0"/>
              <a:cs typeface="Times New Roman" pitchFamily="18" charset="0"/>
            </a:endParaRPr>
          </a:p>
          <a:p>
            <a:r>
              <a:rPr lang="sl-SI" dirty="0">
                <a:latin typeface="Times New Roman" pitchFamily="18" charset="0"/>
                <a:cs typeface="Times New Roman" pitchFamily="18" charset="0"/>
              </a:rPr>
              <a:t> </a:t>
            </a:r>
          </a:p>
        </p:txBody>
      </p:sp>
      <p:pic>
        <p:nvPicPr>
          <p:cNvPr id="5" name="Picture 2" descr="http://www.sist.si/slo/g2/img/iso_logo.gif"/>
          <p:cNvPicPr>
            <a:picLocks noChangeAspect="1" noChangeArrowheads="1"/>
          </p:cNvPicPr>
          <p:nvPr/>
        </p:nvPicPr>
        <p:blipFill>
          <a:blip r:embed="rId2" cstate="print"/>
          <a:srcRect/>
          <a:stretch>
            <a:fillRect/>
          </a:stretch>
        </p:blipFill>
        <p:spPr bwMode="auto">
          <a:xfrm>
            <a:off x="6798543" y="494357"/>
            <a:ext cx="2124075" cy="1952625"/>
          </a:xfrm>
          <a:prstGeom prst="rect">
            <a:avLst/>
          </a:prstGeom>
          <a:noFill/>
          <a:ln w="28575">
            <a:solidFill>
              <a:srgbClr val="7030A0"/>
            </a:solidFill>
            <a:miter lim="800000"/>
            <a:headEnd/>
            <a:tailEnd/>
          </a:ln>
        </p:spPr>
      </p:pic>
      <p:pic>
        <p:nvPicPr>
          <p:cNvPr id="6" name="Picture 4" descr="http://www.interfejs.tv/krojacpanel/pic/Thumbs/800x600-1-199-081219_vest1_velika.jpg"/>
          <p:cNvPicPr>
            <a:picLocks noChangeAspect="1" noChangeArrowheads="1"/>
          </p:cNvPicPr>
          <p:nvPr/>
        </p:nvPicPr>
        <p:blipFill>
          <a:blip r:embed="rId3" cstate="print"/>
          <a:srcRect/>
          <a:stretch>
            <a:fillRect/>
          </a:stretch>
        </p:blipFill>
        <p:spPr bwMode="auto">
          <a:xfrm>
            <a:off x="6084168" y="2708920"/>
            <a:ext cx="2762250" cy="3686175"/>
          </a:xfrm>
          <a:prstGeom prst="rect">
            <a:avLst/>
          </a:prstGeom>
          <a:noFill/>
          <a:ln w="28575">
            <a:solidFill>
              <a:srgbClr val="7030A0"/>
            </a:solid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sz="3200" b="1" dirty="0" smtClean="0">
                <a:solidFill>
                  <a:srgbClr val="FF0000"/>
                </a:solidFill>
                <a:latin typeface="Times New Roman" pitchFamily="18" charset="0"/>
                <a:cs typeface="Times New Roman" pitchFamily="18" charset="0"/>
              </a:rPr>
              <a:t>KLASIFIKACIJA BLAGA</a:t>
            </a:r>
            <a:endParaRPr lang="sl-SI"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323528" y="1340768"/>
            <a:ext cx="8229600" cy="4525963"/>
          </a:xfrm>
        </p:spPr>
        <p:txBody>
          <a:bodyPr>
            <a:normAutofit fontScale="40000" lnSpcReduction="20000"/>
          </a:bodyPr>
          <a:lstStyle/>
          <a:p>
            <a:pPr>
              <a:buNone/>
            </a:pPr>
            <a:endParaRPr lang="sl-SI" sz="3800" dirty="0">
              <a:latin typeface="Times New Roman" pitchFamily="18" charset="0"/>
              <a:cs typeface="Times New Roman" pitchFamily="18" charset="0"/>
            </a:endParaRPr>
          </a:p>
          <a:p>
            <a:pPr>
              <a:buNone/>
            </a:pPr>
            <a:r>
              <a:rPr lang="sl-SI" sz="3800" dirty="0" smtClean="0">
                <a:latin typeface="Times New Roman" pitchFamily="18" charset="0"/>
                <a:cs typeface="Times New Roman" pitchFamily="18" charset="0"/>
              </a:rPr>
              <a:t>-      </a:t>
            </a:r>
            <a:r>
              <a:rPr lang="sl-SI" sz="4000" dirty="0" smtClean="0">
                <a:latin typeface="Times New Roman" pitchFamily="18" charset="0"/>
                <a:cs typeface="Times New Roman" pitchFamily="18" charset="0"/>
              </a:rPr>
              <a:t>Je </a:t>
            </a:r>
            <a:r>
              <a:rPr lang="sl-SI" sz="4000" b="1" dirty="0">
                <a:latin typeface="Times New Roman" pitchFamily="18" charset="0"/>
                <a:cs typeface="Times New Roman" pitchFamily="18" charset="0"/>
              </a:rPr>
              <a:t>sistematično razporejanje </a:t>
            </a:r>
            <a:r>
              <a:rPr lang="sl-SI" sz="4000" b="1" dirty="0" smtClean="0">
                <a:latin typeface="Times New Roman" pitchFamily="18" charset="0"/>
                <a:cs typeface="Times New Roman" pitchFamily="18" charset="0"/>
              </a:rPr>
              <a:t>blaga  </a:t>
            </a:r>
            <a:r>
              <a:rPr lang="sl-SI" sz="4000" b="1" dirty="0">
                <a:latin typeface="Times New Roman" pitchFamily="18" charset="0"/>
                <a:cs typeface="Times New Roman" pitchFamily="18" charset="0"/>
              </a:rPr>
              <a:t>po določenih vidikih glede na njihove </a:t>
            </a:r>
            <a:r>
              <a:rPr lang="sl-SI" sz="4000" b="1" dirty="0" smtClean="0">
                <a:latin typeface="Times New Roman" pitchFamily="18" charset="0"/>
                <a:cs typeface="Times New Roman" pitchFamily="18" charset="0"/>
              </a:rPr>
              <a:t>značilnosti</a:t>
            </a:r>
          </a:p>
          <a:p>
            <a:endParaRPr lang="sl-SI" sz="4000" dirty="0">
              <a:latin typeface="Times New Roman" pitchFamily="18" charset="0"/>
              <a:cs typeface="Times New Roman" pitchFamily="18" charset="0"/>
            </a:endParaRPr>
          </a:p>
          <a:p>
            <a:pPr marL="365760" indent="-283464">
              <a:buFontTx/>
              <a:buChar char="-"/>
              <a:defRPr/>
            </a:pPr>
            <a:r>
              <a:rPr lang="sl-SI" sz="4000" dirty="0" smtClean="0">
                <a:latin typeface="Times New Roman" pitchFamily="18" charset="0"/>
                <a:cs typeface="Times New Roman" pitchFamily="18" charset="0"/>
              </a:rPr>
              <a:t>Potrebna </a:t>
            </a:r>
            <a:r>
              <a:rPr lang="sl-SI" sz="4000" dirty="0">
                <a:latin typeface="Times New Roman" pitchFamily="18" charset="0"/>
                <a:cs typeface="Times New Roman" pitchFamily="18" charset="0"/>
              </a:rPr>
              <a:t>je predvsem v nekaterih dejavnostih kot so (carina, statistika, zunanja trgovina </a:t>
            </a:r>
            <a:r>
              <a:rPr lang="sl-SI" sz="4000" dirty="0" smtClean="0">
                <a:latin typeface="Times New Roman" pitchFamily="18" charset="0"/>
                <a:cs typeface="Times New Roman" pitchFamily="18" charset="0"/>
              </a:rPr>
              <a:t>), ker </a:t>
            </a:r>
            <a:r>
              <a:rPr lang="sl-SI" sz="4000" dirty="0">
                <a:latin typeface="Times New Roman" pitchFamily="18" charset="0"/>
                <a:cs typeface="Times New Roman" pitchFamily="18" charset="0"/>
              </a:rPr>
              <a:t>je le tako možen pregled nad velikim številom proizvodov, ki se nahajajo na </a:t>
            </a:r>
            <a:r>
              <a:rPr lang="sl-SI" sz="4000" dirty="0" smtClean="0">
                <a:latin typeface="Times New Roman" pitchFamily="18" charset="0"/>
                <a:cs typeface="Times New Roman" pitchFamily="18" charset="0"/>
              </a:rPr>
              <a:t>tržišču proizvodov. </a:t>
            </a:r>
            <a:endParaRPr lang="sl-SI" sz="4000" dirty="0">
              <a:latin typeface="Times New Roman" pitchFamily="18" charset="0"/>
              <a:cs typeface="Times New Roman" pitchFamily="18" charset="0"/>
            </a:endParaRPr>
          </a:p>
          <a:p>
            <a:pPr marL="365760" indent="-283464">
              <a:buNone/>
              <a:defRPr/>
            </a:pPr>
            <a:endParaRPr lang="sl-SI" sz="4000" dirty="0">
              <a:latin typeface="Times New Roman" pitchFamily="18" charset="0"/>
              <a:cs typeface="Times New Roman" pitchFamily="18" charset="0"/>
            </a:endParaRPr>
          </a:p>
          <a:p>
            <a:pPr marL="365760" indent="-283464">
              <a:buNone/>
              <a:defRPr/>
            </a:pPr>
            <a:r>
              <a:rPr lang="sl-SI" sz="4000" dirty="0">
                <a:latin typeface="Times New Roman" pitchFamily="18" charset="0"/>
                <a:cs typeface="Times New Roman" pitchFamily="18" charset="0"/>
              </a:rPr>
              <a:t>-  </a:t>
            </a:r>
            <a:r>
              <a:rPr lang="sl-SI" sz="4000" dirty="0" smtClean="0">
                <a:latin typeface="Times New Roman" pitchFamily="18" charset="0"/>
                <a:cs typeface="Times New Roman" pitchFamily="18" charset="0"/>
              </a:rPr>
              <a:t>	</a:t>
            </a:r>
            <a:r>
              <a:rPr lang="sl-SI" sz="4000" b="1" dirty="0" smtClean="0">
                <a:latin typeface="Times New Roman" pitchFamily="18" charset="0"/>
                <a:cs typeface="Times New Roman" pitchFamily="18" charset="0"/>
              </a:rPr>
              <a:t>Uporabnost </a:t>
            </a:r>
            <a:r>
              <a:rPr lang="sl-SI" sz="4000" b="1" dirty="0">
                <a:latin typeface="Times New Roman" pitchFamily="18" charset="0"/>
                <a:cs typeface="Times New Roman" pitchFamily="18" charset="0"/>
              </a:rPr>
              <a:t>klasifikacije v </a:t>
            </a:r>
            <a:r>
              <a:rPr lang="sl-SI" sz="4000" b="1" dirty="0" smtClean="0">
                <a:latin typeface="Times New Roman" pitchFamily="18" charset="0"/>
                <a:cs typeface="Times New Roman" pitchFamily="18" charset="0"/>
              </a:rPr>
              <a:t>praksi</a:t>
            </a:r>
            <a:r>
              <a:rPr lang="sl-SI" sz="4000" dirty="0" smtClean="0">
                <a:latin typeface="Times New Roman" pitchFamily="18" charset="0"/>
                <a:cs typeface="Times New Roman" pitchFamily="18" charset="0"/>
              </a:rPr>
              <a:t> pomembna je preglednost, natančnost, enostavnost </a:t>
            </a:r>
            <a:r>
              <a:rPr lang="sl-SI" sz="4000" dirty="0">
                <a:latin typeface="Times New Roman" pitchFamily="18" charset="0"/>
                <a:cs typeface="Times New Roman" pitchFamily="18" charset="0"/>
              </a:rPr>
              <a:t>in </a:t>
            </a:r>
            <a:r>
              <a:rPr lang="sl-SI" sz="4000" dirty="0" smtClean="0">
                <a:latin typeface="Times New Roman" pitchFamily="18" charset="0"/>
                <a:cs typeface="Times New Roman" pitchFamily="18" charset="0"/>
              </a:rPr>
              <a:t>jasnost</a:t>
            </a:r>
            <a:endParaRPr lang="sl-SI" sz="4000" dirty="0">
              <a:latin typeface="Times New Roman" pitchFamily="18" charset="0"/>
              <a:cs typeface="Times New Roman" pitchFamily="18" charset="0"/>
            </a:endParaRPr>
          </a:p>
          <a:p>
            <a:pPr marL="365760" indent="-283464">
              <a:buNone/>
              <a:defRPr/>
            </a:pPr>
            <a:endParaRPr lang="sl-SI" sz="4000" dirty="0">
              <a:latin typeface="Times New Roman" pitchFamily="18" charset="0"/>
              <a:cs typeface="Times New Roman" pitchFamily="18" charset="0"/>
            </a:endParaRPr>
          </a:p>
          <a:p>
            <a:pPr marL="365760" indent="-283464">
              <a:buFontTx/>
              <a:buChar char="-"/>
              <a:defRPr/>
            </a:pPr>
            <a:r>
              <a:rPr lang="sl-SI" sz="4000" b="1" dirty="0" smtClean="0">
                <a:latin typeface="Times New Roman" pitchFamily="18" charset="0"/>
                <a:cs typeface="Times New Roman" pitchFamily="18" charset="0"/>
              </a:rPr>
              <a:t>Sistemi </a:t>
            </a:r>
            <a:r>
              <a:rPr lang="sl-SI" sz="4000" b="1" dirty="0">
                <a:latin typeface="Times New Roman" pitchFamily="18" charset="0"/>
                <a:cs typeface="Times New Roman" pitchFamily="18" charset="0"/>
              </a:rPr>
              <a:t>klasifikacij</a:t>
            </a:r>
            <a:r>
              <a:rPr lang="sl-SI" sz="4000" dirty="0">
                <a:latin typeface="Times New Roman" pitchFamily="18" charset="0"/>
                <a:cs typeface="Times New Roman" pitchFamily="18" charset="0"/>
              </a:rPr>
              <a:t> se razlikujejo po posameznih deželah po posameznih avtorjih. Najpogosteje se blago uvršča </a:t>
            </a:r>
            <a:r>
              <a:rPr lang="sl-SI" sz="4000" dirty="0" smtClean="0">
                <a:latin typeface="Times New Roman" pitchFamily="18" charset="0"/>
                <a:cs typeface="Times New Roman" pitchFamily="18" charset="0"/>
              </a:rPr>
              <a:t>po:</a:t>
            </a:r>
          </a:p>
          <a:p>
            <a:pPr marL="365760" indent="-283464">
              <a:buNone/>
              <a:defRPr/>
            </a:pPr>
            <a:endParaRPr lang="sl-SI" sz="4000" dirty="0" smtClean="0">
              <a:latin typeface="Times New Roman" pitchFamily="18" charset="0"/>
              <a:cs typeface="Times New Roman" pitchFamily="18" charset="0"/>
            </a:endParaRPr>
          </a:p>
          <a:p>
            <a:pPr marL="365760" indent="-283464">
              <a:defRPr/>
            </a:pPr>
            <a:r>
              <a:rPr lang="sl-SI" sz="4000" dirty="0" smtClean="0">
                <a:latin typeface="Times New Roman" pitchFamily="18" charset="0"/>
                <a:cs typeface="Times New Roman" pitchFamily="18" charset="0"/>
              </a:rPr>
              <a:t>Skupinah</a:t>
            </a:r>
          </a:p>
          <a:p>
            <a:pPr marL="365760" indent="-283464">
              <a:defRPr/>
            </a:pPr>
            <a:r>
              <a:rPr lang="sl-SI" sz="4000" dirty="0" smtClean="0">
                <a:latin typeface="Times New Roman" pitchFamily="18" charset="0"/>
                <a:cs typeface="Times New Roman" pitchFamily="18" charset="0"/>
              </a:rPr>
              <a:t>Podskupinah</a:t>
            </a:r>
          </a:p>
          <a:p>
            <a:pPr marL="365760" indent="-283464">
              <a:defRPr/>
            </a:pPr>
            <a:r>
              <a:rPr lang="sl-SI" sz="4000" dirty="0" smtClean="0">
                <a:latin typeface="Times New Roman" pitchFamily="18" charset="0"/>
                <a:cs typeface="Times New Roman" pitchFamily="18" charset="0"/>
              </a:rPr>
              <a:t>Vrsta</a:t>
            </a:r>
          </a:p>
          <a:p>
            <a:pPr marL="365760" indent="-283464">
              <a:defRPr/>
            </a:pPr>
            <a:r>
              <a:rPr lang="sl-SI" sz="4000" dirty="0" smtClean="0">
                <a:latin typeface="Times New Roman" pitchFamily="18" charset="0"/>
                <a:cs typeface="Times New Roman" pitchFamily="18" charset="0"/>
              </a:rPr>
              <a:t>Sortah</a:t>
            </a:r>
          </a:p>
          <a:p>
            <a:pPr marL="365760" indent="-283464">
              <a:defRPr/>
            </a:pPr>
            <a:r>
              <a:rPr lang="sl-SI" sz="4000" dirty="0" smtClean="0">
                <a:latin typeface="Times New Roman" pitchFamily="18" charset="0"/>
                <a:cs typeface="Times New Roman" pitchFamily="18" charset="0"/>
              </a:rPr>
              <a:t>Kakovostnih razdredih</a:t>
            </a:r>
          </a:p>
          <a:p>
            <a:pPr marL="365760" indent="-283464">
              <a:buFontTx/>
              <a:buChar char="-"/>
              <a:defRPr/>
            </a:pPr>
            <a:endParaRPr lang="sl-SI" sz="4000" dirty="0" smtClean="0">
              <a:latin typeface="Times New Roman" pitchFamily="18" charset="0"/>
              <a:cs typeface="Times New Roman" pitchFamily="18" charset="0"/>
            </a:endParaRPr>
          </a:p>
          <a:p>
            <a:pPr marL="365760" indent="-283464">
              <a:buNone/>
              <a:defRPr/>
            </a:pPr>
            <a:endParaRPr lang="sl-SI" sz="4000" dirty="0">
              <a:latin typeface="Times New Roman" pitchFamily="18" charset="0"/>
              <a:cs typeface="Times New Roman" pitchFamily="18" charset="0"/>
            </a:endParaRPr>
          </a:p>
          <a:p>
            <a:pPr marL="365760" indent="-283464">
              <a:buNone/>
              <a:defRPr/>
            </a:pPr>
            <a:endParaRPr lang="sl-SI" sz="4000" dirty="0">
              <a:latin typeface="Times New Roman" pitchFamily="18" charset="0"/>
              <a:cs typeface="Times New Roman" pitchFamily="18" charset="0"/>
            </a:endParaRPr>
          </a:p>
          <a:p>
            <a:endParaRPr lang="sl-SI"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60648"/>
            <a:ext cx="8507288" cy="5257800"/>
          </a:xfrm>
        </p:spPr>
        <p:txBody>
          <a:bodyPr>
            <a:normAutofit fontScale="62500" lnSpcReduction="20000"/>
          </a:bodyPr>
          <a:lstStyle/>
          <a:p>
            <a:endParaRPr lang="sl-SI" dirty="0"/>
          </a:p>
          <a:p>
            <a:endParaRPr lang="sl-SI" dirty="0"/>
          </a:p>
          <a:p>
            <a:r>
              <a:rPr lang="sl-SI" dirty="0" smtClean="0"/>
              <a:t>SKUPINA</a:t>
            </a:r>
            <a:endParaRPr lang="sl-SI" dirty="0"/>
          </a:p>
          <a:p>
            <a:pPr>
              <a:buNone/>
            </a:pPr>
            <a:r>
              <a:rPr lang="sl-SI" dirty="0" smtClean="0"/>
              <a:t>Združuje </a:t>
            </a:r>
            <a:r>
              <a:rPr lang="sl-SI" dirty="0"/>
              <a:t>več skupin blaga. Velike razlike v </a:t>
            </a:r>
            <a:r>
              <a:rPr lang="sl-SI" dirty="0" smtClean="0"/>
              <a:t>kemijski </a:t>
            </a:r>
            <a:r>
              <a:rPr lang="sl-SI" dirty="0"/>
              <a:t>sestavi</a:t>
            </a:r>
            <a:r>
              <a:rPr lang="sl-SI" dirty="0" smtClean="0"/>
              <a:t>, uporabi …</a:t>
            </a:r>
          </a:p>
          <a:p>
            <a:pPr>
              <a:buNone/>
            </a:pPr>
            <a:endParaRPr lang="sl-SI" dirty="0" smtClean="0"/>
          </a:p>
          <a:p>
            <a:r>
              <a:rPr lang="sl-SI" dirty="0" smtClean="0"/>
              <a:t>PODSKUPINA</a:t>
            </a:r>
            <a:endParaRPr lang="sl-SI" dirty="0"/>
          </a:p>
          <a:p>
            <a:pPr>
              <a:buNone/>
            </a:pPr>
            <a:r>
              <a:rPr lang="sl-SI" dirty="0" smtClean="0"/>
              <a:t>Zajema </a:t>
            </a:r>
            <a:r>
              <a:rPr lang="sl-SI" dirty="0"/>
              <a:t>več med seboj podobnih vrst blaga. Podobnost se nanaša </a:t>
            </a:r>
            <a:r>
              <a:rPr lang="sl-SI" dirty="0" smtClean="0"/>
              <a:t>na funkcijo, uporabnost …</a:t>
            </a:r>
          </a:p>
          <a:p>
            <a:pPr>
              <a:buNone/>
            </a:pPr>
            <a:endParaRPr lang="sl-SI" dirty="0"/>
          </a:p>
          <a:p>
            <a:r>
              <a:rPr lang="sl-SI" dirty="0" smtClean="0"/>
              <a:t>VRSTA</a:t>
            </a:r>
            <a:endParaRPr lang="sl-SI" dirty="0"/>
          </a:p>
          <a:p>
            <a:pPr>
              <a:buNone/>
            </a:pPr>
            <a:r>
              <a:rPr lang="sl-SI" dirty="0" smtClean="0"/>
              <a:t>Združuje </a:t>
            </a:r>
            <a:r>
              <a:rPr lang="sl-SI" dirty="0"/>
              <a:t>proizvode, ki se ujemajo v vseh bistvenih </a:t>
            </a:r>
            <a:r>
              <a:rPr lang="sl-SI" dirty="0" smtClean="0"/>
              <a:t>lastnostih</a:t>
            </a:r>
          </a:p>
          <a:p>
            <a:pPr>
              <a:buNone/>
            </a:pPr>
            <a:endParaRPr lang="sl-SI" dirty="0" smtClean="0"/>
          </a:p>
          <a:p>
            <a:r>
              <a:rPr lang="sl-SI" dirty="0" smtClean="0"/>
              <a:t>SORTA</a:t>
            </a:r>
            <a:endParaRPr lang="sl-SI" dirty="0"/>
          </a:p>
          <a:p>
            <a:pPr>
              <a:buNone/>
            </a:pPr>
            <a:r>
              <a:rPr lang="sl-SI" dirty="0" smtClean="0"/>
              <a:t>Od </a:t>
            </a:r>
            <a:r>
              <a:rPr lang="sl-SI" dirty="0"/>
              <a:t>vrste se razlikujejo glede na uporabo, surovine, </a:t>
            </a:r>
            <a:r>
              <a:rPr lang="sl-SI" dirty="0" smtClean="0"/>
              <a:t>kemijsko sestavo </a:t>
            </a:r>
          </a:p>
          <a:p>
            <a:pPr>
              <a:buNone/>
            </a:pPr>
            <a:endParaRPr lang="sl-SI" dirty="0"/>
          </a:p>
          <a:p>
            <a:r>
              <a:rPr lang="sl-SI" dirty="0" smtClean="0"/>
              <a:t>KAKOVOSTNI RAZRED </a:t>
            </a:r>
            <a:endParaRPr lang="sl-SI" dirty="0"/>
          </a:p>
          <a:p>
            <a:pPr>
              <a:buNone/>
            </a:pPr>
            <a:r>
              <a:rPr lang="sl-SI" dirty="0" smtClean="0"/>
              <a:t>S </a:t>
            </a:r>
            <a:r>
              <a:rPr lang="sl-SI" dirty="0"/>
              <a:t>tem označujemo raven kakovosti: EKSTRA, I., II., III., razred </a:t>
            </a:r>
            <a:r>
              <a:rPr lang="sl-SI"/>
              <a:t>in </a:t>
            </a:r>
            <a:r>
              <a:rPr lang="sl-SI" smtClean="0"/>
              <a:t>izmet.</a:t>
            </a:r>
            <a:endParaRPr lang="sl-SI" dirty="0"/>
          </a:p>
          <a:p>
            <a:endParaRPr lang="sl-SI"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sz="3200" b="1" dirty="0" smtClean="0">
                <a:solidFill>
                  <a:srgbClr val="FF0000"/>
                </a:solidFill>
                <a:latin typeface="Times New Roman" pitchFamily="18" charset="0"/>
                <a:cs typeface="Times New Roman" pitchFamily="18" charset="0"/>
              </a:rPr>
              <a:t>NAČELO KLASIFIKACIJE</a:t>
            </a:r>
            <a:endParaRPr lang="sl-SI"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sl-SI" sz="1700" dirty="0" smtClean="0">
                <a:latin typeface="Times New Roman" pitchFamily="18" charset="0"/>
                <a:cs typeface="Times New Roman" pitchFamily="18" charset="0"/>
              </a:rPr>
              <a:t>Splošno </a:t>
            </a:r>
            <a:r>
              <a:rPr lang="sl-SI" sz="1700" dirty="0">
                <a:latin typeface="Times New Roman" pitchFamily="18" charset="0"/>
                <a:cs typeface="Times New Roman" pitchFamily="18" charset="0"/>
              </a:rPr>
              <a:t>uporabljiva načela temeljijo na lastnostih ali funkcijah, ki so vsemu blagu skupne</a:t>
            </a:r>
            <a:r>
              <a:rPr lang="sl-SI" sz="1700" dirty="0" smtClean="0">
                <a:latin typeface="Times New Roman" pitchFamily="18" charset="0"/>
                <a:cs typeface="Times New Roman" pitchFamily="18" charset="0"/>
              </a:rPr>
              <a:t>.</a:t>
            </a:r>
          </a:p>
          <a:p>
            <a:pPr>
              <a:buNone/>
            </a:pPr>
            <a:endParaRPr lang="sl-SI" sz="1700" dirty="0">
              <a:latin typeface="Times New Roman" pitchFamily="18" charset="0"/>
              <a:cs typeface="Times New Roman" pitchFamily="18" charset="0"/>
            </a:endParaRPr>
          </a:p>
          <a:p>
            <a:r>
              <a:rPr lang="sl-SI" sz="1700" dirty="0" smtClean="0">
                <a:latin typeface="Times New Roman" pitchFamily="18" charset="0"/>
                <a:cs typeface="Times New Roman" pitchFamily="18" charset="0"/>
              </a:rPr>
              <a:t>Agregatno </a:t>
            </a:r>
            <a:r>
              <a:rPr lang="sl-SI" sz="1700" dirty="0">
                <a:latin typeface="Times New Roman" pitchFamily="18" charset="0"/>
                <a:cs typeface="Times New Roman" pitchFamily="18" charset="0"/>
              </a:rPr>
              <a:t>stanje </a:t>
            </a:r>
            <a:r>
              <a:rPr lang="sl-SI" sz="1700" dirty="0" smtClean="0">
                <a:latin typeface="Times New Roman" pitchFamily="18" charset="0"/>
                <a:cs typeface="Times New Roman" pitchFamily="18" charset="0"/>
              </a:rPr>
              <a:t>blaga</a:t>
            </a:r>
            <a:endParaRPr lang="sl-SI" sz="1700" dirty="0">
              <a:latin typeface="Times New Roman" pitchFamily="18" charset="0"/>
              <a:cs typeface="Times New Roman" pitchFamily="18" charset="0"/>
            </a:endParaRPr>
          </a:p>
          <a:p>
            <a:r>
              <a:rPr lang="sl-SI" sz="1700" dirty="0" smtClean="0">
                <a:latin typeface="Times New Roman" pitchFamily="18" charset="0"/>
                <a:cs typeface="Times New Roman" pitchFamily="18" charset="0"/>
              </a:rPr>
              <a:t>Dimenzija</a:t>
            </a:r>
            <a:endParaRPr lang="sl-SI" sz="1700" dirty="0">
              <a:latin typeface="Times New Roman" pitchFamily="18" charset="0"/>
              <a:cs typeface="Times New Roman" pitchFamily="18" charset="0"/>
            </a:endParaRPr>
          </a:p>
          <a:p>
            <a:r>
              <a:rPr lang="sl-SI" sz="1700" dirty="0" smtClean="0">
                <a:latin typeface="Times New Roman" pitchFamily="18" charset="0"/>
                <a:cs typeface="Times New Roman" pitchFamily="18" charset="0"/>
              </a:rPr>
              <a:t>Geografski izvor</a:t>
            </a:r>
          </a:p>
          <a:p>
            <a:r>
              <a:rPr lang="sl-SI" sz="1700" dirty="0" smtClean="0">
                <a:latin typeface="Times New Roman" pitchFamily="18" charset="0"/>
                <a:cs typeface="Times New Roman" pitchFamily="18" charset="0"/>
              </a:rPr>
              <a:t>Način </a:t>
            </a:r>
            <a:r>
              <a:rPr lang="sl-SI" sz="1700" dirty="0">
                <a:latin typeface="Times New Roman" pitchFamily="18" charset="0"/>
                <a:cs typeface="Times New Roman" pitchFamily="18" charset="0"/>
              </a:rPr>
              <a:t>transporta in </a:t>
            </a:r>
            <a:r>
              <a:rPr lang="sl-SI" sz="1700" dirty="0" smtClean="0">
                <a:latin typeface="Times New Roman" pitchFamily="18" charset="0"/>
                <a:cs typeface="Times New Roman" pitchFamily="18" charset="0"/>
              </a:rPr>
              <a:t>skladiščenja</a:t>
            </a:r>
            <a:endParaRPr lang="sl-SI" sz="1700" dirty="0">
              <a:latin typeface="Times New Roman" pitchFamily="18" charset="0"/>
              <a:cs typeface="Times New Roman" pitchFamily="18" charset="0"/>
            </a:endParaRPr>
          </a:p>
          <a:p>
            <a:r>
              <a:rPr lang="sl-SI" sz="1700" dirty="0" smtClean="0">
                <a:latin typeface="Times New Roman" pitchFamily="18" charset="0"/>
                <a:cs typeface="Times New Roman" pitchFamily="18" charset="0"/>
              </a:rPr>
              <a:t>Stopnja </a:t>
            </a:r>
            <a:r>
              <a:rPr lang="sl-SI" sz="1700" dirty="0">
                <a:latin typeface="Times New Roman" pitchFamily="18" charset="0"/>
                <a:cs typeface="Times New Roman" pitchFamily="18" charset="0"/>
              </a:rPr>
              <a:t>tehnološke </a:t>
            </a:r>
            <a:r>
              <a:rPr lang="sl-SI" sz="1700" dirty="0" smtClean="0">
                <a:latin typeface="Times New Roman" pitchFamily="18" charset="0"/>
                <a:cs typeface="Times New Roman" pitchFamily="18" charset="0"/>
              </a:rPr>
              <a:t>predelave</a:t>
            </a:r>
            <a:endParaRPr lang="sl-SI" sz="1700" dirty="0">
              <a:latin typeface="Times New Roman" pitchFamily="18" charset="0"/>
              <a:cs typeface="Times New Roman" pitchFamily="18" charset="0"/>
            </a:endParaRPr>
          </a:p>
          <a:p>
            <a:r>
              <a:rPr lang="sl-SI" sz="1700" dirty="0" smtClean="0">
                <a:latin typeface="Times New Roman" pitchFamily="18" charset="0"/>
                <a:cs typeface="Times New Roman" pitchFamily="18" charset="0"/>
              </a:rPr>
              <a:t>Namen uporabe</a:t>
            </a:r>
            <a:endParaRPr lang="sl-SI" sz="1700" dirty="0">
              <a:latin typeface="Times New Roman" pitchFamily="18" charset="0"/>
              <a:cs typeface="Times New Roman" pitchFamily="18" charset="0"/>
            </a:endParaRPr>
          </a:p>
          <a:p>
            <a:r>
              <a:rPr lang="sl-SI" sz="1700" dirty="0" smtClean="0">
                <a:latin typeface="Times New Roman" pitchFamily="18" charset="0"/>
                <a:cs typeface="Times New Roman" pitchFamily="18" charset="0"/>
              </a:rPr>
              <a:t>Tehnološki proces</a:t>
            </a:r>
            <a:endParaRPr lang="sl-SI" sz="1700" dirty="0">
              <a:latin typeface="Times New Roman" pitchFamily="18" charset="0"/>
              <a:cs typeface="Times New Roman" pitchFamily="18" charset="0"/>
            </a:endParaRPr>
          </a:p>
          <a:p>
            <a:endParaRPr lang="sl-SI"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rmAutofit/>
          </a:bodyPr>
          <a:lstStyle/>
          <a:p>
            <a:r>
              <a:rPr lang="sl-SI" sz="3200" b="1" dirty="0" smtClean="0">
                <a:solidFill>
                  <a:srgbClr val="FF0000"/>
                </a:solidFill>
                <a:latin typeface="Times New Roman" pitchFamily="18" charset="0"/>
                <a:cs typeface="Times New Roman" pitchFamily="18" charset="0"/>
              </a:rPr>
              <a:t>NOMENKLATURA BLAGA</a:t>
            </a:r>
            <a:endParaRPr lang="sl-SI" sz="3200" b="1" dirty="0">
              <a:solidFill>
                <a:srgbClr val="FF0000"/>
              </a:solidFill>
              <a:latin typeface="Times New Roman" pitchFamily="18" charset="0"/>
              <a:cs typeface="Times New Roman" pitchFamily="18" charset="0"/>
            </a:endParaRPr>
          </a:p>
        </p:txBody>
      </p:sp>
      <p:sp>
        <p:nvSpPr>
          <p:cNvPr id="4" name="Rectangle 3"/>
          <p:cNvSpPr/>
          <p:nvPr/>
        </p:nvSpPr>
        <p:spPr>
          <a:xfrm>
            <a:off x="899592" y="1628800"/>
            <a:ext cx="7416824" cy="2554545"/>
          </a:xfrm>
          <a:prstGeom prst="rect">
            <a:avLst/>
          </a:prstGeom>
        </p:spPr>
        <p:txBody>
          <a:bodyPr wrap="square">
            <a:spAutoFit/>
          </a:bodyPr>
          <a:lstStyle/>
          <a:p>
            <a:r>
              <a:rPr lang="sl-SI" sz="2000" dirty="0" smtClean="0">
                <a:latin typeface="Times New Roman" pitchFamily="18" charset="0"/>
                <a:cs typeface="Times New Roman" pitchFamily="18" charset="0"/>
              </a:rPr>
              <a:t>je spisek blaga v katerem je blago klasificirano po določenem načelu. </a:t>
            </a:r>
          </a:p>
          <a:p>
            <a:endParaRPr lang="sl-SI" sz="2000" b="1" dirty="0" smtClean="0">
              <a:latin typeface="Times New Roman" pitchFamily="18" charset="0"/>
              <a:cs typeface="Times New Roman" pitchFamily="18" charset="0"/>
            </a:endParaRPr>
          </a:p>
          <a:p>
            <a:r>
              <a:rPr lang="sl-SI" sz="2000" dirty="0" smtClean="0">
                <a:latin typeface="Times New Roman" pitchFamily="18" charset="0"/>
                <a:cs typeface="Times New Roman" pitchFamily="18" charset="0"/>
              </a:rPr>
              <a:t>V Sloveniji na področju blagovne menjave uporabljamo:</a:t>
            </a:r>
          </a:p>
          <a:p>
            <a:endParaRPr lang="sl-SI" sz="2000" dirty="0" smtClean="0">
              <a:latin typeface="Times New Roman" pitchFamily="18" charset="0"/>
              <a:cs typeface="Times New Roman" pitchFamily="18" charset="0"/>
            </a:endParaRPr>
          </a:p>
          <a:p>
            <a:pPr>
              <a:buFont typeface="Arial" pitchFamily="34" charset="0"/>
              <a:buChar char="•"/>
            </a:pPr>
            <a:r>
              <a:rPr lang="sl-SI" sz="2000" dirty="0">
                <a:latin typeface="Times New Roman" pitchFamily="18" charset="0"/>
                <a:cs typeface="Times New Roman" pitchFamily="18" charset="0"/>
              </a:rPr>
              <a:t> </a:t>
            </a:r>
            <a:r>
              <a:rPr lang="sl-SI" sz="2000" dirty="0" smtClean="0">
                <a:latin typeface="Times New Roman" pitchFamily="18" charset="0"/>
                <a:cs typeface="Times New Roman" pitchFamily="18" charset="0"/>
              </a:rPr>
              <a:t> Carinsko nomenklaturo</a:t>
            </a:r>
          </a:p>
          <a:p>
            <a:pPr>
              <a:buFont typeface="Arial" pitchFamily="34" charset="0"/>
              <a:buChar char="•"/>
            </a:pPr>
            <a:r>
              <a:rPr lang="sl-SI" sz="2000" dirty="0">
                <a:latin typeface="Times New Roman" pitchFamily="18" charset="0"/>
                <a:cs typeface="Times New Roman" pitchFamily="18" charset="0"/>
              </a:rPr>
              <a:t> </a:t>
            </a:r>
            <a:r>
              <a:rPr lang="sl-SI" sz="2000" dirty="0" smtClean="0">
                <a:latin typeface="Times New Roman" pitchFamily="18" charset="0"/>
                <a:cs typeface="Times New Roman" pitchFamily="18" charset="0"/>
              </a:rPr>
              <a:t> Standardno klasifikacijo dejavnosti  (Statistični urad </a:t>
            </a:r>
            <a:r>
              <a:rPr lang="sl-SI" sz="2000" dirty="0" smtClean="0">
                <a:latin typeface="Times New Roman" pitchFamily="18" charset="0"/>
                <a:cs typeface="Times New Roman" pitchFamily="18" charset="0"/>
                <a:hlinkClick r:id="rId2"/>
              </a:rPr>
              <a:t>http://www.stat.si/klasje/klasje.asp</a:t>
            </a:r>
            <a:r>
              <a:rPr lang="sl-SI" sz="2000" dirty="0" smtClean="0">
                <a:latin typeface="Times New Roman" pitchFamily="18" charset="0"/>
                <a:cs typeface="Times New Roman" pitchFamily="18" charset="0"/>
              </a:rPr>
              <a:t>)</a:t>
            </a:r>
          </a:p>
          <a:p>
            <a:pPr>
              <a:buFont typeface="Arial" pitchFamily="34" charset="0"/>
              <a:buChar char="•"/>
            </a:pPr>
            <a:r>
              <a:rPr lang="sl-SI" sz="2000" dirty="0">
                <a:latin typeface="Times New Roman" pitchFamily="18" charset="0"/>
                <a:cs typeface="Times New Roman" pitchFamily="18" charset="0"/>
              </a:rPr>
              <a:t> </a:t>
            </a:r>
            <a:r>
              <a:rPr lang="sl-SI" sz="2000" dirty="0" smtClean="0">
                <a:latin typeface="Times New Roman" pitchFamily="18" charset="0"/>
                <a:cs typeface="Times New Roman" pitchFamily="18" charset="0"/>
              </a:rPr>
              <a:t> Nomenklaturo statistike zunanje trgovine - NSZT</a:t>
            </a:r>
          </a:p>
        </p:txBody>
      </p:sp>
      <p:pic>
        <p:nvPicPr>
          <p:cNvPr id="5" name="Picture 2"/>
          <p:cNvPicPr>
            <a:picLocks noChangeAspect="1" noChangeArrowheads="1"/>
          </p:cNvPicPr>
          <p:nvPr/>
        </p:nvPicPr>
        <p:blipFill>
          <a:blip r:embed="rId3" cstate="print"/>
          <a:srcRect/>
          <a:stretch>
            <a:fillRect/>
          </a:stretch>
        </p:blipFill>
        <p:spPr bwMode="auto">
          <a:xfrm>
            <a:off x="1187624" y="4437112"/>
            <a:ext cx="3096344" cy="2107721"/>
          </a:xfrm>
          <a:prstGeom prst="rect">
            <a:avLst/>
          </a:prstGeom>
          <a:noFill/>
          <a:ln w="9525">
            <a:noFill/>
            <a:miter lim="800000"/>
            <a:headEnd/>
            <a:tailEnd/>
          </a:ln>
        </p:spPr>
      </p:pic>
      <p:pic>
        <p:nvPicPr>
          <p:cNvPr id="6" name="Picture 3"/>
          <p:cNvPicPr>
            <a:picLocks noChangeAspect="1" noChangeArrowheads="1"/>
          </p:cNvPicPr>
          <p:nvPr/>
        </p:nvPicPr>
        <p:blipFill>
          <a:blip r:embed="rId4" cstate="print"/>
          <a:srcRect/>
          <a:stretch>
            <a:fillRect/>
          </a:stretch>
        </p:blipFill>
        <p:spPr bwMode="auto">
          <a:xfrm>
            <a:off x="4644008" y="4437112"/>
            <a:ext cx="3744416" cy="2154197"/>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23528" y="188640"/>
            <a:ext cx="8435280" cy="7560840"/>
          </a:xfrm>
        </p:spPr>
        <p:txBody>
          <a:bodyPr>
            <a:normAutofit fontScale="40000" lnSpcReduction="20000"/>
          </a:bodyPr>
          <a:lstStyle/>
          <a:p>
            <a:pPr algn="just">
              <a:buNone/>
            </a:pPr>
            <a:r>
              <a:rPr lang="sl-SI" sz="2000" b="1" dirty="0" smtClean="0">
                <a:latin typeface="Times New Roman" pitchFamily="18" charset="0"/>
                <a:cs typeface="Times New Roman" pitchFamily="18" charset="0"/>
              </a:rPr>
              <a:t>	</a:t>
            </a:r>
          </a:p>
          <a:p>
            <a:pPr algn="just">
              <a:buNone/>
            </a:pPr>
            <a:r>
              <a:rPr lang="sl-SI" sz="2000" b="1" dirty="0">
                <a:latin typeface="Times New Roman" pitchFamily="18" charset="0"/>
                <a:cs typeface="Times New Roman" pitchFamily="18" charset="0"/>
              </a:rPr>
              <a:t>	</a:t>
            </a:r>
            <a:r>
              <a:rPr lang="sl-SI" sz="4500" b="1" dirty="0" smtClean="0">
                <a:latin typeface="Times New Roman" pitchFamily="18" charset="0"/>
                <a:cs typeface="Times New Roman" pitchFamily="18" charset="0"/>
              </a:rPr>
              <a:t>Carinska Nomenklatura</a:t>
            </a:r>
            <a:r>
              <a:rPr lang="sl-SI" sz="4500" dirty="0" smtClean="0">
                <a:latin typeface="Times New Roman" pitchFamily="18" charset="0"/>
                <a:cs typeface="Times New Roman" pitchFamily="18" charset="0"/>
              </a:rPr>
              <a:t>, je spisek v katerem so proizvodi razvrščeni po določenem sistemu v skupine. Uporabljajo jo za obračunavanje carin in drugih uvoznih dajatev. Na osnovi carinske nomenklature je izdelana Carinska Tarifa.</a:t>
            </a:r>
          </a:p>
          <a:p>
            <a:pPr algn="just">
              <a:buNone/>
            </a:pPr>
            <a:endParaRPr lang="sl-SI" sz="4500" dirty="0" smtClean="0">
              <a:latin typeface="Times New Roman" pitchFamily="18" charset="0"/>
              <a:cs typeface="Times New Roman" pitchFamily="18" charset="0"/>
            </a:endParaRPr>
          </a:p>
          <a:p>
            <a:pPr algn="just">
              <a:buNone/>
            </a:pPr>
            <a:r>
              <a:rPr lang="sl-SI" sz="4500" b="1" dirty="0" smtClean="0">
                <a:latin typeface="Times New Roman" pitchFamily="18" charset="0"/>
                <a:cs typeface="Times New Roman" pitchFamily="18" charset="0"/>
              </a:rPr>
              <a:t>	Standardna klasifikacija dejavnosti </a:t>
            </a:r>
            <a:r>
              <a:rPr lang="sl-SI" sz="4500" dirty="0" smtClean="0">
                <a:latin typeface="Times New Roman" pitchFamily="18" charset="0"/>
                <a:cs typeface="Times New Roman" pitchFamily="18" charset="0"/>
              </a:rPr>
              <a:t>je obvezen nacionalni standard, ki se uporablja za določanje dejavnosti in za razvrščanje poslovnih subjektov in njihovih delov za potrebe uradnih in drugih administrativnih zbirk podatkov (registri, evidence, podatkovne baze ipd) ter za potrebe statistike in analitike v državi in na mednarodni ravni.</a:t>
            </a:r>
          </a:p>
          <a:p>
            <a:pPr algn="just">
              <a:buNone/>
            </a:pPr>
            <a:endParaRPr lang="sl-SI" sz="2900" dirty="0">
              <a:latin typeface="Times New Roman" pitchFamily="18" charset="0"/>
              <a:cs typeface="Times New Roman" pitchFamily="18" charset="0"/>
            </a:endParaRPr>
          </a:p>
          <a:p>
            <a:pPr algn="just">
              <a:buNone/>
            </a:pPr>
            <a:r>
              <a:rPr lang="sl-SI" sz="2900" b="1" dirty="0" smtClean="0">
                <a:latin typeface="Times New Roman" pitchFamily="18" charset="0"/>
                <a:cs typeface="Times New Roman" pitchFamily="18" charset="0"/>
              </a:rPr>
              <a:t>	</a:t>
            </a:r>
          </a:p>
          <a:p>
            <a:pPr algn="just">
              <a:buNone/>
            </a:pPr>
            <a:endParaRPr lang="sl-SI" sz="2900" b="1" dirty="0">
              <a:latin typeface="Times New Roman" pitchFamily="18" charset="0"/>
              <a:cs typeface="Times New Roman" pitchFamily="18" charset="0"/>
            </a:endParaRPr>
          </a:p>
          <a:p>
            <a:pPr algn="just">
              <a:buNone/>
            </a:pPr>
            <a:endParaRPr lang="sl-SI" sz="2900" b="1" dirty="0" smtClean="0">
              <a:latin typeface="Times New Roman" pitchFamily="18" charset="0"/>
              <a:cs typeface="Times New Roman" pitchFamily="18" charset="0"/>
            </a:endParaRPr>
          </a:p>
          <a:p>
            <a:pPr algn="just">
              <a:buNone/>
            </a:pPr>
            <a:endParaRPr lang="sl-SI" sz="2900" b="1" dirty="0">
              <a:latin typeface="Times New Roman" pitchFamily="18" charset="0"/>
              <a:cs typeface="Times New Roman" pitchFamily="18" charset="0"/>
            </a:endParaRPr>
          </a:p>
          <a:p>
            <a:pPr algn="just">
              <a:buNone/>
            </a:pPr>
            <a:endParaRPr lang="sl-SI" sz="2900" b="1" dirty="0" smtClean="0">
              <a:latin typeface="Times New Roman" pitchFamily="18" charset="0"/>
              <a:cs typeface="Times New Roman" pitchFamily="18" charset="0"/>
            </a:endParaRPr>
          </a:p>
          <a:p>
            <a:pPr algn="just">
              <a:buNone/>
            </a:pPr>
            <a:r>
              <a:rPr lang="sl-SI" sz="2900" b="1" dirty="0" smtClean="0">
                <a:latin typeface="Times New Roman" pitchFamily="18" charset="0"/>
                <a:cs typeface="Times New Roman" pitchFamily="18" charset="0"/>
              </a:rPr>
              <a:t>	</a:t>
            </a:r>
          </a:p>
          <a:p>
            <a:pPr algn="just">
              <a:buNone/>
            </a:pPr>
            <a:endParaRPr lang="sl-SI" sz="2900" b="1" dirty="0">
              <a:latin typeface="Times New Roman" pitchFamily="18" charset="0"/>
              <a:cs typeface="Times New Roman" pitchFamily="18" charset="0"/>
            </a:endParaRPr>
          </a:p>
          <a:p>
            <a:pPr algn="just">
              <a:buNone/>
            </a:pPr>
            <a:endParaRPr lang="sl-SI" sz="2900" b="1" dirty="0" smtClean="0">
              <a:latin typeface="Times New Roman" pitchFamily="18" charset="0"/>
              <a:cs typeface="Times New Roman" pitchFamily="18" charset="0"/>
            </a:endParaRPr>
          </a:p>
          <a:p>
            <a:pPr algn="just">
              <a:buNone/>
            </a:pPr>
            <a:endParaRPr lang="sl-SI" sz="2900" b="1" dirty="0">
              <a:latin typeface="Times New Roman" pitchFamily="18" charset="0"/>
              <a:cs typeface="Times New Roman" pitchFamily="18" charset="0"/>
            </a:endParaRPr>
          </a:p>
          <a:p>
            <a:pPr algn="just">
              <a:buNone/>
            </a:pPr>
            <a:r>
              <a:rPr lang="sl-SI" sz="2900" b="1" dirty="0" smtClean="0">
                <a:latin typeface="Times New Roman" pitchFamily="18" charset="0"/>
                <a:cs typeface="Times New Roman" pitchFamily="18" charset="0"/>
              </a:rPr>
              <a:t>	</a:t>
            </a:r>
          </a:p>
          <a:p>
            <a:pPr algn="just">
              <a:buNone/>
            </a:pPr>
            <a:endParaRPr lang="sl-SI" sz="2900" b="1" dirty="0">
              <a:latin typeface="Times New Roman" pitchFamily="18" charset="0"/>
              <a:cs typeface="Times New Roman" pitchFamily="18" charset="0"/>
            </a:endParaRPr>
          </a:p>
          <a:p>
            <a:pPr algn="just">
              <a:buNone/>
            </a:pPr>
            <a:r>
              <a:rPr lang="sl-SI" sz="2900" b="1" dirty="0" smtClean="0">
                <a:latin typeface="Times New Roman" pitchFamily="18" charset="0"/>
                <a:cs typeface="Times New Roman" pitchFamily="18" charset="0"/>
              </a:rPr>
              <a:t>	</a:t>
            </a:r>
          </a:p>
          <a:p>
            <a:pPr algn="just">
              <a:buNone/>
            </a:pPr>
            <a:endParaRPr lang="sl-SI" sz="2900" b="1" dirty="0">
              <a:latin typeface="Times New Roman" pitchFamily="18" charset="0"/>
              <a:cs typeface="Times New Roman" pitchFamily="18" charset="0"/>
            </a:endParaRPr>
          </a:p>
          <a:p>
            <a:pPr algn="just">
              <a:buNone/>
            </a:pPr>
            <a:r>
              <a:rPr lang="sl-SI" sz="2900" b="1" dirty="0" smtClean="0">
                <a:latin typeface="Times New Roman" pitchFamily="18" charset="0"/>
                <a:cs typeface="Times New Roman" pitchFamily="18" charset="0"/>
              </a:rPr>
              <a:t>	</a:t>
            </a:r>
          </a:p>
          <a:p>
            <a:pPr algn="just">
              <a:buNone/>
            </a:pPr>
            <a:r>
              <a:rPr lang="sl-SI" sz="2900" b="1" dirty="0">
                <a:latin typeface="Times New Roman" pitchFamily="18" charset="0"/>
                <a:cs typeface="Times New Roman" pitchFamily="18" charset="0"/>
              </a:rPr>
              <a:t>	</a:t>
            </a:r>
            <a:endParaRPr lang="sl-SI" sz="2900" b="1" dirty="0" smtClean="0">
              <a:latin typeface="Times New Roman" pitchFamily="18" charset="0"/>
              <a:cs typeface="Times New Roman" pitchFamily="18" charset="0"/>
            </a:endParaRPr>
          </a:p>
          <a:p>
            <a:pPr algn="just">
              <a:buNone/>
            </a:pPr>
            <a:r>
              <a:rPr lang="sl-SI" sz="2900" b="1" dirty="0">
                <a:latin typeface="Times New Roman" pitchFamily="18" charset="0"/>
                <a:cs typeface="Times New Roman" pitchFamily="18" charset="0"/>
              </a:rPr>
              <a:t>	</a:t>
            </a:r>
            <a:r>
              <a:rPr lang="sl-SI" sz="3800" b="1" dirty="0" smtClean="0">
                <a:latin typeface="Times New Roman" pitchFamily="18" charset="0"/>
                <a:cs typeface="Times New Roman" pitchFamily="18" charset="0"/>
              </a:rPr>
              <a:t>Nomenklaturo statistike zunanje trgovine </a:t>
            </a:r>
            <a:r>
              <a:rPr lang="sl-SI" sz="3800" dirty="0" smtClean="0">
                <a:latin typeface="Times New Roman" pitchFamily="18" charset="0"/>
                <a:cs typeface="Times New Roman" pitchFamily="18" charset="0"/>
              </a:rPr>
              <a:t>je pomembna za statistiko zunanje trgovine, ter za spremljanje gibanja v blagovni menjavi s tujino. Podatki statistike zunanje trgovine so pomembni tudi pri spremljanju bilateralnih in </a:t>
            </a:r>
            <a:r>
              <a:rPr lang="sl-SI" sz="3800" dirty="0" smtClean="0">
                <a:latin typeface="Times New Roman" pitchFamily="18" charset="0"/>
                <a:cs typeface="Times New Roman" pitchFamily="18" charset="0"/>
              </a:rPr>
              <a:t>multilateralnih </a:t>
            </a:r>
            <a:r>
              <a:rPr lang="sl-SI" sz="3800" smtClean="0">
                <a:latin typeface="Times New Roman" pitchFamily="18" charset="0"/>
                <a:cs typeface="Times New Roman" pitchFamily="18" charset="0"/>
              </a:rPr>
              <a:t>(mnogostranskih) </a:t>
            </a:r>
            <a:r>
              <a:rPr lang="sl-SI" sz="3800" dirty="0" smtClean="0">
                <a:latin typeface="Times New Roman" pitchFamily="18" charset="0"/>
                <a:cs typeface="Times New Roman" pitchFamily="18" charset="0"/>
              </a:rPr>
              <a:t>odnosov med državami kot informacijska podpora za pogajanja, sporazume ter različne ukrepe ekonomske politike v povezavi z menjavo blaga s tujino.</a:t>
            </a:r>
          </a:p>
          <a:p>
            <a:pPr algn="just">
              <a:buNone/>
            </a:pPr>
            <a:r>
              <a:rPr lang="sl-SI" sz="3800" dirty="0" smtClean="0">
                <a:latin typeface="Times New Roman" pitchFamily="18" charset="0"/>
                <a:cs typeface="Times New Roman" pitchFamily="18" charset="0"/>
              </a:rPr>
              <a:t> </a:t>
            </a:r>
            <a:r>
              <a:rPr lang="sl-SI" sz="2900" dirty="0" smtClean="0">
                <a:latin typeface="Times New Roman" pitchFamily="18" charset="0"/>
                <a:cs typeface="Times New Roman" pitchFamily="18" charset="0"/>
              </a:rPr>
              <a:t/>
            </a:r>
            <a:br>
              <a:rPr lang="sl-SI" sz="2900" dirty="0" smtClean="0">
                <a:latin typeface="Times New Roman" pitchFamily="18" charset="0"/>
                <a:cs typeface="Times New Roman" pitchFamily="18" charset="0"/>
              </a:rPr>
            </a:br>
            <a:endParaRPr lang="sl-SI" sz="2900" dirty="0" smtClean="0">
              <a:latin typeface="Times New Roman" pitchFamily="18" charset="0"/>
              <a:cs typeface="Times New Roman" pitchFamily="18" charset="0"/>
            </a:endParaRPr>
          </a:p>
          <a:p>
            <a:pPr algn="just">
              <a:buNone/>
            </a:pPr>
            <a:r>
              <a:rPr lang="sl-SI" dirty="0" smtClean="0"/>
              <a:t/>
            </a:r>
            <a:br>
              <a:rPr lang="sl-SI" dirty="0" smtClean="0"/>
            </a:br>
            <a:endParaRPr lang="sl-SI" dirty="0"/>
          </a:p>
          <a:p>
            <a:pPr algn="just">
              <a:buNone/>
            </a:pPr>
            <a:endParaRPr lang="sl-SI" sz="2000" dirty="0"/>
          </a:p>
          <a:p>
            <a:pPr algn="just">
              <a:buNone/>
            </a:pPr>
            <a:r>
              <a:rPr lang="sl-SI" sz="2000" dirty="0" smtClean="0"/>
              <a:t>	</a:t>
            </a:r>
          </a:p>
          <a:p>
            <a:pPr algn="just">
              <a:buNone/>
            </a:pPr>
            <a:endParaRPr lang="sl-SI" sz="2000" dirty="0"/>
          </a:p>
          <a:p>
            <a:pPr>
              <a:buNone/>
            </a:pPr>
            <a:r>
              <a:rPr lang="sl-SI" sz="2000" dirty="0" smtClean="0"/>
              <a:t> </a:t>
            </a:r>
            <a:br>
              <a:rPr lang="sl-SI" sz="2000" dirty="0" smtClean="0"/>
            </a:br>
            <a:endParaRPr lang="sl-SI" sz="2000" b="1"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2" cstate="print"/>
          <a:srcRect/>
          <a:stretch>
            <a:fillRect/>
          </a:stretch>
        </p:blipFill>
        <p:spPr bwMode="auto">
          <a:xfrm>
            <a:off x="4716016" y="2636912"/>
            <a:ext cx="3384376" cy="2174839"/>
          </a:xfrm>
          <a:prstGeom prst="rect">
            <a:avLst/>
          </a:prstGeom>
          <a:noFill/>
          <a:ln w="9525">
            <a:noFill/>
            <a:miter lim="800000"/>
            <a:headEnd/>
            <a:tailEnd/>
          </a:ln>
        </p:spPr>
      </p:pic>
      <p:pic>
        <p:nvPicPr>
          <p:cNvPr id="9" name="Picture 3"/>
          <p:cNvPicPr>
            <a:picLocks noChangeAspect="1" noChangeArrowheads="1"/>
          </p:cNvPicPr>
          <p:nvPr/>
        </p:nvPicPr>
        <p:blipFill>
          <a:blip r:embed="rId3" cstate="print"/>
          <a:srcRect/>
          <a:stretch>
            <a:fillRect/>
          </a:stretch>
        </p:blipFill>
        <p:spPr bwMode="auto">
          <a:xfrm>
            <a:off x="827584" y="2708920"/>
            <a:ext cx="3744416" cy="2154197"/>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132856"/>
            <a:ext cx="8229600" cy="1143000"/>
          </a:xfrm>
        </p:spPr>
        <p:txBody>
          <a:bodyPr>
            <a:normAutofit/>
          </a:bodyPr>
          <a:lstStyle/>
          <a:p>
            <a:r>
              <a:rPr lang="sl-SI" sz="6600" dirty="0" smtClean="0">
                <a:solidFill>
                  <a:srgbClr val="FF0000"/>
                </a:solidFill>
              </a:rPr>
              <a:t>EMBALAŽA</a:t>
            </a:r>
            <a:endParaRPr lang="sl-SI" sz="6600"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95536" y="1268760"/>
            <a:ext cx="8229600" cy="5390059"/>
          </a:xfrm>
        </p:spPr>
        <p:txBody>
          <a:bodyPr>
            <a:normAutofit fontScale="70000" lnSpcReduction="20000"/>
          </a:bodyPr>
          <a:lstStyle/>
          <a:p>
            <a:pPr marL="365760" indent="-283464" eaLnBrk="1" fontAlgn="auto" hangingPunct="1">
              <a:spcAft>
                <a:spcPts val="0"/>
              </a:spcAft>
              <a:buFont typeface="Wingdings 2"/>
              <a:buChar char=""/>
              <a:defRPr/>
            </a:pPr>
            <a:endParaRPr lang="sl-SI" sz="2000" b="1" dirty="0" smtClean="0"/>
          </a:p>
          <a:p>
            <a:pPr marL="365760" indent="-283464" eaLnBrk="1" fontAlgn="auto" hangingPunct="1">
              <a:spcAft>
                <a:spcPts val="0"/>
              </a:spcAft>
              <a:buNone/>
              <a:defRPr/>
            </a:pPr>
            <a:r>
              <a:rPr lang="sl-SI" sz="2600" b="1" dirty="0" smtClean="0">
                <a:solidFill>
                  <a:srgbClr val="FF0000"/>
                </a:solidFill>
                <a:latin typeface="Times New Roman" pitchFamily="18" charset="0"/>
                <a:cs typeface="Times New Roman" pitchFamily="18" charset="0"/>
              </a:rPr>
              <a:t>NALOGE AMBALAŽE</a:t>
            </a:r>
          </a:p>
          <a:p>
            <a:pPr marL="365760" indent="-283464" eaLnBrk="1" fontAlgn="auto" hangingPunct="1">
              <a:spcAft>
                <a:spcPts val="0"/>
              </a:spcAft>
              <a:buNone/>
              <a:defRPr/>
            </a:pPr>
            <a:endParaRPr lang="sl-SI" sz="2600" b="1" dirty="0" smtClean="0">
              <a:latin typeface="Times New Roman" pitchFamily="18" charset="0"/>
              <a:cs typeface="Times New Roman" pitchFamily="18" charset="0"/>
            </a:endParaRPr>
          </a:p>
          <a:p>
            <a:pPr marL="365760" indent="-283464" eaLnBrk="1" fontAlgn="auto" hangingPunct="1">
              <a:spcAft>
                <a:spcPts val="0"/>
              </a:spcAft>
              <a:buFont typeface="Wingdings 2"/>
              <a:buChar char=""/>
              <a:defRPr/>
            </a:pPr>
            <a:r>
              <a:rPr lang="sl-SI" sz="2600" b="1" dirty="0" smtClean="0">
                <a:latin typeface="Times New Roman" pitchFamily="18" charset="0"/>
                <a:cs typeface="Times New Roman" pitchFamily="18" charset="0"/>
              </a:rPr>
              <a:t>nosi blago</a:t>
            </a:r>
            <a:endParaRPr lang="sl-SI" sz="2600" dirty="0" smtClean="0">
              <a:latin typeface="Times New Roman" pitchFamily="18" charset="0"/>
              <a:cs typeface="Times New Roman" pitchFamily="18" charset="0"/>
            </a:endParaRPr>
          </a:p>
          <a:p>
            <a:pPr marL="365760" indent="-283464" eaLnBrk="1" fontAlgn="auto" hangingPunct="1">
              <a:spcAft>
                <a:spcPts val="0"/>
              </a:spcAft>
              <a:buFont typeface="Wingdings 2"/>
              <a:buChar char=""/>
              <a:defRPr/>
            </a:pPr>
            <a:r>
              <a:rPr lang="sl-SI" sz="2600" b="1" dirty="0" smtClean="0">
                <a:latin typeface="Times New Roman" pitchFamily="18" charset="0"/>
                <a:cs typeface="Times New Roman" pitchFamily="18" charset="0"/>
              </a:rPr>
              <a:t>ščiti blago; </a:t>
            </a:r>
            <a:r>
              <a:rPr lang="sl-SI" sz="2600" dirty="0" smtClean="0">
                <a:latin typeface="Times New Roman" pitchFamily="18" charset="0"/>
                <a:cs typeface="Times New Roman" pitchFamily="18" charset="0"/>
              </a:rPr>
              <a:t>pred razsutjem, razlitjem, prahom, vlago, svetlobo, insekti, korozijo..</a:t>
            </a:r>
          </a:p>
          <a:p>
            <a:pPr marL="365760" indent="-283464" eaLnBrk="1" fontAlgn="auto" hangingPunct="1">
              <a:spcAft>
                <a:spcPts val="0"/>
              </a:spcAft>
              <a:buFont typeface="Wingdings 2"/>
              <a:buChar char=""/>
              <a:defRPr/>
            </a:pPr>
            <a:r>
              <a:rPr lang="sl-SI" sz="2600" b="1" dirty="0" smtClean="0">
                <a:latin typeface="Times New Roman" pitchFamily="18" charset="0"/>
                <a:cs typeface="Times New Roman" pitchFamily="18" charset="0"/>
              </a:rPr>
              <a:t>privabi kupca;</a:t>
            </a:r>
            <a:r>
              <a:rPr lang="sl-SI" sz="2600" dirty="0" smtClean="0">
                <a:latin typeface="Times New Roman" pitchFamily="18" charset="0"/>
                <a:cs typeface="Times New Roman" pitchFamily="18" charset="0"/>
              </a:rPr>
              <a:t> pomaga prodati blago, daje inf. o blagu</a:t>
            </a:r>
          </a:p>
          <a:p>
            <a:pPr marL="365760" indent="-283464" eaLnBrk="1" fontAlgn="auto" hangingPunct="1">
              <a:spcAft>
                <a:spcPts val="0"/>
              </a:spcAft>
              <a:buFont typeface="Wingdings 2"/>
              <a:buChar char=""/>
              <a:defRPr/>
            </a:pPr>
            <a:r>
              <a:rPr lang="sl-SI" sz="2600" b="1" dirty="0" smtClean="0">
                <a:latin typeface="Times New Roman" pitchFamily="18" charset="0"/>
                <a:cs typeface="Times New Roman" pitchFamily="18" charset="0"/>
              </a:rPr>
              <a:t>omogoča racionalno izrabo prostora;</a:t>
            </a:r>
            <a:r>
              <a:rPr lang="sl-SI" sz="2600" dirty="0" smtClean="0">
                <a:latin typeface="Times New Roman" pitchFamily="18" charset="0"/>
                <a:cs typeface="Times New Roman" pitchFamily="18" charset="0"/>
              </a:rPr>
              <a:t> pri transportu, skladiščenju, prodaji, uporabi…</a:t>
            </a:r>
            <a:endParaRPr lang="sl-SI" sz="2600" b="1" i="1" u="sng" dirty="0" smtClean="0">
              <a:latin typeface="Times New Roman" pitchFamily="18" charset="0"/>
              <a:cs typeface="Times New Roman" pitchFamily="18" charset="0"/>
            </a:endParaRPr>
          </a:p>
          <a:p>
            <a:pPr marL="365760" indent="-283464" eaLnBrk="1" fontAlgn="auto" hangingPunct="1">
              <a:spcAft>
                <a:spcPts val="0"/>
              </a:spcAft>
              <a:buFont typeface="Wingdings 2"/>
              <a:buNone/>
              <a:defRPr/>
            </a:pPr>
            <a:endParaRPr lang="sl-SI" sz="2600" b="1" i="1" u="sng" dirty="0" smtClean="0">
              <a:solidFill>
                <a:srgbClr val="FF0000"/>
              </a:solidFill>
              <a:latin typeface="Times New Roman" pitchFamily="18" charset="0"/>
              <a:cs typeface="Times New Roman" pitchFamily="18" charset="0"/>
            </a:endParaRPr>
          </a:p>
          <a:p>
            <a:pPr marL="365760" indent="-283464" eaLnBrk="1" fontAlgn="auto" hangingPunct="1">
              <a:spcAft>
                <a:spcPts val="0"/>
              </a:spcAft>
              <a:buFont typeface="Wingdings 2"/>
              <a:buNone/>
              <a:defRPr/>
            </a:pPr>
            <a:r>
              <a:rPr lang="sl-SI" sz="2600" b="1" dirty="0" smtClean="0">
                <a:solidFill>
                  <a:srgbClr val="FF0000"/>
                </a:solidFill>
                <a:latin typeface="Times New Roman" pitchFamily="18" charset="0"/>
                <a:cs typeface="Times New Roman" pitchFamily="18" charset="0"/>
              </a:rPr>
              <a:t>RAZVRŠČANJE EMBALAŽE:</a:t>
            </a:r>
          </a:p>
          <a:p>
            <a:pPr marL="365760" indent="-283464" eaLnBrk="1" fontAlgn="auto" hangingPunct="1">
              <a:spcAft>
                <a:spcPts val="0"/>
              </a:spcAft>
              <a:buFont typeface="Wingdings 2"/>
              <a:buNone/>
              <a:defRPr/>
            </a:pPr>
            <a:r>
              <a:rPr lang="sl-SI" sz="2600" dirty="0" smtClean="0">
                <a:latin typeface="Times New Roman" pitchFamily="18" charset="0"/>
                <a:cs typeface="Times New Roman" pitchFamily="18" charset="0"/>
              </a:rPr>
              <a:t>embalažo razvrščamo po:</a:t>
            </a:r>
          </a:p>
          <a:p>
            <a:pPr marL="365760" indent="-283464" eaLnBrk="1" fontAlgn="auto" hangingPunct="1">
              <a:spcAft>
                <a:spcPts val="0"/>
              </a:spcAft>
              <a:buFont typeface="Wingdings 2"/>
              <a:buNone/>
              <a:defRPr/>
            </a:pPr>
            <a:endParaRPr lang="sl-SI" sz="2600" dirty="0" smtClean="0">
              <a:latin typeface="Times New Roman" pitchFamily="18" charset="0"/>
              <a:cs typeface="Times New Roman" pitchFamily="18" charset="0"/>
            </a:endParaRPr>
          </a:p>
          <a:p>
            <a:pPr marL="365760" indent="-283464" eaLnBrk="1" fontAlgn="auto" hangingPunct="1">
              <a:spcAft>
                <a:spcPts val="0"/>
              </a:spcAft>
              <a:buFont typeface="Wingdings 2"/>
              <a:buChar char=""/>
              <a:defRPr/>
            </a:pPr>
            <a:r>
              <a:rPr lang="sl-SI" sz="2600" b="1" dirty="0" smtClean="0">
                <a:latin typeface="Times New Roman" pitchFamily="18" charset="0"/>
                <a:cs typeface="Times New Roman" pitchFamily="18" charset="0"/>
              </a:rPr>
              <a:t>Materialu; </a:t>
            </a:r>
            <a:r>
              <a:rPr lang="sl-SI" sz="2600" dirty="0" smtClean="0">
                <a:latin typeface="Times New Roman" pitchFamily="18" charset="0"/>
                <a:cs typeface="Times New Roman" pitchFamily="18" charset="0"/>
              </a:rPr>
              <a:t>papir / karton, kovine, polimeri, steklo, les, tkanine, kompleksni materiali</a:t>
            </a:r>
          </a:p>
          <a:p>
            <a:pPr marL="365760" indent="-283464" eaLnBrk="1" fontAlgn="auto" hangingPunct="1">
              <a:spcAft>
                <a:spcPts val="0"/>
              </a:spcAft>
              <a:buFont typeface="Wingdings 2"/>
              <a:buChar char=""/>
              <a:defRPr/>
            </a:pPr>
            <a:r>
              <a:rPr lang="sl-SI" sz="2600" b="1" dirty="0" smtClean="0">
                <a:latin typeface="Times New Roman" pitchFamily="18" charset="0"/>
                <a:cs typeface="Times New Roman" pitchFamily="18" charset="0"/>
              </a:rPr>
              <a:t>Po namenu uporabe;</a:t>
            </a:r>
            <a:r>
              <a:rPr lang="sl-SI" sz="2600" dirty="0" smtClean="0">
                <a:latin typeface="Times New Roman" pitchFamily="18" charset="0"/>
                <a:cs typeface="Times New Roman" pitchFamily="18" charset="0"/>
              </a:rPr>
              <a:t> prodajna (lonček), transportna (kontejnerji), notranji (ščiti izdelek od znotraj)</a:t>
            </a:r>
          </a:p>
          <a:p>
            <a:pPr marL="365760" indent="-283464" eaLnBrk="1" fontAlgn="auto" hangingPunct="1">
              <a:spcAft>
                <a:spcPts val="0"/>
              </a:spcAft>
              <a:buFont typeface="Wingdings 2"/>
              <a:buChar char=""/>
              <a:defRPr/>
            </a:pPr>
            <a:r>
              <a:rPr lang="sl-SI" sz="2600" b="1" dirty="0" smtClean="0">
                <a:latin typeface="Times New Roman" pitchFamily="18" charset="0"/>
                <a:cs typeface="Times New Roman" pitchFamily="18" charset="0"/>
              </a:rPr>
              <a:t>po trajnosti; </a:t>
            </a:r>
            <a:r>
              <a:rPr lang="sl-SI" sz="2600" dirty="0" smtClean="0">
                <a:latin typeface="Times New Roman" pitchFamily="18" charset="0"/>
                <a:cs typeface="Times New Roman" pitchFamily="18" charset="0"/>
              </a:rPr>
              <a:t>za enkratno uporabo, za večkratno uporabo, povratna embalaža</a:t>
            </a:r>
          </a:p>
          <a:p>
            <a:pPr marL="365760" indent="-283464" eaLnBrk="1" fontAlgn="auto" hangingPunct="1">
              <a:spcAft>
                <a:spcPts val="0"/>
              </a:spcAft>
              <a:buFont typeface="Wingdings 2"/>
              <a:buChar char=""/>
              <a:defRPr/>
            </a:pPr>
            <a:r>
              <a:rPr lang="sl-SI" sz="2600" b="1" dirty="0" smtClean="0">
                <a:latin typeface="Times New Roman" pitchFamily="18" charset="0"/>
                <a:cs typeface="Times New Roman" pitchFamily="18" charset="0"/>
              </a:rPr>
              <a:t>po izdelkih;</a:t>
            </a:r>
            <a:r>
              <a:rPr lang="sl-SI" sz="2600" dirty="0" smtClean="0">
                <a:latin typeface="Times New Roman" pitchFamily="18" charset="0"/>
                <a:cs typeface="Times New Roman" pitchFamily="18" charset="0"/>
              </a:rPr>
              <a:t> za živila, kemične izdelke, farmacevtske izdelke, za kovinske izdelke…</a:t>
            </a:r>
          </a:p>
          <a:p>
            <a:pPr marL="365760" indent="-283464" eaLnBrk="1" fontAlgn="auto" hangingPunct="1">
              <a:spcAft>
                <a:spcPts val="0"/>
              </a:spcAft>
              <a:buFont typeface="Wingdings 2"/>
              <a:buNone/>
              <a:defRPr/>
            </a:pPr>
            <a:r>
              <a:rPr lang="sl-SI" sz="2600" dirty="0" smtClean="0">
                <a:latin typeface="Times New Roman" pitchFamily="18" charset="0"/>
                <a:cs typeface="Times New Roman" pitchFamily="18" charset="0"/>
              </a:rPr>
              <a:t> </a:t>
            </a:r>
          </a:p>
          <a:p>
            <a:pPr marL="365760" indent="-283464" eaLnBrk="1" fontAlgn="auto" hangingPunct="1">
              <a:spcAft>
                <a:spcPts val="0"/>
              </a:spcAft>
              <a:buFont typeface="Wingdings 2"/>
              <a:buNone/>
              <a:defRPr/>
            </a:pPr>
            <a:endParaRPr lang="sl-SI" sz="2600" dirty="0">
              <a:latin typeface="Times New Roman" pitchFamily="18" charset="0"/>
              <a:cs typeface="Times New Roman" pitchFamily="18" charset="0"/>
            </a:endParaRPr>
          </a:p>
        </p:txBody>
      </p:sp>
      <p:pic>
        <p:nvPicPr>
          <p:cNvPr id="5" name="Picture 2" descr="http://www.jh-lj.si/upload/pic/Odpadki_Embalaza.jpg"/>
          <p:cNvPicPr>
            <a:picLocks noChangeAspect="1" noChangeArrowheads="1"/>
          </p:cNvPicPr>
          <p:nvPr/>
        </p:nvPicPr>
        <p:blipFill>
          <a:blip r:embed="rId2" cstate="print"/>
          <a:srcRect/>
          <a:stretch>
            <a:fillRect/>
          </a:stretch>
        </p:blipFill>
        <p:spPr bwMode="auto">
          <a:xfrm>
            <a:off x="6228184" y="404664"/>
            <a:ext cx="2476500" cy="1684338"/>
          </a:xfrm>
          <a:prstGeom prst="rect">
            <a:avLst/>
          </a:prstGeom>
          <a:noFill/>
          <a:ln w="9525">
            <a:noFill/>
            <a:miter lim="800000"/>
            <a:headEnd/>
            <a:tailEnd/>
          </a:ln>
        </p:spPr>
      </p:pic>
      <p:pic>
        <p:nvPicPr>
          <p:cNvPr id="6" name="Picture 4" descr="http://www.stenko.si/uploads/images/kartonska-embalaza/kartonska-embalaza.jpg"/>
          <p:cNvPicPr>
            <a:picLocks noChangeAspect="1" noChangeArrowheads="1"/>
          </p:cNvPicPr>
          <p:nvPr/>
        </p:nvPicPr>
        <p:blipFill>
          <a:blip r:embed="rId3" cstate="print"/>
          <a:srcRect/>
          <a:stretch>
            <a:fillRect/>
          </a:stretch>
        </p:blipFill>
        <p:spPr bwMode="auto">
          <a:xfrm>
            <a:off x="2915816" y="476672"/>
            <a:ext cx="1357312" cy="987425"/>
          </a:xfrm>
          <a:prstGeom prst="rect">
            <a:avLst/>
          </a:prstGeom>
          <a:noFill/>
          <a:ln w="9525">
            <a:noFill/>
            <a:miter lim="800000"/>
            <a:headEnd/>
            <a:tailEnd/>
          </a:ln>
        </p:spPr>
      </p:pic>
      <p:pic>
        <p:nvPicPr>
          <p:cNvPr id="7" name="Picture 6" descr="http://www.orz.si/si/images/stories/nasveti/piramida.jpg"/>
          <p:cNvPicPr>
            <a:picLocks noChangeAspect="1" noChangeArrowheads="1"/>
          </p:cNvPicPr>
          <p:nvPr/>
        </p:nvPicPr>
        <p:blipFill>
          <a:blip r:embed="rId4" cstate="print"/>
          <a:srcRect/>
          <a:stretch>
            <a:fillRect/>
          </a:stretch>
        </p:blipFill>
        <p:spPr bwMode="auto">
          <a:xfrm>
            <a:off x="4499992" y="404664"/>
            <a:ext cx="1571625" cy="157956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404664"/>
            <a:ext cx="8424936" cy="5232202"/>
          </a:xfrm>
          <a:prstGeom prst="rect">
            <a:avLst/>
          </a:prstGeom>
        </p:spPr>
        <p:txBody>
          <a:bodyPr wrap="square">
            <a:spAutoFit/>
          </a:bodyPr>
          <a:lstStyle/>
          <a:p>
            <a:pPr eaLnBrk="0" hangingPunct="0">
              <a:lnSpc>
                <a:spcPct val="100000"/>
              </a:lnSpc>
              <a:spcBef>
                <a:spcPct val="0"/>
              </a:spcBef>
              <a:buClrTx/>
              <a:buSzTx/>
              <a:buFontTx/>
              <a:buNone/>
            </a:pPr>
            <a:r>
              <a:rPr lang="sl-SI" b="1" dirty="0" smtClean="0">
                <a:solidFill>
                  <a:srgbClr val="FF0000"/>
                </a:solidFill>
                <a:latin typeface="Times New Roman" pitchFamily="18" charset="0"/>
                <a:cs typeface="Times New Roman" pitchFamily="18" charset="0"/>
              </a:rPr>
              <a:t>PAKIRANJE </a:t>
            </a:r>
          </a:p>
          <a:p>
            <a:pPr algn="just" eaLnBrk="0" hangingPunct="0">
              <a:lnSpc>
                <a:spcPct val="100000"/>
              </a:lnSpc>
              <a:spcBef>
                <a:spcPct val="0"/>
              </a:spcBef>
              <a:buClrTx/>
              <a:buSzTx/>
              <a:buFontTx/>
              <a:buNone/>
            </a:pPr>
            <a:r>
              <a:rPr lang="sl-SI" dirty="0" smtClean="0">
                <a:solidFill>
                  <a:schemeClr val="tx1"/>
                </a:solidFill>
                <a:latin typeface="Times New Roman" pitchFamily="18" charset="0"/>
                <a:cs typeface="Times New Roman" pitchFamily="18" charset="0"/>
              </a:rPr>
              <a:t>zaščiti blago pred okvarami, poškodovanjem in onesnaževanjem med prevozom, omogoča in olajša pretovorne manipulacije, skladiščenje in transport blaga, ter zaščititi transportne in druge stroške.</a:t>
            </a:r>
          </a:p>
          <a:p>
            <a:pPr eaLnBrk="0" hangingPunct="0">
              <a:lnSpc>
                <a:spcPct val="100000"/>
              </a:lnSpc>
              <a:spcBef>
                <a:spcPct val="0"/>
              </a:spcBef>
              <a:buClrTx/>
              <a:buSzTx/>
              <a:buFontTx/>
              <a:buChar char="•"/>
            </a:pPr>
            <a:endParaRPr lang="sl-SI" i="1" dirty="0" smtClean="0">
              <a:solidFill>
                <a:srgbClr val="FF0000"/>
              </a:solidFill>
              <a:latin typeface="Times New Roman" pitchFamily="18" charset="0"/>
              <a:cs typeface="Times New Roman" pitchFamily="18" charset="0"/>
            </a:endParaRPr>
          </a:p>
          <a:p>
            <a:pPr eaLnBrk="0" hangingPunct="0">
              <a:lnSpc>
                <a:spcPct val="100000"/>
              </a:lnSpc>
              <a:spcBef>
                <a:spcPct val="0"/>
              </a:spcBef>
              <a:buClrTx/>
              <a:buSzTx/>
            </a:pPr>
            <a:endParaRPr lang="sl-SI" i="1" dirty="0" smtClean="0">
              <a:solidFill>
                <a:srgbClr val="FF0000"/>
              </a:solidFill>
              <a:latin typeface="Times New Roman" pitchFamily="18" charset="0"/>
              <a:cs typeface="Times New Roman" pitchFamily="18" charset="0"/>
            </a:endParaRPr>
          </a:p>
          <a:p>
            <a:pPr eaLnBrk="0" hangingPunct="0">
              <a:lnSpc>
                <a:spcPct val="100000"/>
              </a:lnSpc>
              <a:spcBef>
                <a:spcPct val="0"/>
              </a:spcBef>
              <a:buClrTx/>
              <a:buSzTx/>
            </a:pPr>
            <a:r>
              <a:rPr lang="sl-SI" b="1" i="1" dirty="0" smtClean="0">
                <a:solidFill>
                  <a:srgbClr val="FF0000"/>
                </a:solidFill>
                <a:latin typeface="Times New Roman" pitchFamily="18" charset="0"/>
                <a:cs typeface="Times New Roman" pitchFamily="18" charset="0"/>
              </a:rPr>
              <a:t>PAPIRNA IN KARTONSKA EMBALAŽA</a:t>
            </a:r>
          </a:p>
          <a:p>
            <a:pPr eaLnBrk="0" hangingPunct="0">
              <a:lnSpc>
                <a:spcPct val="100000"/>
              </a:lnSpc>
              <a:spcBef>
                <a:spcPct val="0"/>
              </a:spcBef>
              <a:buClrTx/>
              <a:buSzTx/>
            </a:pPr>
            <a:endParaRPr lang="sl-SI" sz="1000"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sz="1400" dirty="0" smtClean="0">
                <a:solidFill>
                  <a:srgbClr val="000000"/>
                </a:solidFill>
                <a:latin typeface="Times New Roman" pitchFamily="18" charset="0"/>
                <a:cs typeface="Times New Roman" pitchFamily="18" charset="0"/>
              </a:rPr>
              <a:t> </a:t>
            </a:r>
            <a:r>
              <a:rPr lang="sl-SI" dirty="0" smtClean="0">
                <a:solidFill>
                  <a:srgbClr val="000000"/>
                </a:solidFill>
                <a:latin typeface="Times New Roman" pitchFamily="18" charset="0"/>
                <a:cs typeface="Times New Roman" pitchFamily="18" charset="0"/>
              </a:rPr>
              <a:t>Trd ali mehak</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Lahko se ga kombinira s plastičnimi materiali, da se mu izboljša kakovost  </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Lahko ga oblikujemo</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Je lahek</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Je sorazmerno poceni</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Med vsemi materiali najmanj onesnažuje okolje</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Varuje pred fizičnimi udarci in drugimi škodljivimi vplivi okolja</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Lahko ga tiskamo</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Gladek ali grob</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Prosojen ali neprosojen</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Porozen ali ne porozen</a:t>
            </a:r>
            <a:endParaRPr lang="sl-SI" dirty="0">
              <a:latin typeface="Times New Roman" pitchFamily="18" charset="0"/>
              <a:cs typeface="Times New Roman" pitchFamily="18" charset="0"/>
            </a:endParaRPr>
          </a:p>
        </p:txBody>
      </p:sp>
      <p:pic>
        <p:nvPicPr>
          <p:cNvPr id="5" name="Picture 6" descr="http://www.agroduhan.hr/image/pakiranje.jpg"/>
          <p:cNvPicPr>
            <a:picLocks noChangeAspect="1" noChangeArrowheads="1"/>
          </p:cNvPicPr>
          <p:nvPr/>
        </p:nvPicPr>
        <p:blipFill>
          <a:blip r:embed="rId2" cstate="print"/>
          <a:srcRect/>
          <a:stretch>
            <a:fillRect/>
          </a:stretch>
        </p:blipFill>
        <p:spPr bwMode="auto">
          <a:xfrm>
            <a:off x="6516688" y="4797425"/>
            <a:ext cx="2303462" cy="1727200"/>
          </a:xfrm>
          <a:prstGeom prst="rect">
            <a:avLst/>
          </a:prstGeom>
          <a:noFill/>
          <a:ln w="28575">
            <a:solidFill>
              <a:srgbClr val="FF0000"/>
            </a:solidFill>
            <a:miter lim="800000"/>
            <a:headEnd/>
            <a:tailEnd/>
          </a:ln>
        </p:spPr>
      </p:pic>
      <p:pic>
        <p:nvPicPr>
          <p:cNvPr id="6" name="Picture 8" descr="http://www.selitve.si/images/skladiscenje.jpg"/>
          <p:cNvPicPr>
            <a:picLocks noChangeAspect="1" noChangeArrowheads="1"/>
          </p:cNvPicPr>
          <p:nvPr/>
        </p:nvPicPr>
        <p:blipFill>
          <a:blip r:embed="rId3" cstate="print"/>
          <a:srcRect/>
          <a:stretch>
            <a:fillRect/>
          </a:stretch>
        </p:blipFill>
        <p:spPr bwMode="auto">
          <a:xfrm>
            <a:off x="3563938" y="4797425"/>
            <a:ext cx="2743200" cy="1763713"/>
          </a:xfrm>
          <a:prstGeom prst="rect">
            <a:avLst/>
          </a:prstGeom>
          <a:noFill/>
          <a:ln w="28575">
            <a:solidFill>
              <a:srgbClr val="FF0000"/>
            </a:solid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620688"/>
            <a:ext cx="6462464" cy="3416320"/>
          </a:xfrm>
          <a:prstGeom prst="rect">
            <a:avLst/>
          </a:prstGeom>
        </p:spPr>
        <p:txBody>
          <a:bodyPr wrap="square">
            <a:spAutoFit/>
          </a:bodyPr>
          <a:lstStyle/>
          <a:p>
            <a:pPr algn="just" eaLnBrk="0" hangingPunct="0"/>
            <a:r>
              <a:rPr lang="sl-SI" b="1" dirty="0" smtClean="0">
                <a:solidFill>
                  <a:srgbClr val="FF0000"/>
                </a:solidFill>
                <a:latin typeface="Times New Roman" pitchFamily="18" charset="0"/>
                <a:cs typeface="Times New Roman" pitchFamily="18" charset="0"/>
              </a:rPr>
              <a:t>EMBALAŽA IZ PLASTIČNIH MATERIALOV</a:t>
            </a:r>
          </a:p>
          <a:p>
            <a:pPr algn="just" eaLnBrk="0" hangingPunct="0"/>
            <a:endParaRPr lang="sl-SI" dirty="0" smtClean="0">
              <a:solidFill>
                <a:srgbClr val="FF0000"/>
              </a:solidFill>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Nizka specifična teža</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Nelomljivost</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Prosojnost</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Dolga življenjska doba</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Visoka trdnost</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Možnost uporabe raznih barvnih kombinacij</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Nizka cena</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Prilagodljivost za oblikovanje</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Odpornost proti zunanjim vplivom</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Možnost prilagajanja mnogim sistemom izdelovanja  embalaže</a:t>
            </a:r>
            <a:endParaRPr lang="sl-SI" dirty="0">
              <a:latin typeface="Times New Roman" pitchFamily="18" charset="0"/>
              <a:cs typeface="Times New Roman" pitchFamily="18" charset="0"/>
            </a:endParaRPr>
          </a:p>
        </p:txBody>
      </p:sp>
      <p:pic>
        <p:nvPicPr>
          <p:cNvPr id="5" name="Picture 5" descr="http://www.minet.si/gradivo/egradiva/gospodarjenje_z_odpadki/HTML/3_2_uporaba_in_snovna_izraba_osnovnih_materialov/12.2.JPG"/>
          <p:cNvPicPr>
            <a:picLocks noChangeAspect="1" noChangeArrowheads="1"/>
          </p:cNvPicPr>
          <p:nvPr/>
        </p:nvPicPr>
        <p:blipFill>
          <a:blip r:embed="rId2" cstate="print"/>
          <a:srcRect/>
          <a:stretch>
            <a:fillRect/>
          </a:stretch>
        </p:blipFill>
        <p:spPr bwMode="auto">
          <a:xfrm>
            <a:off x="5724128" y="692696"/>
            <a:ext cx="3015718" cy="2016224"/>
          </a:xfrm>
          <a:prstGeom prst="rect">
            <a:avLst/>
          </a:prstGeom>
          <a:noFill/>
          <a:ln w="38100">
            <a:solidFill>
              <a:srgbClr val="FF0000"/>
            </a:solidFill>
            <a:miter lim="800000"/>
            <a:headEnd/>
            <a:tailEnd/>
          </a:ln>
        </p:spPr>
      </p:pic>
      <p:pic>
        <p:nvPicPr>
          <p:cNvPr id="6" name="Picture 7" descr="http://www.edit.si/upload/Image/termoskrcne_folije_1.jpg"/>
          <p:cNvPicPr>
            <a:picLocks noChangeAspect="1" noChangeArrowheads="1"/>
          </p:cNvPicPr>
          <p:nvPr/>
        </p:nvPicPr>
        <p:blipFill>
          <a:blip r:embed="rId3" cstate="print"/>
          <a:srcRect/>
          <a:stretch>
            <a:fillRect/>
          </a:stretch>
        </p:blipFill>
        <p:spPr bwMode="auto">
          <a:xfrm>
            <a:off x="1043608" y="4365104"/>
            <a:ext cx="1616075" cy="2030413"/>
          </a:xfrm>
          <a:prstGeom prst="rect">
            <a:avLst/>
          </a:prstGeom>
          <a:noFill/>
          <a:ln w="38100">
            <a:solidFill>
              <a:srgbClr val="FF0000"/>
            </a:solidFill>
            <a:miter lim="800000"/>
            <a:headEnd/>
            <a:tailEnd/>
          </a:ln>
        </p:spPr>
      </p:pic>
      <p:pic>
        <p:nvPicPr>
          <p:cNvPr id="7" name="Picture 7" descr="http://www.mikavna.si/wp-content/plastika2.jpg"/>
          <p:cNvPicPr>
            <a:picLocks noChangeAspect="1" noChangeArrowheads="1"/>
          </p:cNvPicPr>
          <p:nvPr/>
        </p:nvPicPr>
        <p:blipFill>
          <a:blip r:embed="rId4" cstate="print"/>
          <a:srcRect/>
          <a:stretch>
            <a:fillRect/>
          </a:stretch>
        </p:blipFill>
        <p:spPr bwMode="auto">
          <a:xfrm>
            <a:off x="2843808" y="4365104"/>
            <a:ext cx="2736850" cy="2039938"/>
          </a:xfrm>
          <a:prstGeom prst="rect">
            <a:avLst/>
          </a:prstGeom>
          <a:noFill/>
          <a:ln w="38100">
            <a:solidFill>
              <a:srgbClr val="FF0000"/>
            </a:solidFill>
            <a:miter lim="800000"/>
            <a:headEnd/>
            <a:tailEnd/>
          </a:ln>
        </p:spPr>
      </p:pic>
      <p:pic>
        <p:nvPicPr>
          <p:cNvPr id="8" name="Picture 9" descr="http://www.jh-lj.si/upload/pic/Odpadki_Embalaza.jpg"/>
          <p:cNvPicPr>
            <a:picLocks noChangeAspect="1" noChangeArrowheads="1"/>
          </p:cNvPicPr>
          <p:nvPr/>
        </p:nvPicPr>
        <p:blipFill>
          <a:blip r:embed="rId5" cstate="print"/>
          <a:srcRect/>
          <a:stretch>
            <a:fillRect/>
          </a:stretch>
        </p:blipFill>
        <p:spPr bwMode="auto">
          <a:xfrm>
            <a:off x="5796136" y="4365104"/>
            <a:ext cx="2860675" cy="2016125"/>
          </a:xfrm>
          <a:prstGeom prst="rect">
            <a:avLst/>
          </a:prstGeom>
          <a:noFill/>
          <a:ln w="38100">
            <a:solidFill>
              <a:srgbClr val="FF0000"/>
            </a:solid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474345"/>
            <a:ext cx="6120680" cy="5632311"/>
          </a:xfrm>
          <a:prstGeom prst="rect">
            <a:avLst/>
          </a:prstGeom>
        </p:spPr>
        <p:txBody>
          <a:bodyPr wrap="square">
            <a:spAutoFit/>
          </a:bodyPr>
          <a:lstStyle/>
          <a:p>
            <a:pPr lvl="3" eaLnBrk="0" hangingPunct="0"/>
            <a:r>
              <a:rPr lang="sl-SI" b="1" dirty="0" smtClean="0">
                <a:solidFill>
                  <a:srgbClr val="FF0000"/>
                </a:solidFill>
                <a:cs typeface="Times New Roman" pitchFamily="18" charset="0"/>
              </a:rPr>
              <a:t>         </a:t>
            </a:r>
            <a:r>
              <a:rPr lang="sl-SI" b="1" dirty="0" smtClean="0">
                <a:solidFill>
                  <a:srgbClr val="FF0000"/>
                </a:solidFill>
                <a:latin typeface="Times New Roman" pitchFamily="18" charset="0"/>
                <a:cs typeface="Times New Roman" pitchFamily="18" charset="0"/>
              </a:rPr>
              <a:t>KOVINSKA IN LESENA EMBALAŽA</a:t>
            </a:r>
          </a:p>
          <a:p>
            <a:pPr eaLnBrk="0" hangingPunct="0">
              <a:lnSpc>
                <a:spcPct val="100000"/>
              </a:lnSpc>
              <a:spcBef>
                <a:spcPct val="0"/>
              </a:spcBef>
              <a:buClrTx/>
              <a:buSzTx/>
              <a:buFontTx/>
              <a:buNone/>
            </a:pPr>
            <a:endParaRPr lang="sl-SI" dirty="0" smtClean="0">
              <a:solidFill>
                <a:srgbClr val="000000"/>
              </a:solidFill>
              <a:latin typeface="Times New Roman" pitchFamily="18" charset="0"/>
              <a:cs typeface="Times New Roman" pitchFamily="18" charset="0"/>
            </a:endParaRPr>
          </a:p>
          <a:p>
            <a:pPr eaLnBrk="0" hangingPunct="0">
              <a:lnSpc>
                <a:spcPct val="100000"/>
              </a:lnSpc>
              <a:spcBef>
                <a:spcPct val="0"/>
              </a:spcBef>
              <a:buClrTx/>
              <a:buSzTx/>
              <a:buFontTx/>
              <a:buNone/>
            </a:pPr>
            <a:r>
              <a:rPr lang="sl-SI" dirty="0" smtClean="0">
                <a:solidFill>
                  <a:srgbClr val="FF0000"/>
                </a:solidFill>
                <a:latin typeface="Times New Roman" pitchFamily="18" charset="0"/>
                <a:cs typeface="Times New Roman" pitchFamily="18" charset="0"/>
              </a:rPr>
              <a:t>KOVINSKA:</a:t>
            </a: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Lahka specifična teža</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Obstojnost proti koroziji</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Higieničnost</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Mehanska odpornost</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Nelomljivost</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Omogoča dolgo skladiščenje</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Možna popolna predelava</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Lahka grafična obdelava in barvna pestrost</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None/>
            </a:pPr>
            <a:endParaRPr lang="sl-SI" dirty="0" smtClean="0">
              <a:solidFill>
                <a:srgbClr val="FF0000"/>
              </a:solidFill>
              <a:latin typeface="Times New Roman" pitchFamily="18" charset="0"/>
              <a:cs typeface="Times New Roman" pitchFamily="18" charset="0"/>
            </a:endParaRPr>
          </a:p>
          <a:p>
            <a:pPr eaLnBrk="0" hangingPunct="0">
              <a:lnSpc>
                <a:spcPct val="100000"/>
              </a:lnSpc>
              <a:spcBef>
                <a:spcPct val="0"/>
              </a:spcBef>
              <a:buClrTx/>
              <a:buSzTx/>
              <a:buFontTx/>
              <a:buNone/>
            </a:pPr>
            <a:r>
              <a:rPr lang="sl-SI" dirty="0" smtClean="0">
                <a:solidFill>
                  <a:srgbClr val="FF0000"/>
                </a:solidFill>
                <a:latin typeface="Times New Roman" pitchFamily="18" charset="0"/>
                <a:cs typeface="Times New Roman" pitchFamily="18" charset="0"/>
              </a:rPr>
              <a:t>LESENA:  </a:t>
            </a:r>
          </a:p>
          <a:p>
            <a:pPr eaLnBrk="0" hangingPunct="0">
              <a:lnSpc>
                <a:spcPct val="100000"/>
              </a:lnSpc>
              <a:spcBef>
                <a:spcPct val="0"/>
              </a:spcBef>
              <a:buClrTx/>
              <a:buSzTx/>
              <a:buFontTx/>
              <a:buNone/>
            </a:pP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Zagotavlja kompaktnost</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Trdnost, torej zaščito pred mehanskimi poškodbami in omogoča, </a:t>
            </a:r>
          </a:p>
          <a:p>
            <a:pPr eaLnBrk="0" hangingPunct="0">
              <a:lnSpc>
                <a:spcPct val="100000"/>
              </a:lnSpc>
              <a:spcBef>
                <a:spcPct val="0"/>
              </a:spcBef>
              <a:buClrTx/>
              <a:buSzTx/>
            </a:pPr>
            <a:r>
              <a:rPr lang="sl-SI" dirty="0" smtClean="0">
                <a:solidFill>
                  <a:srgbClr val="000000"/>
                </a:solidFill>
                <a:latin typeface="Times New Roman" pitchFamily="18" charset="0"/>
                <a:cs typeface="Times New Roman" pitchFamily="18" charset="0"/>
              </a:rPr>
              <a:t>  da se embalaža lahko sklada skupaj s tovorom </a:t>
            </a:r>
            <a:endParaRPr lang="sl-SI" dirty="0" smtClean="0">
              <a:latin typeface="Times New Roman" pitchFamily="18" charset="0"/>
              <a:cs typeface="Times New Roman" pitchFamily="18" charset="0"/>
            </a:endParaRPr>
          </a:p>
          <a:p>
            <a:pPr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Pozitivno vpliva na izkoristek skladiščnih prostorov in transportnih sredstev</a:t>
            </a:r>
            <a:endParaRPr lang="sl-SI" dirty="0">
              <a:latin typeface="Times New Roman" pitchFamily="18" charset="0"/>
              <a:cs typeface="Times New Roman" pitchFamily="18" charset="0"/>
            </a:endParaRPr>
          </a:p>
        </p:txBody>
      </p:sp>
      <p:pic>
        <p:nvPicPr>
          <p:cNvPr id="5" name="Picture 4" descr="http://www.primorska.info/photos/big/4aa964c5_001_kontejnerskiterminaldanes.jpg"/>
          <p:cNvPicPr>
            <a:picLocks noChangeAspect="1" noChangeArrowheads="1"/>
          </p:cNvPicPr>
          <p:nvPr/>
        </p:nvPicPr>
        <p:blipFill>
          <a:blip r:embed="rId2" cstate="print"/>
          <a:srcRect/>
          <a:stretch>
            <a:fillRect/>
          </a:stretch>
        </p:blipFill>
        <p:spPr bwMode="auto">
          <a:xfrm>
            <a:off x="5796136" y="1124744"/>
            <a:ext cx="3071812" cy="2303463"/>
          </a:xfrm>
          <a:prstGeom prst="rect">
            <a:avLst/>
          </a:prstGeom>
          <a:noFill/>
          <a:ln w="38100">
            <a:solidFill>
              <a:srgbClr val="FF0000"/>
            </a:solidFill>
            <a:miter lim="800000"/>
            <a:headEnd/>
            <a:tailEnd/>
          </a:ln>
        </p:spPr>
      </p:pic>
      <p:pic>
        <p:nvPicPr>
          <p:cNvPr id="6" name="Picture 6" descr="http://www.apeterlin.net/apeterlin/Slike/Slike_velike/palete_4.jpg"/>
          <p:cNvPicPr>
            <a:picLocks noChangeAspect="1" noChangeArrowheads="1"/>
          </p:cNvPicPr>
          <p:nvPr/>
        </p:nvPicPr>
        <p:blipFill>
          <a:blip r:embed="rId3" cstate="print"/>
          <a:srcRect/>
          <a:stretch>
            <a:fillRect/>
          </a:stretch>
        </p:blipFill>
        <p:spPr bwMode="auto">
          <a:xfrm>
            <a:off x="5868144" y="3789040"/>
            <a:ext cx="3024336" cy="2269681"/>
          </a:xfrm>
          <a:prstGeom prst="rect">
            <a:avLst/>
          </a:prstGeom>
          <a:noFill/>
          <a:ln w="38100">
            <a:solidFill>
              <a:srgbClr val="FF0000"/>
            </a:solid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476672"/>
            <a:ext cx="6318448" cy="4524315"/>
          </a:xfrm>
          <a:prstGeom prst="rect">
            <a:avLst/>
          </a:prstGeom>
        </p:spPr>
        <p:txBody>
          <a:bodyPr wrap="square">
            <a:spAutoFit/>
          </a:bodyPr>
          <a:lstStyle/>
          <a:p>
            <a:pPr algn="just" eaLnBrk="0" hangingPunct="0"/>
            <a:r>
              <a:rPr lang="sl-SI" b="1" i="1" dirty="0" smtClean="0">
                <a:solidFill>
                  <a:srgbClr val="FF0000"/>
                </a:solidFill>
                <a:latin typeface="Times New Roman" pitchFamily="18" charset="0"/>
                <a:cs typeface="Times New Roman" pitchFamily="18" charset="0"/>
              </a:rPr>
              <a:t>STEKLENA IN TEKSTILNA EMBALAŽA</a:t>
            </a:r>
          </a:p>
          <a:p>
            <a:pPr algn="just" eaLnBrk="0" hangingPunct="0"/>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None/>
            </a:pPr>
            <a:r>
              <a:rPr lang="sl-SI" dirty="0" smtClean="0">
                <a:solidFill>
                  <a:srgbClr val="FF0000"/>
                </a:solidFill>
                <a:latin typeface="Times New Roman" pitchFamily="18" charset="0"/>
                <a:cs typeface="Times New Roman" pitchFamily="18" charset="0"/>
              </a:rPr>
              <a:t>STEKLENA:</a:t>
            </a: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Kemična obstojnost</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Prosojnost</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Odpornost proti vodi krhkost</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Možnost barvnega stekla</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Lahko oblikovanje</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Možnost uporabe negorljivega stekla</a:t>
            </a:r>
          </a:p>
          <a:p>
            <a:pPr algn="just" eaLnBrk="0" hangingPunct="0">
              <a:lnSpc>
                <a:spcPct val="100000"/>
              </a:lnSpc>
              <a:spcBef>
                <a:spcPct val="0"/>
              </a:spcBef>
              <a:buClrTx/>
              <a:buSzTx/>
              <a:buFontTx/>
              <a:buChar char="•"/>
            </a:pPr>
            <a:endParaRPr lang="sl-SI" dirty="0" smtClean="0">
              <a:solidFill>
                <a:srgbClr val="FF0000"/>
              </a:solidFill>
              <a:latin typeface="Times New Roman" pitchFamily="18" charset="0"/>
              <a:cs typeface="Times New Roman" pitchFamily="18" charset="0"/>
            </a:endParaRPr>
          </a:p>
          <a:p>
            <a:pPr algn="just" eaLnBrk="0" hangingPunct="0">
              <a:lnSpc>
                <a:spcPct val="100000"/>
              </a:lnSpc>
              <a:spcBef>
                <a:spcPct val="0"/>
              </a:spcBef>
              <a:buClrTx/>
              <a:buSzTx/>
              <a:buFontTx/>
              <a:buNone/>
            </a:pPr>
            <a:r>
              <a:rPr lang="sl-SI" dirty="0" smtClean="0">
                <a:solidFill>
                  <a:srgbClr val="FF0000"/>
                </a:solidFill>
                <a:latin typeface="Times New Roman" pitchFamily="18" charset="0"/>
                <a:cs typeface="Times New Roman" pitchFamily="18" charset="0"/>
              </a:rPr>
              <a:t>TEKSTILNA:</a:t>
            </a: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Primerna za sipke snovi</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Relativno poceni </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V obliki vreč, različnih dimenzij</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V obliki ponjav</a:t>
            </a:r>
            <a:endParaRPr lang="sl-SI" dirty="0" smtClean="0">
              <a:latin typeface="Times New Roman" pitchFamily="18" charset="0"/>
              <a:cs typeface="Times New Roman" pitchFamily="18" charset="0"/>
            </a:endParaRPr>
          </a:p>
          <a:p>
            <a:pPr algn="just" eaLnBrk="0" hangingPunct="0">
              <a:lnSpc>
                <a:spcPct val="100000"/>
              </a:lnSpc>
              <a:spcBef>
                <a:spcPct val="0"/>
              </a:spcBef>
              <a:buClrTx/>
              <a:buSzTx/>
              <a:buFontTx/>
              <a:buChar char="•"/>
            </a:pPr>
            <a:r>
              <a:rPr lang="sl-SI" dirty="0" smtClean="0">
                <a:solidFill>
                  <a:srgbClr val="000000"/>
                </a:solidFill>
                <a:latin typeface="Times New Roman" pitchFamily="18" charset="0"/>
                <a:cs typeface="Times New Roman" pitchFamily="18" charset="0"/>
              </a:rPr>
              <a:t> Največkrat uporabljamo jut, lan, kokosovo prejo</a:t>
            </a:r>
            <a:endParaRPr lang="sl-SI" dirty="0">
              <a:latin typeface="Times New Roman" pitchFamily="18" charset="0"/>
              <a:cs typeface="Times New Roman" pitchFamily="18" charset="0"/>
            </a:endParaRPr>
          </a:p>
        </p:txBody>
      </p:sp>
      <p:pic>
        <p:nvPicPr>
          <p:cNvPr id="5" name="Picture 5" descr="http://www.orz.si/si/images/stories/3R/steklo.jpg"/>
          <p:cNvPicPr>
            <a:picLocks noChangeAspect="1" noChangeArrowheads="1"/>
          </p:cNvPicPr>
          <p:nvPr/>
        </p:nvPicPr>
        <p:blipFill>
          <a:blip r:embed="rId2" cstate="print"/>
          <a:srcRect/>
          <a:stretch>
            <a:fillRect/>
          </a:stretch>
        </p:blipFill>
        <p:spPr bwMode="auto">
          <a:xfrm>
            <a:off x="5724128" y="2204864"/>
            <a:ext cx="2447925" cy="2105025"/>
          </a:xfrm>
          <a:prstGeom prst="rect">
            <a:avLst/>
          </a:prstGeom>
          <a:noFill/>
          <a:ln w="38100">
            <a:solidFill>
              <a:srgbClr val="FF0000"/>
            </a:solidFill>
            <a:miter lim="800000"/>
            <a:headEnd/>
            <a:tailEnd/>
          </a:ln>
        </p:spPr>
      </p:pic>
      <p:pic>
        <p:nvPicPr>
          <p:cNvPr id="6" name="Picture 7" descr="http://www.minet.si/gradivo/egradiva/gospodarjenje_z_odpadki/HTML/3_2_uporaba_in_snovna_izraba_osnovnih_materialov/32.JPG"/>
          <p:cNvPicPr>
            <a:picLocks noChangeAspect="1" noChangeArrowheads="1"/>
          </p:cNvPicPr>
          <p:nvPr/>
        </p:nvPicPr>
        <p:blipFill>
          <a:blip r:embed="rId3" cstate="print"/>
          <a:srcRect/>
          <a:stretch>
            <a:fillRect/>
          </a:stretch>
        </p:blipFill>
        <p:spPr bwMode="auto">
          <a:xfrm>
            <a:off x="5508625" y="333375"/>
            <a:ext cx="2951163" cy="1731963"/>
          </a:xfrm>
          <a:prstGeom prst="rect">
            <a:avLst/>
          </a:prstGeom>
          <a:noFill/>
          <a:ln w="38100">
            <a:solidFill>
              <a:srgbClr val="FF0000"/>
            </a:solidFill>
            <a:miter lim="800000"/>
            <a:headEnd/>
            <a:tailEnd/>
          </a:ln>
        </p:spPr>
      </p:pic>
      <p:pic>
        <p:nvPicPr>
          <p:cNvPr id="7" name="Picture 5"/>
          <p:cNvPicPr>
            <a:picLocks noChangeAspect="1" noChangeArrowheads="1"/>
          </p:cNvPicPr>
          <p:nvPr/>
        </p:nvPicPr>
        <p:blipFill>
          <a:blip r:embed="rId4" cstate="print"/>
          <a:srcRect/>
          <a:stretch>
            <a:fillRect/>
          </a:stretch>
        </p:blipFill>
        <p:spPr bwMode="auto">
          <a:xfrm>
            <a:off x="5724128" y="4509120"/>
            <a:ext cx="2447925" cy="1674812"/>
          </a:xfrm>
          <a:prstGeom prst="rect">
            <a:avLst/>
          </a:prstGeom>
          <a:noFill/>
          <a:ln w="38100">
            <a:solidFill>
              <a:srgbClr val="FF0000"/>
            </a:solid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normAutofit/>
          </a:bodyPr>
          <a:lstStyle/>
          <a:p>
            <a:r>
              <a:rPr lang="sl-SI" sz="3200" b="1" dirty="0" smtClean="0">
                <a:solidFill>
                  <a:srgbClr val="FF0000"/>
                </a:solidFill>
                <a:latin typeface="Times New Roman" pitchFamily="18" charset="0"/>
                <a:cs typeface="Times New Roman" pitchFamily="18" charset="0"/>
              </a:rPr>
              <a:t>OZNAKE NA EMBALAŽI</a:t>
            </a:r>
            <a:endParaRPr lang="sl-SI" sz="32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323528" y="764704"/>
            <a:ext cx="8229600" cy="4525963"/>
          </a:xfrm>
        </p:spPr>
        <p:txBody>
          <a:bodyPr>
            <a:normAutofit/>
          </a:bodyPr>
          <a:lstStyle/>
          <a:p>
            <a:pPr eaLnBrk="0" hangingPunct="0">
              <a:buNone/>
            </a:pPr>
            <a:endParaRPr lang="sl-SI" sz="2400" dirty="0" smtClean="0">
              <a:latin typeface="Times New Roman" pitchFamily="18" charset="0"/>
              <a:cs typeface="Times New Roman" pitchFamily="18" charset="0"/>
            </a:endParaRPr>
          </a:p>
          <a:p>
            <a:pPr eaLnBrk="0" hangingPunct="0">
              <a:lnSpc>
                <a:spcPct val="100000"/>
              </a:lnSpc>
              <a:spcBef>
                <a:spcPct val="0"/>
              </a:spcBef>
              <a:buClrTx/>
              <a:buSzTx/>
              <a:buFontTx/>
              <a:buNone/>
            </a:pPr>
            <a:r>
              <a:rPr lang="sl-SI" sz="2000" dirty="0" smtClean="0">
                <a:solidFill>
                  <a:srgbClr val="000000"/>
                </a:solidFill>
                <a:latin typeface="Times New Roman" pitchFamily="18" charset="0"/>
                <a:cs typeface="Times New Roman" pitchFamily="18" charset="0"/>
              </a:rPr>
              <a:t>Oznake na embalaži imajo dva osnovna namena:</a:t>
            </a:r>
          </a:p>
          <a:p>
            <a:pPr eaLnBrk="0" hangingPunct="0">
              <a:lnSpc>
                <a:spcPct val="100000"/>
              </a:lnSpc>
              <a:spcBef>
                <a:spcPct val="0"/>
              </a:spcBef>
              <a:buClrTx/>
              <a:buSzTx/>
              <a:buFontTx/>
              <a:buNone/>
            </a:pPr>
            <a:endParaRPr lang="sl-SI" sz="2000" dirty="0" smtClean="0">
              <a:latin typeface="Times New Roman" pitchFamily="18" charset="0"/>
              <a:cs typeface="Times New Roman" pitchFamily="18" charset="0"/>
            </a:endParaRPr>
          </a:p>
          <a:p>
            <a:pPr eaLnBrk="0" hangingPunct="0">
              <a:spcBef>
                <a:spcPct val="0"/>
              </a:spcBef>
              <a:buFontTx/>
              <a:buChar char="•"/>
            </a:pPr>
            <a:r>
              <a:rPr lang="sl-SI" sz="2000" dirty="0" smtClean="0">
                <a:solidFill>
                  <a:srgbClr val="FF0000"/>
                </a:solidFill>
                <a:latin typeface="Times New Roman" pitchFamily="18" charset="0"/>
                <a:cs typeface="Times New Roman" pitchFamily="18" charset="0"/>
              </a:rPr>
              <a:t> Identifikacija - </a:t>
            </a:r>
            <a:r>
              <a:rPr lang="sl-SI" sz="2000" dirty="0" smtClean="0">
                <a:solidFill>
                  <a:srgbClr val="000000"/>
                </a:solidFill>
                <a:latin typeface="Times New Roman" pitchFamily="18" charset="0"/>
                <a:cs typeface="Times New Roman" pitchFamily="18" charset="0"/>
              </a:rPr>
              <a:t>prepoznava pošiljke v času skladiščenja in med transportom, zagotavlja natančno odpremo blaga, ter pravilno predajo prejemniku.</a:t>
            </a:r>
          </a:p>
          <a:p>
            <a:pPr eaLnBrk="0" hangingPunct="0">
              <a:lnSpc>
                <a:spcPct val="100000"/>
              </a:lnSpc>
              <a:spcBef>
                <a:spcPct val="0"/>
              </a:spcBef>
              <a:buClrTx/>
              <a:buSzTx/>
            </a:pPr>
            <a:endParaRPr lang="sl-SI" sz="2000" dirty="0" smtClean="0">
              <a:solidFill>
                <a:srgbClr val="000000"/>
              </a:solidFill>
              <a:latin typeface="Times New Roman" pitchFamily="18" charset="0"/>
              <a:cs typeface="Times New Roman" pitchFamily="18" charset="0"/>
            </a:endParaRPr>
          </a:p>
          <a:p>
            <a:pPr eaLnBrk="0" hangingPunct="0">
              <a:spcBef>
                <a:spcPct val="0"/>
              </a:spcBef>
              <a:buFontTx/>
              <a:buChar char="•"/>
            </a:pPr>
            <a:r>
              <a:rPr lang="sl-SI" sz="2000" dirty="0" smtClean="0">
                <a:solidFill>
                  <a:srgbClr val="FF0000"/>
                </a:solidFill>
                <a:latin typeface="Times New Roman" pitchFamily="18" charset="0"/>
                <a:cs typeface="Times New Roman" pitchFamily="18" charset="0"/>
              </a:rPr>
              <a:t> Navodilo za ravnanje z blagom </a:t>
            </a:r>
            <a:r>
              <a:rPr lang="sl-SI" sz="2000" dirty="0" smtClean="0">
                <a:solidFill>
                  <a:srgbClr val="000000"/>
                </a:solidFill>
                <a:latin typeface="Times New Roman" pitchFamily="18" charset="0"/>
                <a:cs typeface="Times New Roman" pitchFamily="18" charset="0"/>
              </a:rPr>
              <a:t>v času skladiščenja in prevažanja blaga na poti iz odpremnega v namembni kraj s tem, da opozarja na posebne lastnosti blaga, </a:t>
            </a:r>
          </a:p>
          <a:p>
            <a:pPr eaLnBrk="0" hangingPunct="0">
              <a:spcBef>
                <a:spcPct val="0"/>
              </a:spcBef>
              <a:buNone/>
            </a:pPr>
            <a:r>
              <a:rPr lang="sl-SI" sz="2000" dirty="0">
                <a:solidFill>
                  <a:srgbClr val="000000"/>
                </a:solidFill>
                <a:latin typeface="Times New Roman" pitchFamily="18" charset="0"/>
                <a:cs typeface="Times New Roman" pitchFamily="18" charset="0"/>
              </a:rPr>
              <a:t>	</a:t>
            </a:r>
            <a:r>
              <a:rPr lang="sl-SI" sz="2000" dirty="0" smtClean="0">
                <a:solidFill>
                  <a:srgbClr val="000000"/>
                </a:solidFill>
                <a:latin typeface="Times New Roman" pitchFamily="18" charset="0"/>
                <a:cs typeface="Times New Roman" pitchFamily="18" charset="0"/>
              </a:rPr>
              <a:t>npr. lomljivo, vnetljivo, varovati pred vlago…</a:t>
            </a:r>
            <a:endParaRPr lang="sl-SI" sz="2000" dirty="0" smtClean="0">
              <a:latin typeface="Times New Roman" pitchFamily="18" charset="0"/>
              <a:cs typeface="Times New Roman" pitchFamily="18" charset="0"/>
            </a:endParaRPr>
          </a:p>
          <a:p>
            <a:pPr>
              <a:buNone/>
            </a:pPr>
            <a:endParaRPr lang="sl-SI" sz="2000" dirty="0"/>
          </a:p>
        </p:txBody>
      </p:sp>
      <p:pic>
        <p:nvPicPr>
          <p:cNvPr id="5" name="Picture 5" descr="http://www.slopak.si/_files/126/Znak_Mobiusova_zanka.jpg"/>
          <p:cNvPicPr>
            <a:picLocks noChangeAspect="1" noChangeArrowheads="1"/>
          </p:cNvPicPr>
          <p:nvPr/>
        </p:nvPicPr>
        <p:blipFill>
          <a:blip r:embed="rId2" cstate="print"/>
          <a:srcRect/>
          <a:stretch>
            <a:fillRect/>
          </a:stretch>
        </p:blipFill>
        <p:spPr bwMode="auto">
          <a:xfrm>
            <a:off x="5724128" y="4581128"/>
            <a:ext cx="2808312" cy="1872208"/>
          </a:xfrm>
          <a:prstGeom prst="rect">
            <a:avLst/>
          </a:prstGeom>
          <a:noFill/>
          <a:ln w="38100">
            <a:solidFill>
              <a:srgbClr val="FF0000"/>
            </a:solidFill>
            <a:miter lim="800000"/>
            <a:headEnd/>
            <a:tailEnd/>
          </a:ln>
        </p:spPr>
      </p:pic>
      <p:pic>
        <p:nvPicPr>
          <p:cNvPr id="6" name="Picture 7" descr="http://maxximum-portal.com/datoteke/slike/4167-noter2.jpg"/>
          <p:cNvPicPr>
            <a:picLocks noChangeAspect="1" noChangeArrowheads="1"/>
          </p:cNvPicPr>
          <p:nvPr/>
        </p:nvPicPr>
        <p:blipFill>
          <a:blip r:embed="rId3" cstate="print"/>
          <a:srcRect/>
          <a:stretch>
            <a:fillRect/>
          </a:stretch>
        </p:blipFill>
        <p:spPr bwMode="auto">
          <a:xfrm>
            <a:off x="3491880" y="4581127"/>
            <a:ext cx="2088232" cy="1857977"/>
          </a:xfrm>
          <a:prstGeom prst="rect">
            <a:avLst/>
          </a:prstGeom>
          <a:noFill/>
          <a:ln w="38100">
            <a:solidFill>
              <a:srgbClr val="FF0000"/>
            </a:solidFill>
            <a:miter lim="800000"/>
            <a:headEnd/>
            <a:tailEnd/>
          </a:ln>
        </p:spPr>
      </p:pic>
      <p:pic>
        <p:nvPicPr>
          <p:cNvPr id="7" name="Picture 9" descr="http://www.prochrom-comp.si/pic/page/nalepka_embalaze.gif"/>
          <p:cNvPicPr>
            <a:picLocks noChangeAspect="1" noChangeArrowheads="1"/>
          </p:cNvPicPr>
          <p:nvPr/>
        </p:nvPicPr>
        <p:blipFill>
          <a:blip r:embed="rId4" cstate="print"/>
          <a:srcRect/>
          <a:stretch>
            <a:fillRect/>
          </a:stretch>
        </p:blipFill>
        <p:spPr bwMode="auto">
          <a:xfrm>
            <a:off x="1115616" y="4581128"/>
            <a:ext cx="2232025" cy="1849438"/>
          </a:xfrm>
          <a:prstGeom prst="rect">
            <a:avLst/>
          </a:prstGeom>
          <a:noFill/>
          <a:ln w="38100">
            <a:solidFill>
              <a:srgbClr val="FF0000"/>
            </a:solid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sz="3200" b="1" dirty="0" smtClean="0">
                <a:solidFill>
                  <a:srgbClr val="FF0000"/>
                </a:solidFill>
                <a:effectLst/>
                <a:latin typeface="Times New Roman" pitchFamily="18" charset="0"/>
                <a:cs typeface="Times New Roman" pitchFamily="18" charset="0"/>
              </a:rPr>
              <a:t>REŠEVANJE PROBLEMATIKE ODPADNE EMBALAŽE</a:t>
            </a:r>
            <a:endParaRPr lang="sl-SI" sz="3200" dirty="0">
              <a:solidFill>
                <a:srgbClr val="FF0000"/>
              </a:solidFill>
              <a:latin typeface="Times New Roman" pitchFamily="18" charset="0"/>
              <a:cs typeface="Times New Roman" pitchFamily="18" charset="0"/>
            </a:endParaRPr>
          </a:p>
        </p:txBody>
      </p:sp>
      <p:sp>
        <p:nvSpPr>
          <p:cNvPr id="4" name="Rectangle 3"/>
          <p:cNvSpPr>
            <a:spLocks noGrp="1"/>
          </p:cNvSpPr>
          <p:nvPr>
            <p:ph idx="1"/>
          </p:nvPr>
        </p:nvSpPr>
        <p:spPr>
          <a:xfrm>
            <a:off x="395536" y="1844824"/>
            <a:ext cx="5050904" cy="4525963"/>
          </a:xfrm>
        </p:spPr>
        <p:txBody>
          <a:bodyPr/>
          <a:lstStyle/>
          <a:p>
            <a:pPr eaLnBrk="1" hangingPunct="1"/>
            <a:r>
              <a:rPr lang="sl-SI" sz="1800" b="1" dirty="0" smtClean="0">
                <a:latin typeface="Times New Roman" pitchFamily="18" charset="0"/>
                <a:cs typeface="Times New Roman" pitchFamily="18" charset="0"/>
              </a:rPr>
              <a:t>Manj embalažnih materialov:</a:t>
            </a:r>
            <a:r>
              <a:rPr lang="sl-SI" sz="1800" dirty="0" smtClean="0">
                <a:latin typeface="Times New Roman" pitchFamily="18" charset="0"/>
                <a:cs typeface="Times New Roman" pitchFamily="18" charset="0"/>
              </a:rPr>
              <a:t> tanjše stene embalaže,  opuščanje nepotrebne embalaže</a:t>
            </a:r>
          </a:p>
          <a:p>
            <a:pPr eaLnBrk="1" hangingPunct="1">
              <a:buFont typeface="Wingdings 2" pitchFamily="18" charset="2"/>
              <a:buNone/>
            </a:pPr>
            <a:endParaRPr lang="sl-SI" sz="1800" dirty="0" smtClean="0">
              <a:latin typeface="Times New Roman" pitchFamily="18" charset="0"/>
              <a:cs typeface="Times New Roman" pitchFamily="18" charset="0"/>
            </a:endParaRPr>
          </a:p>
          <a:p>
            <a:pPr eaLnBrk="1" hangingPunct="1"/>
            <a:r>
              <a:rPr lang="sl-SI" sz="1800" b="1" dirty="0" smtClean="0">
                <a:latin typeface="Times New Roman" pitchFamily="18" charset="0"/>
                <a:cs typeface="Times New Roman" pitchFamily="18" charset="0"/>
              </a:rPr>
              <a:t>Recikliranje:</a:t>
            </a:r>
            <a:r>
              <a:rPr lang="sl-SI" sz="1800" dirty="0" smtClean="0">
                <a:latin typeface="Times New Roman" pitchFamily="18" charset="0"/>
                <a:cs typeface="Times New Roman" pitchFamily="18" charset="0"/>
              </a:rPr>
              <a:t> </a:t>
            </a:r>
          </a:p>
          <a:p>
            <a:pPr eaLnBrk="1" hangingPunct="1">
              <a:buFont typeface="Wingdings 2" pitchFamily="18" charset="2"/>
              <a:buNone/>
            </a:pPr>
            <a:r>
              <a:rPr lang="sl-SI" sz="1800" dirty="0" smtClean="0">
                <a:latin typeface="Times New Roman" pitchFamily="18" charset="0"/>
                <a:cs typeface="Times New Roman" pitchFamily="18" charset="0"/>
              </a:rPr>
              <a:t>	ponovno vračanje odpadne embalaže v proces proizvodnje embalaže (kovine, papir, plastika, steklo, …)</a:t>
            </a:r>
          </a:p>
          <a:p>
            <a:pPr eaLnBrk="1" hangingPunct="1">
              <a:buFont typeface="Wingdings 2" pitchFamily="18" charset="2"/>
              <a:buNone/>
            </a:pPr>
            <a:endParaRPr lang="sl-SI" sz="1800" dirty="0" smtClean="0">
              <a:latin typeface="Times New Roman" pitchFamily="18" charset="0"/>
              <a:cs typeface="Times New Roman" pitchFamily="18" charset="0"/>
            </a:endParaRPr>
          </a:p>
          <a:p>
            <a:pPr eaLnBrk="1" hangingPunct="1"/>
            <a:r>
              <a:rPr lang="sl-SI" sz="1800" b="1" dirty="0" smtClean="0">
                <a:latin typeface="Times New Roman" pitchFamily="18" charset="0"/>
                <a:cs typeface="Times New Roman" pitchFamily="18" charset="0"/>
              </a:rPr>
              <a:t>Uporaba za kurjavo, za kompost:</a:t>
            </a:r>
            <a:r>
              <a:rPr lang="sl-SI" sz="1800" dirty="0" smtClean="0">
                <a:latin typeface="Times New Roman" pitchFamily="18" charset="0"/>
                <a:cs typeface="Times New Roman" pitchFamily="18" charset="0"/>
              </a:rPr>
              <a:t> s sežiganjem v posebnih pečeh, dobijo toploto iz te pa tudi energijo. Embalažo, ki je kemično in biološko razgradljiva lahko kompostiramo</a:t>
            </a:r>
            <a:r>
              <a:rPr lang="sl-SI" sz="1800" dirty="0" smtClean="0"/>
              <a:t>. </a:t>
            </a:r>
          </a:p>
        </p:txBody>
      </p:sp>
      <p:pic>
        <p:nvPicPr>
          <p:cNvPr id="5" name="Picture 5" descr="recycle_metal"/>
          <p:cNvPicPr>
            <a:picLocks noChangeAspect="1" noChangeArrowheads="1" noCrop="1"/>
          </p:cNvPicPr>
          <p:nvPr/>
        </p:nvPicPr>
        <p:blipFill>
          <a:blip r:embed="rId2" cstate="print"/>
          <a:srcRect/>
          <a:stretch>
            <a:fillRect/>
          </a:stretch>
        </p:blipFill>
        <p:spPr>
          <a:xfrm>
            <a:off x="5580112" y="2492896"/>
            <a:ext cx="3276600" cy="26447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506</TotalTime>
  <Words>835</Words>
  <Application>Microsoft Office PowerPoint</Application>
  <PresentationFormat>Diaprojekcija na zaslonu (4:3)</PresentationFormat>
  <Paragraphs>228</Paragraphs>
  <Slides>18</Slides>
  <Notes>0</Notes>
  <HiddenSlides>0</HiddenSlides>
  <MMClips>0</MMClips>
  <ScaleCrop>false</ScaleCrop>
  <HeadingPairs>
    <vt:vector size="4" baseType="variant">
      <vt:variant>
        <vt:lpstr>Tema</vt:lpstr>
      </vt:variant>
      <vt:variant>
        <vt:i4>1</vt:i4>
      </vt:variant>
      <vt:variant>
        <vt:lpstr>Naslovi diapozitivov</vt:lpstr>
      </vt:variant>
      <vt:variant>
        <vt:i4>18</vt:i4>
      </vt:variant>
    </vt:vector>
  </HeadingPairs>
  <TitlesOfParts>
    <vt:vector size="19" baseType="lpstr">
      <vt:lpstr>Office Theme</vt:lpstr>
      <vt:lpstr>BLAGO</vt:lpstr>
      <vt:lpstr>Pomen</vt:lpstr>
      <vt:lpstr>Razvrščanje blaga</vt:lpstr>
      <vt:lpstr>PREDPISI O KAKOVOSTI BLAGA</vt:lpstr>
      <vt:lpstr>PowerPointova predstavitev</vt:lpstr>
      <vt:lpstr>KLASIFIKACIJA BLAGA</vt:lpstr>
      <vt:lpstr>PowerPointova predstavitev</vt:lpstr>
      <vt:lpstr>NAČELO KLASIFIKACIJE</vt:lpstr>
      <vt:lpstr>NOMENKLATURA BLAGA</vt:lpstr>
      <vt:lpstr>PowerPointova predstavitev</vt:lpstr>
      <vt:lpstr>EMBALAŽA</vt:lpstr>
      <vt:lpstr>PowerPointova predstavitev</vt:lpstr>
      <vt:lpstr>PowerPointova predstavitev</vt:lpstr>
      <vt:lpstr>PowerPointova predstavitev</vt:lpstr>
      <vt:lpstr>PowerPointova predstavitev</vt:lpstr>
      <vt:lpstr>PowerPointova predstavitev</vt:lpstr>
      <vt:lpstr>OZNAKE NA EMBALAŽI</vt:lpstr>
      <vt:lpstr>REŠEVANJE PROBLEMATIKE ODPADNE EMBALAŽE</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BLAGO</dc:title>
  <dc:creator>Metoda</dc:creator>
  <cp:lastModifiedBy>Roman</cp:lastModifiedBy>
  <cp:revision>17</cp:revision>
  <dcterms:created xsi:type="dcterms:W3CDTF">2011-10-10T05:34:23Z</dcterms:created>
  <dcterms:modified xsi:type="dcterms:W3CDTF">2015-09-20T18:12:44Z</dcterms:modified>
</cp:coreProperties>
</file>