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63" r:id="rId4"/>
    <p:sldId id="260" r:id="rId5"/>
    <p:sldId id="257" r:id="rId6"/>
    <p:sldId id="261" r:id="rId7"/>
    <p:sldId id="265" r:id="rId8"/>
    <p:sldId id="266" r:id="rId9"/>
    <p:sldId id="267" r:id="rId10"/>
    <p:sldId id="268" r:id="rId11"/>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8" autoAdjust="0"/>
    <p:restoredTop sz="94705" autoAdjust="0"/>
  </p:normalViewPr>
  <p:slideViewPr>
    <p:cSldViewPr>
      <p:cViewPr varScale="1">
        <p:scale>
          <a:sx n="88" d="100"/>
          <a:sy n="88" d="100"/>
        </p:scale>
        <p:origin x="-1464"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sl-SI" smtClean="0"/>
              <a:t>Uredite slog naslova matrice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en-US" dirty="0"/>
          </a:p>
        </p:txBody>
      </p:sp>
      <p:sp>
        <p:nvSpPr>
          <p:cNvPr id="4" name="Date Placeholder 3"/>
          <p:cNvSpPr>
            <a:spLocks noGrp="1"/>
          </p:cNvSpPr>
          <p:nvPr>
            <p:ph type="dt" sz="half" idx="10"/>
          </p:nvPr>
        </p:nvSpPr>
        <p:spPr/>
        <p:txBody>
          <a:bodyPr/>
          <a:lstStyle/>
          <a:p>
            <a:fld id="{C6459EF4-8234-4BD6-AF46-087A9B7ACA41}" type="datetimeFigureOut">
              <a:rPr lang="sl-SI" smtClean="0"/>
              <a:pPr/>
              <a:t>13.12.2016</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01D824E-F9ED-44CA-8D26-237CD16AC2A8}" type="slidenum">
              <a:rPr lang="sl-SI" smtClean="0"/>
              <a:pPr/>
              <a:t>‹#›</a:t>
            </a:fld>
            <a:endParaRPr lang="sl-SI"/>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C6459EF4-8234-4BD6-AF46-087A9B7ACA41}" type="datetimeFigureOut">
              <a:rPr lang="sl-SI" smtClean="0"/>
              <a:pPr/>
              <a:t>13.12.2016</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01D824E-F9ED-44CA-8D26-237CD16AC2A8}" type="slidenum">
              <a:rPr lang="sl-SI" smtClean="0"/>
              <a:pPr/>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sl-SI" smtClean="0"/>
              <a:t>Uredite slog naslova matrice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C6459EF4-8234-4BD6-AF46-087A9B7ACA41}" type="datetimeFigureOut">
              <a:rPr lang="sl-SI" smtClean="0"/>
              <a:pPr/>
              <a:t>13.12.2016</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01D824E-F9ED-44CA-8D26-237CD16AC2A8}" type="slidenum">
              <a:rPr lang="sl-SI" smtClean="0"/>
              <a:pPr/>
              <a:t>‹#›</a:t>
            </a:fld>
            <a:endParaRPr lang="sl-SI"/>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Date Placeholder 4"/>
          <p:cNvSpPr>
            <a:spLocks noGrp="1"/>
          </p:cNvSpPr>
          <p:nvPr>
            <p:ph type="dt" sz="half" idx="10"/>
          </p:nvPr>
        </p:nvSpPr>
        <p:spPr/>
        <p:txBody>
          <a:bodyPr/>
          <a:lstStyle/>
          <a:p>
            <a:fld id="{C6459EF4-8234-4BD6-AF46-087A9B7ACA41}" type="datetimeFigureOut">
              <a:rPr lang="sl-SI" smtClean="0"/>
              <a:pPr/>
              <a:t>13.12.2016</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B01D824E-F9ED-44CA-8D26-237CD16AC2A8}" type="slidenum">
              <a:rPr lang="sl-SI" smtClean="0"/>
              <a:pPr/>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smtClean="0"/>
              <a:t>Uredite slog naslova matrice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7" name="Date Placeholder 6"/>
          <p:cNvSpPr>
            <a:spLocks noGrp="1"/>
          </p:cNvSpPr>
          <p:nvPr>
            <p:ph type="dt" sz="half" idx="10"/>
          </p:nvPr>
        </p:nvSpPr>
        <p:spPr/>
        <p:txBody>
          <a:bodyPr/>
          <a:lstStyle/>
          <a:p>
            <a:fld id="{C6459EF4-8234-4BD6-AF46-087A9B7ACA41}" type="datetimeFigureOut">
              <a:rPr lang="sl-SI" smtClean="0"/>
              <a:pPr/>
              <a:t>13.12.2016</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B01D824E-F9ED-44CA-8D26-237CD16AC2A8}" type="slidenum">
              <a:rPr lang="sl-SI" smtClean="0"/>
              <a:pPr/>
              <a:t>‹#›</a:t>
            </a:fld>
            <a:endParaRPr lang="sl-SI"/>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Date Placeholder 2"/>
          <p:cNvSpPr>
            <a:spLocks noGrp="1"/>
          </p:cNvSpPr>
          <p:nvPr>
            <p:ph type="dt" sz="half" idx="10"/>
          </p:nvPr>
        </p:nvSpPr>
        <p:spPr/>
        <p:txBody>
          <a:bodyPr/>
          <a:lstStyle/>
          <a:p>
            <a:fld id="{C6459EF4-8234-4BD6-AF46-087A9B7ACA41}" type="datetimeFigureOut">
              <a:rPr lang="sl-SI" smtClean="0"/>
              <a:pPr/>
              <a:t>13.12.2016</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B01D824E-F9ED-44CA-8D26-237CD16AC2A8}" type="slidenum">
              <a:rPr lang="sl-SI" smtClean="0"/>
              <a:pPr/>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459EF4-8234-4BD6-AF46-087A9B7ACA41}" type="datetimeFigureOut">
              <a:rPr lang="sl-SI" smtClean="0"/>
              <a:pPr/>
              <a:t>13.12.2016</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B01D824E-F9ED-44CA-8D26-237CD16AC2A8}" type="slidenum">
              <a:rPr lang="sl-SI" smtClean="0"/>
              <a:pPr/>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sl-SI" smtClean="0"/>
              <a:t>Uredite slog naslova matrice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C6459EF4-8234-4BD6-AF46-087A9B7ACA41}" type="datetimeFigureOut">
              <a:rPr lang="sl-SI" smtClean="0"/>
              <a:pPr/>
              <a:t>13.12.2016</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B01D824E-F9ED-44CA-8D26-237CD16AC2A8}" type="slidenum">
              <a:rPr lang="sl-SI" smtClean="0"/>
              <a:pPr/>
              <a:t>‹#›</a:t>
            </a:fld>
            <a:endParaRPr lang="sl-SI"/>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sl-SI" smtClean="0"/>
              <a:t>Uredite slog naslova matrice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smtClean="0"/>
              <a:t>Kliknite ikono, če želite dodati sliko</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C6459EF4-8234-4BD6-AF46-087A9B7ACA41}" type="datetimeFigureOut">
              <a:rPr lang="sl-SI" smtClean="0"/>
              <a:pPr/>
              <a:t>13.12.2016</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B01D824E-F9ED-44CA-8D26-237CD16AC2A8}" type="slidenum">
              <a:rPr lang="sl-SI" smtClean="0"/>
              <a:pPr/>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C6459EF4-8234-4BD6-AF46-087A9B7ACA41}" type="datetimeFigureOut">
              <a:rPr lang="sl-SI" smtClean="0"/>
              <a:pPr/>
              <a:t>13.12.2016</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01D824E-F9ED-44CA-8D26-237CD16AC2A8}" type="slidenum">
              <a:rPr lang="sl-SI" smtClean="0"/>
              <a:pPr/>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sl-SI" smtClean="0"/>
              <a:t>Uredite slog naslova matrice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C6459EF4-8234-4BD6-AF46-087A9B7ACA41}" type="datetimeFigureOut">
              <a:rPr lang="sl-SI" smtClean="0"/>
              <a:pPr/>
              <a:t>13.12.2016</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B01D824E-F9ED-44CA-8D26-237CD16AC2A8}" type="slidenum">
              <a:rPr lang="sl-SI" smtClean="0"/>
              <a:pPr/>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sl-SI" smtClean="0"/>
              <a:t>Uredite slog naslova matrice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C6459EF4-8234-4BD6-AF46-087A9B7ACA41}" type="datetimeFigureOut">
              <a:rPr lang="sl-SI" smtClean="0"/>
              <a:pPr/>
              <a:t>13.12.2016</a:t>
            </a:fld>
            <a:endParaRPr lang="sl-SI"/>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sl-SI"/>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01D824E-F9ED-44CA-8D26-237CD16AC2A8}" type="slidenum">
              <a:rPr lang="sl-SI" smtClean="0"/>
              <a:pPr/>
              <a:t>‹#›</a:t>
            </a:fld>
            <a:endParaRPr lang="sl-SI"/>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3.bin"/><Relationship Id="rId4" Type="http://schemas.openxmlformats.org/officeDocument/2006/relationships/image" Target="../media/image7.wmf"/></Relationships>
</file>

<file path=ppt/slides/_rels/slide8.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0.wmf"/><Relationship Id="rId5" Type="http://schemas.openxmlformats.org/officeDocument/2006/relationships/oleObject" Target="../embeddings/oleObject5.bin"/><Relationship Id="rId4" Type="http://schemas.openxmlformats.org/officeDocument/2006/relationships/image" Target="../media/image9.wmf"/></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683568" y="1628800"/>
            <a:ext cx="7772400" cy="1470025"/>
          </a:xfrm>
        </p:spPr>
        <p:txBody>
          <a:bodyPr/>
          <a:lstStyle/>
          <a:p>
            <a:r>
              <a:rPr lang="sl-SI" b="1" dirty="0" smtClean="0">
                <a:solidFill>
                  <a:schemeClr val="tx2"/>
                </a:solidFill>
              </a:rPr>
              <a:t>OZNAKE NADVODJA</a:t>
            </a:r>
            <a:endParaRPr lang="sl-SI" b="1" dirty="0">
              <a:solidFill>
                <a:schemeClr val="tx2"/>
              </a:solidFill>
            </a:endParaRPr>
          </a:p>
        </p:txBody>
      </p:sp>
      <p:pic>
        <p:nvPicPr>
          <p:cNvPr id="5122" name="Picture 2" descr="Rezultat iskanja slik za ship plimsoll l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267869"/>
            <a:ext cx="4032448" cy="27079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13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56386" y="591344"/>
            <a:ext cx="4048778" cy="461665"/>
          </a:xfrm>
          <a:prstGeom prst="rect">
            <a:avLst/>
          </a:prstGeom>
          <a:noFill/>
        </p:spPr>
        <p:txBody>
          <a:bodyPr wrap="square" rtlCol="0">
            <a:spAutoFit/>
          </a:bodyPr>
          <a:lstStyle/>
          <a:p>
            <a:r>
              <a:rPr lang="sl-SI" sz="2400" b="1" u="sng" dirty="0" smtClean="0">
                <a:solidFill>
                  <a:schemeClr val="accent1"/>
                </a:solidFill>
                <a:latin typeface="Arial" pitchFamily="34" charset="0"/>
                <a:cs typeface="Arial" pitchFamily="34" charset="0"/>
              </a:rPr>
              <a:t>NADVODJE (</a:t>
            </a:r>
            <a:r>
              <a:rPr lang="sl-SI" sz="2400" b="1" u="sng" dirty="0" err="1" smtClean="0">
                <a:solidFill>
                  <a:schemeClr val="accent1"/>
                </a:solidFill>
                <a:latin typeface="Arial" pitchFamily="34" charset="0"/>
                <a:cs typeface="Arial" pitchFamily="34" charset="0"/>
              </a:rPr>
              <a:t>Freeboard</a:t>
            </a:r>
            <a:r>
              <a:rPr lang="sl-SI" sz="2400" b="1" u="sng" dirty="0" smtClean="0">
                <a:solidFill>
                  <a:schemeClr val="accent1"/>
                </a:solidFill>
                <a:latin typeface="Arial" pitchFamily="34" charset="0"/>
                <a:cs typeface="Arial" pitchFamily="34" charset="0"/>
              </a:rPr>
              <a:t>)</a:t>
            </a:r>
            <a:endParaRPr lang="sl-SI" sz="2400" b="1" u="sng" dirty="0">
              <a:solidFill>
                <a:schemeClr val="accent1"/>
              </a:solidFill>
              <a:latin typeface="Arial" pitchFamily="34" charset="0"/>
              <a:cs typeface="Arial" pitchFamily="34" charset="0"/>
            </a:endParaRPr>
          </a:p>
        </p:txBody>
      </p:sp>
      <p:sp>
        <p:nvSpPr>
          <p:cNvPr id="3" name="PoljeZBesedilom 2"/>
          <p:cNvSpPr txBox="1"/>
          <p:nvPr/>
        </p:nvSpPr>
        <p:spPr>
          <a:xfrm>
            <a:off x="323528" y="1196752"/>
            <a:ext cx="8712968" cy="1323439"/>
          </a:xfrm>
          <a:prstGeom prst="rect">
            <a:avLst/>
          </a:prstGeom>
          <a:noFill/>
        </p:spPr>
        <p:txBody>
          <a:bodyPr wrap="square" rtlCol="0">
            <a:spAutoFit/>
          </a:bodyPr>
          <a:lstStyle/>
          <a:p>
            <a:pPr algn="just"/>
            <a:r>
              <a:rPr lang="sl-SI" sz="2000" dirty="0" smtClean="0">
                <a:latin typeface="Arial" pitchFamily="34" charset="0"/>
                <a:cs typeface="Arial" pitchFamily="34" charset="0"/>
              </a:rPr>
              <a:t>Ladja se lahko teoretično pogrezne, dokler vanjo ne začne prodirati voda. Ker pa pluje v različnih vremenskih pogojih (neurja, veter, valovi…) mora biti pogreznjena le toliko, da je še zagotovljena varna plovba ob danih pogojih.</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1100" y="2420888"/>
            <a:ext cx="5381801" cy="34892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43248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1268760"/>
            <a:ext cx="4464496" cy="40673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ravokotnik 4"/>
          <p:cNvSpPr/>
          <p:nvPr/>
        </p:nvSpPr>
        <p:spPr>
          <a:xfrm>
            <a:off x="2328211" y="6237312"/>
            <a:ext cx="4636782" cy="369332"/>
          </a:xfrm>
          <a:prstGeom prst="rect">
            <a:avLst/>
          </a:prstGeom>
        </p:spPr>
        <p:txBody>
          <a:bodyPr wrap="none">
            <a:spAutoFit/>
          </a:bodyPr>
          <a:lstStyle/>
          <a:p>
            <a:r>
              <a:rPr lang="sl-SI" dirty="0" err="1">
                <a:latin typeface="Arial" pitchFamily="34" charset="0"/>
                <a:cs typeface="Arial" pitchFamily="34" charset="0"/>
              </a:rPr>
              <a:t>www.youtube.com/watch</a:t>
            </a:r>
            <a:r>
              <a:rPr lang="sl-SI" dirty="0">
                <a:latin typeface="Arial" pitchFamily="34" charset="0"/>
                <a:cs typeface="Arial" pitchFamily="34" charset="0"/>
              </a:rPr>
              <a:t>?v=YpCyP1sM_</a:t>
            </a:r>
            <a:r>
              <a:rPr lang="sl-SI" dirty="0" err="1">
                <a:latin typeface="Arial" pitchFamily="34" charset="0"/>
                <a:cs typeface="Arial" pitchFamily="34" charset="0"/>
              </a:rPr>
              <a:t>cA</a:t>
            </a:r>
            <a:endParaRPr lang="sl-SI" dirty="0">
              <a:latin typeface="Arial" pitchFamily="34" charset="0"/>
              <a:cs typeface="Arial" pitchFamily="34" charset="0"/>
            </a:endParaRPr>
          </a:p>
        </p:txBody>
      </p:sp>
      <p:sp>
        <p:nvSpPr>
          <p:cNvPr id="6" name="Pravokotnik 5"/>
          <p:cNvSpPr/>
          <p:nvPr/>
        </p:nvSpPr>
        <p:spPr>
          <a:xfrm>
            <a:off x="311087" y="980728"/>
            <a:ext cx="3816424" cy="5016758"/>
          </a:xfrm>
          <a:prstGeom prst="rect">
            <a:avLst/>
          </a:prstGeom>
        </p:spPr>
        <p:txBody>
          <a:bodyPr wrap="square">
            <a:spAutoFit/>
          </a:bodyPr>
          <a:lstStyle/>
          <a:p>
            <a:pPr algn="just"/>
            <a:r>
              <a:rPr lang="sl-SI" sz="2000" dirty="0">
                <a:latin typeface="Arial" pitchFamily="34" charset="0"/>
                <a:cs typeface="Arial" pitchFamily="34" charset="0"/>
              </a:rPr>
              <a:t>Označbe nadvodja se nahajajo na sredini ladje. Vse linije morajo biti zavarjene in vedno jasno označene. Oznake so debeline 25 mm. Pri odčitavanju velja, da je predpisano nadvodje na gornjem robu črte, ki označuje to nadvodje.</a:t>
            </a:r>
          </a:p>
          <a:p>
            <a:pPr algn="just"/>
            <a:r>
              <a:rPr lang="sl-SI" sz="2000" dirty="0" smtClean="0">
                <a:latin typeface="Arial" pitchFamily="34" charset="0"/>
                <a:cs typeface="Arial" pitchFamily="34" charset="0"/>
              </a:rPr>
              <a:t>Glavna </a:t>
            </a:r>
            <a:r>
              <a:rPr lang="sl-SI" sz="2000" dirty="0">
                <a:latin typeface="Arial" pitchFamily="34" charset="0"/>
                <a:cs typeface="Arial" pitchFamily="34" charset="0"/>
              </a:rPr>
              <a:t>oznaka nadvodja je krog s prečno črto. Nad njo se nahaja oznaka glavne palube. Razdalja med gornjim robom oznake glavne palube in gornjim robom oznake nadvodja nam pove kolikšno nadvodje pripada ladji v posamezni coni.</a:t>
            </a:r>
          </a:p>
        </p:txBody>
      </p:sp>
    </p:spTree>
    <p:extLst>
      <p:ext uri="{BB962C8B-B14F-4D97-AF65-F5344CB8AC3E}">
        <p14:creationId xmlns:p14="http://schemas.microsoft.com/office/powerpoint/2010/main" val="22640593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grada vsebine 2"/>
          <p:cNvSpPr>
            <a:spLocks noGrp="1"/>
          </p:cNvSpPr>
          <p:nvPr>
            <p:ph idx="1"/>
          </p:nvPr>
        </p:nvSpPr>
        <p:spPr>
          <a:xfrm>
            <a:off x="539552" y="620688"/>
            <a:ext cx="7581528" cy="2293715"/>
          </a:xfrm>
        </p:spPr>
        <p:txBody>
          <a:bodyPr>
            <a:normAutofit/>
          </a:bodyPr>
          <a:lstStyle/>
          <a:p>
            <a:pPr marL="0" indent="0" algn="just">
              <a:spcAft>
                <a:spcPts val="0"/>
              </a:spcAft>
              <a:buNone/>
            </a:pPr>
            <a:r>
              <a:rPr lang="sl-SI" sz="2000" dirty="0" smtClean="0">
                <a:effectLst/>
                <a:latin typeface="Arial" pitchFamily="34" charset="0"/>
                <a:ea typeface="Times New Roman"/>
                <a:cs typeface="Arial" pitchFamily="34" charset="0"/>
              </a:rPr>
              <a:t>Tovorne ladje, ki prevažajo les na palubi, lahko v sled boljših plovnih pogojev (ladja zajame manj vode, les da ladji dodatni vzgon, možnost odmeta tovora v sili itd.), pridobijo posebno spričevalo, kjer je določeno manjše nadvodje. Ta nadvodja imajo še dodatno oznako L (</a:t>
            </a:r>
            <a:r>
              <a:rPr lang="sl-SI" sz="2000" dirty="0" err="1" smtClean="0">
                <a:effectLst/>
                <a:latin typeface="Arial" pitchFamily="34" charset="0"/>
                <a:ea typeface="Times New Roman"/>
                <a:cs typeface="Arial" pitchFamily="34" charset="0"/>
              </a:rPr>
              <a:t>Lumber</a:t>
            </a:r>
            <a:r>
              <a:rPr lang="sl-SI" sz="2000" dirty="0" smtClean="0">
                <a:effectLst/>
                <a:latin typeface="Arial" pitchFamily="34" charset="0"/>
                <a:ea typeface="Times New Roman"/>
                <a:cs typeface="Arial" pitchFamily="34" charset="0"/>
              </a:rPr>
              <a:t>). Npr: poletno nadvodje za les - LS -, tropsko nadvodje za les v sladki vodi - LTF-.</a:t>
            </a:r>
          </a:p>
        </p:txBody>
      </p:sp>
      <p:pic>
        <p:nvPicPr>
          <p:cNvPr id="6146" name="Picture 2" descr="Rezultat iskanja slik za lumber shipping s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0368" y="3048736"/>
            <a:ext cx="4643264" cy="28781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8186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95536" y="497372"/>
            <a:ext cx="3361818" cy="523220"/>
          </a:xfrm>
          <a:prstGeom prst="rect">
            <a:avLst/>
          </a:prstGeom>
        </p:spPr>
        <p:txBody>
          <a:bodyPr wrap="none">
            <a:spAutoFit/>
          </a:bodyPr>
          <a:lstStyle/>
          <a:p>
            <a:r>
              <a:rPr lang="sl-SI" b="1" u="sng" dirty="0">
                <a:solidFill>
                  <a:schemeClr val="accent1"/>
                </a:solidFill>
              </a:rPr>
              <a:t> </a:t>
            </a:r>
            <a:r>
              <a:rPr lang="sl-SI" sz="2800" b="1" u="sng" dirty="0" smtClean="0">
                <a:solidFill>
                  <a:schemeClr val="accent1"/>
                </a:solidFill>
                <a:latin typeface="Arial" pitchFamily="34" charset="0"/>
                <a:cs typeface="Arial" pitchFamily="34" charset="0"/>
              </a:rPr>
              <a:t>Lestvica nadvodja</a:t>
            </a:r>
            <a:endParaRPr lang="sl-SI" sz="6000" b="1" u="sng" dirty="0">
              <a:solidFill>
                <a:schemeClr val="accent1"/>
              </a:solidFill>
              <a:latin typeface="Arial" pitchFamily="34" charset="0"/>
              <a:cs typeface="Arial" pitchFamily="34" charset="0"/>
            </a:endParaRPr>
          </a:p>
        </p:txBody>
      </p:sp>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l-SI"/>
          </a:p>
        </p:txBody>
      </p:sp>
      <p:graphicFrame>
        <p:nvGraphicFramePr>
          <p:cNvPr id="5" name="Predmet 4"/>
          <p:cNvGraphicFramePr>
            <a:graphicFrameLocks noChangeAspect="1"/>
          </p:cNvGraphicFramePr>
          <p:nvPr>
            <p:extLst>
              <p:ext uri="{D42A27DB-BD31-4B8C-83A1-F6EECF244321}">
                <p14:modId xmlns:p14="http://schemas.microsoft.com/office/powerpoint/2010/main" val="1019099592"/>
              </p:ext>
            </p:extLst>
          </p:nvPr>
        </p:nvGraphicFramePr>
        <p:xfrm>
          <a:off x="397226" y="1033979"/>
          <a:ext cx="8064896" cy="5047352"/>
        </p:xfrm>
        <a:graphic>
          <a:graphicData uri="http://schemas.openxmlformats.org/presentationml/2006/ole">
            <mc:AlternateContent xmlns:mc="http://schemas.openxmlformats.org/markup-compatibility/2006">
              <mc:Choice xmlns:v="urn:schemas-microsoft-com:vml" Requires="v">
                <p:oleObj spid="_x0000_s2099" r:id="rId3" imgW="7515360" imgH="3778200" progId="">
                  <p:embed/>
                </p:oleObj>
              </mc:Choice>
              <mc:Fallback>
                <p:oleObj r:id="rId3" imgW="7515360" imgH="3778200" progId="">
                  <p:embed/>
                  <p:pic>
                    <p:nvPicPr>
                      <p:cNvPr id="0" name="Picture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226" y="1033979"/>
                        <a:ext cx="8064896" cy="5047352"/>
                      </a:xfrm>
                      <a:prstGeom prst="rect">
                        <a:avLst/>
                      </a:prstGeom>
                      <a:noFill/>
                      <a:extLst/>
                    </p:spPr>
                  </p:pic>
                </p:oleObj>
              </mc:Fallback>
            </mc:AlternateContent>
          </a:graphicData>
        </a:graphic>
      </p:graphicFrame>
    </p:spTree>
    <p:extLst>
      <p:ext uri="{BB962C8B-B14F-4D97-AF65-F5344CB8AC3E}">
        <p14:creationId xmlns:p14="http://schemas.microsoft.com/office/powerpoint/2010/main" val="2127659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395536" y="476673"/>
            <a:ext cx="2520280" cy="649256"/>
          </a:xfrm>
        </p:spPr>
        <p:txBody>
          <a:bodyPr>
            <a:normAutofit/>
          </a:bodyPr>
          <a:lstStyle/>
          <a:p>
            <a:r>
              <a:rPr lang="sl-SI" sz="3200" b="1" u="sng" dirty="0" smtClean="0">
                <a:solidFill>
                  <a:schemeClr val="accent1"/>
                </a:solidFill>
                <a:latin typeface="Arial" pitchFamily="34" charset="0"/>
                <a:cs typeface="Arial" pitchFamily="34" charset="0"/>
              </a:rPr>
              <a:t>Tonaža</a:t>
            </a:r>
            <a:endParaRPr lang="sl-SI" sz="3200" b="1" u="sng" dirty="0">
              <a:solidFill>
                <a:schemeClr val="accent1"/>
              </a:solidFill>
              <a:latin typeface="Arial" pitchFamily="34" charset="0"/>
              <a:cs typeface="Arial" pitchFamily="34" charset="0"/>
            </a:endParaRPr>
          </a:p>
        </p:txBody>
      </p:sp>
      <p:sp>
        <p:nvSpPr>
          <p:cNvPr id="5" name="Pravokotnik 4"/>
          <p:cNvSpPr/>
          <p:nvPr/>
        </p:nvSpPr>
        <p:spPr>
          <a:xfrm>
            <a:off x="395536" y="1260171"/>
            <a:ext cx="8280920" cy="5632311"/>
          </a:xfrm>
          <a:prstGeom prst="rect">
            <a:avLst/>
          </a:prstGeom>
        </p:spPr>
        <p:txBody>
          <a:bodyPr wrap="square">
            <a:spAutoFit/>
          </a:bodyPr>
          <a:lstStyle/>
          <a:p>
            <a:pPr algn="just"/>
            <a:r>
              <a:rPr lang="sl-SI" sz="2000" dirty="0">
                <a:latin typeface="Arial" pitchFamily="34" charset="0"/>
                <a:ea typeface="Times New Roman"/>
                <a:cs typeface="Arial" pitchFamily="34" charset="0"/>
              </a:rPr>
              <a:t>Tonaža (ang. </a:t>
            </a:r>
            <a:r>
              <a:rPr lang="sl-SI" sz="2000" dirty="0" err="1">
                <a:latin typeface="Arial" pitchFamily="34" charset="0"/>
                <a:ea typeface="Times New Roman"/>
                <a:cs typeface="Arial" pitchFamily="34" charset="0"/>
              </a:rPr>
              <a:t>tonnage</a:t>
            </a:r>
            <a:r>
              <a:rPr lang="sl-SI" sz="2000" dirty="0">
                <a:latin typeface="Arial" pitchFamily="34" charset="0"/>
                <a:ea typeface="Times New Roman"/>
                <a:cs typeface="Arial" pitchFamily="34" charset="0"/>
              </a:rPr>
              <a:t>) je merjenje tovorne sposobnosti ladij. </a:t>
            </a:r>
            <a:endParaRPr lang="sl-SI" sz="2000" dirty="0" smtClean="0">
              <a:latin typeface="Arial" pitchFamily="34" charset="0"/>
              <a:ea typeface="Times New Roman"/>
              <a:cs typeface="Arial" pitchFamily="34" charset="0"/>
            </a:endParaRPr>
          </a:p>
          <a:p>
            <a:pPr algn="just"/>
            <a:endParaRPr lang="sl-SI" sz="2000" dirty="0" smtClean="0">
              <a:latin typeface="Arial" pitchFamily="34" charset="0"/>
              <a:ea typeface="Times New Roman"/>
              <a:cs typeface="Arial" pitchFamily="34" charset="0"/>
            </a:endParaRPr>
          </a:p>
          <a:p>
            <a:pPr algn="just"/>
            <a:r>
              <a:rPr lang="sl-SI" sz="2000" dirty="0" smtClean="0">
                <a:latin typeface="Arial" pitchFamily="34" charset="0"/>
                <a:ea typeface="Times New Roman"/>
                <a:cs typeface="Arial" pitchFamily="34" charset="0"/>
              </a:rPr>
              <a:t>S </a:t>
            </a:r>
            <a:r>
              <a:rPr lang="sl-SI" sz="2000" dirty="0">
                <a:latin typeface="Arial" pitchFamily="34" charset="0"/>
                <a:ea typeface="Times New Roman"/>
                <a:cs typeface="Arial" pitchFamily="34" charset="0"/>
              </a:rPr>
              <a:t>tonažo </a:t>
            </a:r>
            <a:r>
              <a:rPr lang="sl-SI" sz="2000" dirty="0" smtClean="0">
                <a:latin typeface="Arial" pitchFamily="34" charset="0"/>
                <a:ea typeface="Times New Roman"/>
                <a:cs typeface="Arial" pitchFamily="34" charset="0"/>
              </a:rPr>
              <a:t>lahko merimo različne stvari, kot npr. </a:t>
            </a:r>
            <a:r>
              <a:rPr lang="sl-SI" sz="2000" b="1" dirty="0" err="1" smtClean="0">
                <a:latin typeface="Arial" pitchFamily="34" charset="0"/>
                <a:ea typeface="Times New Roman"/>
                <a:cs typeface="Arial" pitchFamily="34" charset="0"/>
              </a:rPr>
              <a:t>Deadweight</a:t>
            </a:r>
            <a:r>
              <a:rPr lang="sl-SI" sz="2000" b="1" dirty="0" smtClean="0">
                <a:latin typeface="Arial" pitchFamily="34" charset="0"/>
                <a:ea typeface="Times New Roman"/>
                <a:cs typeface="Arial" pitchFamily="34" charset="0"/>
              </a:rPr>
              <a:t> </a:t>
            </a:r>
            <a:r>
              <a:rPr lang="sl-SI" sz="2000" b="1" dirty="0" err="1" smtClean="0">
                <a:latin typeface="Arial" pitchFamily="34" charset="0"/>
                <a:ea typeface="Times New Roman"/>
                <a:cs typeface="Arial" pitchFamily="34" charset="0"/>
              </a:rPr>
              <a:t>Tonnage</a:t>
            </a:r>
            <a:r>
              <a:rPr lang="sl-SI" sz="2000" b="1" dirty="0" smtClean="0">
                <a:latin typeface="Arial" pitchFamily="34" charset="0"/>
                <a:ea typeface="Times New Roman"/>
                <a:cs typeface="Arial" pitchFamily="34" charset="0"/>
              </a:rPr>
              <a:t> (DWT)</a:t>
            </a:r>
            <a:r>
              <a:rPr lang="sl-SI" sz="2000" dirty="0" smtClean="0">
                <a:latin typeface="Arial" pitchFamily="34" charset="0"/>
                <a:ea typeface="Times New Roman"/>
                <a:cs typeface="Arial" pitchFamily="34" charset="0"/>
              </a:rPr>
              <a:t>, ki je v bistvu nosilnost</a:t>
            </a:r>
            <a:r>
              <a:rPr lang="sl-SI" sz="2000" dirty="0">
                <a:latin typeface="Arial" pitchFamily="34" charset="0"/>
                <a:ea typeface="Times New Roman"/>
                <a:cs typeface="Arial" pitchFamily="34" charset="0"/>
              </a:rPr>
              <a:t> </a:t>
            </a:r>
            <a:r>
              <a:rPr lang="sl-SI" sz="2000" dirty="0" smtClean="0">
                <a:latin typeface="Arial" pitchFamily="34" charset="0"/>
                <a:ea typeface="Times New Roman"/>
                <a:cs typeface="Arial" pitchFamily="34" charset="0"/>
              </a:rPr>
              <a:t>ladje, ali pa </a:t>
            </a:r>
            <a:r>
              <a:rPr lang="sl-SI" sz="2000" b="1" dirty="0" smtClean="0">
                <a:latin typeface="Arial" pitchFamily="34" charset="0"/>
                <a:ea typeface="Times New Roman"/>
                <a:cs typeface="Arial" pitchFamily="34" charset="0"/>
              </a:rPr>
              <a:t>izpodriv</a:t>
            </a:r>
            <a:r>
              <a:rPr lang="sl-SI" sz="2000" dirty="0" smtClean="0">
                <a:latin typeface="Arial" pitchFamily="34" charset="0"/>
                <a:ea typeface="Times New Roman"/>
                <a:cs typeface="Arial" pitchFamily="34" charset="0"/>
              </a:rPr>
              <a:t>, ki je v bistvu masa same ladje.</a:t>
            </a:r>
          </a:p>
          <a:p>
            <a:pPr algn="just"/>
            <a:endParaRPr lang="sl-SI" sz="2000" dirty="0">
              <a:latin typeface="Arial" pitchFamily="34" charset="0"/>
              <a:cs typeface="Arial" pitchFamily="34" charset="0"/>
            </a:endParaRPr>
          </a:p>
          <a:p>
            <a:pPr algn="just"/>
            <a:r>
              <a:rPr lang="sl-SI" sz="2000" dirty="0">
                <a:latin typeface="Arial" pitchFamily="34" charset="0"/>
                <a:cs typeface="Arial" pitchFamily="34" charset="0"/>
              </a:rPr>
              <a:t>Tonaže so pomembne pri </a:t>
            </a:r>
            <a:r>
              <a:rPr lang="sl-SI" sz="2000" dirty="0" err="1">
                <a:latin typeface="Arial" pitchFamily="34" charset="0"/>
                <a:cs typeface="Arial" pitchFamily="34" charset="0"/>
              </a:rPr>
              <a:t>certifikaciji</a:t>
            </a:r>
            <a:r>
              <a:rPr lang="sl-SI" sz="2000" dirty="0">
                <a:latin typeface="Arial" pitchFamily="34" charset="0"/>
                <a:cs typeface="Arial" pitchFamily="34" charset="0"/>
              </a:rPr>
              <a:t>, registraciji, pri taksah v pristanišču in npr. pri vozninah, ko prečkajo </a:t>
            </a:r>
            <a:r>
              <a:rPr lang="sl-SI" sz="2000" dirty="0" smtClean="0">
                <a:latin typeface="Arial" pitchFamily="34" charset="0"/>
                <a:cs typeface="Arial" pitchFamily="34" charset="0"/>
              </a:rPr>
              <a:t>prekop.</a:t>
            </a:r>
          </a:p>
          <a:p>
            <a:pPr algn="just"/>
            <a:endParaRPr lang="sl-SI" sz="2000" dirty="0">
              <a:latin typeface="Arial" pitchFamily="34" charset="0"/>
              <a:cs typeface="Arial" pitchFamily="34" charset="0"/>
            </a:endParaRPr>
          </a:p>
          <a:p>
            <a:pPr algn="just"/>
            <a:r>
              <a:rPr lang="sl-SI" sz="2000" dirty="0">
                <a:latin typeface="Arial" pitchFamily="34" charset="0"/>
                <a:cs typeface="Arial" pitchFamily="34" charset="0"/>
              </a:rPr>
              <a:t>Kljub poenotenju meritev, pa so nekatere države zadržale svoj sistem meritve. Najbolj znana primera sta Panama in Egipt, kjer morajo ladje, če želijo pluti skozi Panamski oziroma Sueški kanal opraviti posebne meritve in pridobiti posebna spričevala.</a:t>
            </a:r>
          </a:p>
          <a:p>
            <a:pPr algn="just"/>
            <a:r>
              <a:rPr lang="sl-SI" sz="2000" dirty="0">
                <a:latin typeface="Arial" pitchFamily="34" charset="0"/>
                <a:cs typeface="Arial" pitchFamily="34" charset="0"/>
              </a:rPr>
              <a:t>V praksi se pošlje le načrte, na podlagi katerih določijo svojo </a:t>
            </a:r>
            <a:r>
              <a:rPr lang="sl-SI" sz="2000" dirty="0" smtClean="0">
                <a:latin typeface="Arial" pitchFamily="34" charset="0"/>
                <a:cs typeface="Arial" pitchFamily="34" charset="0"/>
              </a:rPr>
              <a:t>tonažo.</a:t>
            </a:r>
          </a:p>
          <a:p>
            <a:pPr algn="just"/>
            <a:endParaRPr lang="sl-SI" sz="2000" dirty="0">
              <a:latin typeface="Arial" pitchFamily="34" charset="0"/>
              <a:cs typeface="Arial" pitchFamily="34" charset="0"/>
            </a:endParaRPr>
          </a:p>
          <a:p>
            <a:pPr algn="just"/>
            <a:r>
              <a:rPr lang="sl-SI" sz="2000" dirty="0" smtClean="0">
                <a:latin typeface="Arial" pitchFamily="34" charset="0"/>
                <a:cs typeface="Arial" pitchFamily="34" charset="0"/>
              </a:rPr>
              <a:t>Poznamo različne vrste tonaže, npr. bruto tonaža in neto tonaža.</a:t>
            </a:r>
            <a:endParaRPr lang="sl-SI" sz="2000" dirty="0">
              <a:latin typeface="Arial" pitchFamily="34" charset="0"/>
              <a:cs typeface="Arial" pitchFamily="34" charset="0"/>
            </a:endParaRPr>
          </a:p>
          <a:p>
            <a:pPr algn="just"/>
            <a:endParaRPr lang="sl-SI" sz="2000" dirty="0">
              <a:latin typeface="Arial" pitchFamily="34" charset="0"/>
              <a:cs typeface="Arial" pitchFamily="34" charset="0"/>
            </a:endParaRPr>
          </a:p>
          <a:p>
            <a:pPr algn="just"/>
            <a:endParaRPr lang="sl-SI" sz="2000" dirty="0">
              <a:latin typeface="Arial" pitchFamily="34" charset="0"/>
              <a:cs typeface="Arial" pitchFamily="34" charset="0"/>
            </a:endParaRPr>
          </a:p>
        </p:txBody>
      </p:sp>
    </p:spTree>
    <p:extLst>
      <p:ext uri="{BB962C8B-B14F-4D97-AF65-F5344CB8AC3E}">
        <p14:creationId xmlns:p14="http://schemas.microsoft.com/office/powerpoint/2010/main" val="11757531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avokotnik 11"/>
          <p:cNvSpPr/>
          <p:nvPr/>
        </p:nvSpPr>
        <p:spPr>
          <a:xfrm>
            <a:off x="323528" y="669925"/>
            <a:ext cx="8136904" cy="6063198"/>
          </a:xfrm>
          <a:prstGeom prst="rect">
            <a:avLst/>
          </a:prstGeom>
        </p:spPr>
        <p:txBody>
          <a:bodyPr wrap="square">
            <a:spAutoFit/>
          </a:bodyPr>
          <a:lstStyle/>
          <a:p>
            <a:r>
              <a:rPr lang="sl-SI" sz="2400" b="1" u="sng" dirty="0">
                <a:solidFill>
                  <a:schemeClr val="accent1"/>
                </a:solidFill>
                <a:latin typeface="Arial" pitchFamily="34" charset="0"/>
                <a:cs typeface="Arial" pitchFamily="34" charset="0"/>
              </a:rPr>
              <a:t>Bruto tonaža (Gross </a:t>
            </a:r>
            <a:r>
              <a:rPr lang="sl-SI" sz="2400" b="1" u="sng" dirty="0" err="1">
                <a:solidFill>
                  <a:schemeClr val="accent1"/>
                </a:solidFill>
                <a:latin typeface="Arial" pitchFamily="34" charset="0"/>
                <a:cs typeface="Arial" pitchFamily="34" charset="0"/>
              </a:rPr>
              <a:t>tonnage</a:t>
            </a:r>
            <a:r>
              <a:rPr lang="sl-SI" sz="2400" b="1" u="sng" dirty="0">
                <a:solidFill>
                  <a:schemeClr val="accent1"/>
                </a:solidFill>
                <a:latin typeface="Arial" pitchFamily="34" charset="0"/>
                <a:cs typeface="Arial" pitchFamily="34" charset="0"/>
              </a:rPr>
              <a:t>) – GT – </a:t>
            </a:r>
            <a:endParaRPr lang="sl-SI" sz="2400" b="1" u="sng" dirty="0" smtClean="0">
              <a:solidFill>
                <a:schemeClr val="accent1"/>
              </a:solidFill>
              <a:latin typeface="Arial" pitchFamily="34" charset="0"/>
              <a:cs typeface="Arial" pitchFamily="34" charset="0"/>
            </a:endParaRPr>
          </a:p>
          <a:p>
            <a:endParaRPr lang="sl-SI" sz="2400" b="1" u="sng" dirty="0">
              <a:solidFill>
                <a:schemeClr val="accent1"/>
              </a:solidFill>
              <a:latin typeface="Arial" pitchFamily="34" charset="0"/>
              <a:cs typeface="Arial" pitchFamily="34" charset="0"/>
            </a:endParaRPr>
          </a:p>
          <a:p>
            <a:r>
              <a:rPr lang="sl-SI" sz="2000" dirty="0">
                <a:latin typeface="Arial" pitchFamily="34" charset="0"/>
                <a:cs typeface="Arial" pitchFamily="34" charset="0"/>
              </a:rPr>
              <a:t>je volumen vseh zaprtih prostorov na </a:t>
            </a:r>
            <a:r>
              <a:rPr lang="sl-SI" sz="2000" dirty="0" smtClean="0">
                <a:latin typeface="Arial" pitchFamily="34" charset="0"/>
                <a:cs typeface="Arial" pitchFamily="34" charset="0"/>
              </a:rPr>
              <a:t>ladji.</a:t>
            </a:r>
          </a:p>
          <a:p>
            <a:endParaRPr lang="sl-SI" sz="2000" dirty="0">
              <a:latin typeface="Arial" pitchFamily="34" charset="0"/>
              <a:cs typeface="Arial" pitchFamily="34" charset="0"/>
            </a:endParaRPr>
          </a:p>
          <a:p>
            <a:endParaRPr lang="sl-SI" sz="2000" dirty="0" smtClean="0">
              <a:latin typeface="Arial" pitchFamily="34" charset="0"/>
              <a:cs typeface="Arial" pitchFamily="34" charset="0"/>
            </a:endParaRPr>
          </a:p>
          <a:p>
            <a:r>
              <a:rPr lang="sl-SI" sz="2000" dirty="0" smtClean="0">
                <a:latin typeface="Arial" pitchFamily="34" charset="0"/>
                <a:cs typeface="Arial" pitchFamily="34" charset="0"/>
              </a:rPr>
              <a:t>Računa se ga z naslednjo formulo:</a:t>
            </a:r>
          </a:p>
          <a:p>
            <a:endParaRPr lang="sl-SI" sz="2000" dirty="0">
              <a:latin typeface="Arial" pitchFamily="34" charset="0"/>
              <a:cs typeface="Arial" pitchFamily="34" charset="0"/>
            </a:endParaRPr>
          </a:p>
          <a:p>
            <a:endParaRPr lang="sl-SI" sz="2000" dirty="0" smtClean="0">
              <a:latin typeface="Arial" pitchFamily="34" charset="0"/>
              <a:cs typeface="Arial" pitchFamily="34" charset="0"/>
            </a:endParaRPr>
          </a:p>
          <a:p>
            <a:endParaRPr lang="sl-SI" sz="2000" dirty="0">
              <a:latin typeface="Arial" pitchFamily="34" charset="0"/>
              <a:cs typeface="Arial" pitchFamily="34" charset="0"/>
            </a:endParaRPr>
          </a:p>
          <a:p>
            <a:r>
              <a:rPr lang="sl-SI" sz="2000" dirty="0" smtClean="0">
                <a:latin typeface="Arial" pitchFamily="34" charset="0"/>
                <a:cs typeface="Arial" pitchFamily="34" charset="0"/>
              </a:rPr>
              <a:t>V =</a:t>
            </a:r>
            <a:r>
              <a:rPr lang="nl-NL" sz="2000" dirty="0" smtClean="0">
                <a:latin typeface="Arial" pitchFamily="34" charset="0"/>
                <a:cs typeface="Arial" pitchFamily="34" charset="0"/>
              </a:rPr>
              <a:t> </a:t>
            </a:r>
            <a:r>
              <a:rPr lang="nl-NL" sz="2000" dirty="0">
                <a:latin typeface="Arial" pitchFamily="34" charset="0"/>
                <a:cs typeface="Arial" pitchFamily="34" charset="0"/>
              </a:rPr>
              <a:t>volumen </a:t>
            </a:r>
            <a:r>
              <a:rPr lang="sl-SI" sz="2000" dirty="0" smtClean="0">
                <a:latin typeface="Arial" pitchFamily="34" charset="0"/>
                <a:cs typeface="Arial" pitchFamily="34" charset="0"/>
              </a:rPr>
              <a:t>(</a:t>
            </a:r>
            <a:r>
              <a:rPr lang="nl-NL" sz="2000" dirty="0" smtClean="0">
                <a:latin typeface="Arial" pitchFamily="34" charset="0"/>
                <a:cs typeface="Arial" pitchFamily="34" charset="0"/>
              </a:rPr>
              <a:t>m</a:t>
            </a:r>
            <a:r>
              <a:rPr lang="nl-NL" sz="2000" baseline="30000" dirty="0" smtClean="0">
                <a:latin typeface="Arial" pitchFamily="34" charset="0"/>
                <a:cs typeface="Arial" pitchFamily="34" charset="0"/>
              </a:rPr>
              <a:t>3</a:t>
            </a:r>
            <a:r>
              <a:rPr lang="sl-SI" sz="2000" dirty="0" smtClean="0">
                <a:latin typeface="Arial" pitchFamily="34" charset="0"/>
                <a:cs typeface="Arial" pitchFamily="34" charset="0"/>
              </a:rPr>
              <a:t>)</a:t>
            </a:r>
            <a:r>
              <a:rPr lang="nl-NL" sz="2000" dirty="0" smtClean="0">
                <a:latin typeface="Arial" pitchFamily="34" charset="0"/>
                <a:cs typeface="Arial" pitchFamily="34" charset="0"/>
              </a:rPr>
              <a:t> </a:t>
            </a:r>
            <a:r>
              <a:rPr lang="sl-SI" sz="2000" dirty="0" smtClean="0">
                <a:latin typeface="Arial" pitchFamily="34" charset="0"/>
                <a:cs typeface="Arial" pitchFamily="34" charset="0"/>
              </a:rPr>
              <a:t>; </a:t>
            </a:r>
            <a:r>
              <a:rPr lang="nl-NL" sz="2000" dirty="0" smtClean="0">
                <a:latin typeface="Arial" pitchFamily="34" charset="0"/>
                <a:cs typeface="Arial" pitchFamily="34" charset="0"/>
              </a:rPr>
              <a:t>K</a:t>
            </a:r>
            <a:r>
              <a:rPr lang="nl-NL" sz="2000" baseline="-25000" dirty="0" smtClean="0">
                <a:latin typeface="Arial" pitchFamily="34" charset="0"/>
                <a:cs typeface="Arial" pitchFamily="34" charset="0"/>
              </a:rPr>
              <a:t>1</a:t>
            </a:r>
            <a:r>
              <a:rPr lang="nl-NL" sz="2000" dirty="0" smtClean="0">
                <a:latin typeface="Arial" pitchFamily="34" charset="0"/>
                <a:cs typeface="Arial" pitchFamily="34" charset="0"/>
              </a:rPr>
              <a:t> </a:t>
            </a:r>
            <a:r>
              <a:rPr lang="sl-SI" sz="2000" dirty="0" smtClean="0">
                <a:latin typeface="Arial" pitchFamily="34" charset="0"/>
                <a:cs typeface="Arial" pitchFamily="34" charset="0"/>
              </a:rPr>
              <a:t>= </a:t>
            </a:r>
            <a:r>
              <a:rPr lang="nl-NL" sz="2000" dirty="0" smtClean="0">
                <a:latin typeface="Arial" pitchFamily="34" charset="0"/>
                <a:cs typeface="Arial" pitchFamily="34" charset="0"/>
              </a:rPr>
              <a:t>korekcijski koeficient</a:t>
            </a:r>
            <a:endParaRPr lang="sl-SI" sz="2000" dirty="0" smtClean="0">
              <a:latin typeface="Arial" pitchFamily="34" charset="0"/>
              <a:cs typeface="Arial" pitchFamily="34" charset="0"/>
            </a:endParaRPr>
          </a:p>
          <a:p>
            <a:endParaRPr lang="sl-SI" sz="2000" dirty="0">
              <a:latin typeface="Arial" pitchFamily="34" charset="0"/>
              <a:cs typeface="Arial" pitchFamily="34" charset="0"/>
            </a:endParaRPr>
          </a:p>
          <a:p>
            <a:endParaRPr lang="sl-SI" sz="2000" dirty="0" smtClean="0">
              <a:latin typeface="Arial" pitchFamily="34" charset="0"/>
              <a:cs typeface="Arial" pitchFamily="34" charset="0"/>
            </a:endParaRPr>
          </a:p>
          <a:p>
            <a:r>
              <a:rPr lang="nl-NL" sz="2000" dirty="0">
                <a:latin typeface="Arial" pitchFamily="34" charset="0"/>
                <a:cs typeface="Arial" pitchFamily="34" charset="0"/>
              </a:rPr>
              <a:t>Za ladjo s skupnim volumnom 10 000 m</a:t>
            </a:r>
            <a:r>
              <a:rPr lang="nl-NL" sz="2000" baseline="30000" dirty="0">
                <a:latin typeface="Arial" pitchFamily="34" charset="0"/>
                <a:cs typeface="Arial" pitchFamily="34" charset="0"/>
              </a:rPr>
              <a:t>3</a:t>
            </a:r>
            <a:r>
              <a:rPr lang="nl-NL" sz="2000" dirty="0">
                <a:latin typeface="Arial" pitchFamily="34" charset="0"/>
                <a:cs typeface="Arial" pitchFamily="34" charset="0"/>
              </a:rPr>
              <a:t>, je gros tonaža 0,28 × 10 000 = 2 800 </a:t>
            </a:r>
            <a:r>
              <a:rPr lang="nl-NL" sz="2000" dirty="0" smtClean="0">
                <a:latin typeface="Arial" pitchFamily="34" charset="0"/>
                <a:cs typeface="Arial" pitchFamily="34" charset="0"/>
              </a:rPr>
              <a:t>GT</a:t>
            </a:r>
            <a:endParaRPr lang="nl-NL" sz="2000" dirty="0">
              <a:latin typeface="Arial" pitchFamily="34" charset="0"/>
              <a:cs typeface="Arial" pitchFamily="34" charset="0"/>
            </a:endParaRPr>
          </a:p>
          <a:p>
            <a:endParaRPr lang="sl-SI" sz="2000" dirty="0" smtClean="0">
              <a:latin typeface="Arial" pitchFamily="34" charset="0"/>
              <a:cs typeface="Arial" pitchFamily="34" charset="0"/>
            </a:endParaRPr>
          </a:p>
          <a:p>
            <a:endParaRPr lang="sl-SI" sz="2000" dirty="0">
              <a:latin typeface="Arial" pitchFamily="34" charset="0"/>
              <a:cs typeface="Arial" pitchFamily="34" charset="0"/>
            </a:endParaRPr>
          </a:p>
          <a:p>
            <a:endParaRPr lang="sl-SI" sz="2000" dirty="0" smtClean="0">
              <a:latin typeface="Arial" pitchFamily="34" charset="0"/>
              <a:cs typeface="Arial" pitchFamily="34" charset="0"/>
            </a:endParaRPr>
          </a:p>
          <a:p>
            <a:endParaRPr lang="sl-SI" sz="2000" dirty="0">
              <a:latin typeface="Arial" pitchFamily="34" charset="0"/>
              <a:cs typeface="Arial" pitchFamily="34" charset="0"/>
            </a:endParaRPr>
          </a:p>
          <a:p>
            <a:endParaRPr lang="sl-SI" sz="2000" dirty="0">
              <a:latin typeface="Arial" pitchFamily="34" charset="0"/>
              <a:cs typeface="Arial" pitchFamily="34" charset="0"/>
            </a:endParaRPr>
          </a:p>
        </p:txBody>
      </p:sp>
      <p:graphicFrame>
        <p:nvGraphicFramePr>
          <p:cNvPr id="13" name="Predmet 12"/>
          <p:cNvGraphicFramePr>
            <a:graphicFrameLocks noChangeAspect="1"/>
          </p:cNvGraphicFramePr>
          <p:nvPr>
            <p:extLst>
              <p:ext uri="{D42A27DB-BD31-4B8C-83A1-F6EECF244321}">
                <p14:modId xmlns:p14="http://schemas.microsoft.com/office/powerpoint/2010/main" val="3894559181"/>
              </p:ext>
            </p:extLst>
          </p:nvPr>
        </p:nvGraphicFramePr>
        <p:xfrm>
          <a:off x="4716016" y="2132856"/>
          <a:ext cx="2060575" cy="504825"/>
        </p:xfrm>
        <a:graphic>
          <a:graphicData uri="http://schemas.openxmlformats.org/presentationml/2006/ole">
            <mc:AlternateContent xmlns:mc="http://schemas.openxmlformats.org/markup-compatibility/2006">
              <mc:Choice xmlns:v="urn:schemas-microsoft-com:vml" Requires="v">
                <p:oleObj spid="_x0000_s3156" name="Enačba" r:id="rId3" imgW="787320" imgH="215640" progId="Equation.3">
                  <p:embed/>
                </p:oleObj>
              </mc:Choice>
              <mc:Fallback>
                <p:oleObj name="Enačba" r:id="rId3" imgW="787320" imgH="215640" progId="Equation.3">
                  <p:embed/>
                  <p:pic>
                    <p:nvPicPr>
                      <p:cNvPr id="0" name="Picture 36"/>
                      <p:cNvPicPr>
                        <a:picLocks noChangeAspect="1" noChangeArrowheads="1"/>
                      </p:cNvPicPr>
                      <p:nvPr/>
                    </p:nvPicPr>
                    <p:blipFill>
                      <a:blip r:embed="rId4"/>
                      <a:srcRect/>
                      <a:stretch>
                        <a:fillRect/>
                      </a:stretch>
                    </p:blipFill>
                    <p:spPr bwMode="auto">
                      <a:xfrm>
                        <a:off x="4716016" y="2132856"/>
                        <a:ext cx="2060575" cy="50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Predmet 13"/>
          <p:cNvGraphicFramePr>
            <a:graphicFrameLocks noChangeAspect="1"/>
          </p:cNvGraphicFramePr>
          <p:nvPr>
            <p:extLst>
              <p:ext uri="{D42A27DB-BD31-4B8C-83A1-F6EECF244321}">
                <p14:modId xmlns:p14="http://schemas.microsoft.com/office/powerpoint/2010/main" val="1207616200"/>
              </p:ext>
            </p:extLst>
          </p:nvPr>
        </p:nvGraphicFramePr>
        <p:xfrm>
          <a:off x="4716016" y="2852936"/>
          <a:ext cx="2160240" cy="360040"/>
        </p:xfrm>
        <a:graphic>
          <a:graphicData uri="http://schemas.openxmlformats.org/presentationml/2006/ole">
            <mc:AlternateContent xmlns:mc="http://schemas.openxmlformats.org/markup-compatibility/2006">
              <mc:Choice xmlns:v="urn:schemas-microsoft-com:vml" Requires="v">
                <p:oleObj spid="_x0000_s3157" name="Enačba" r:id="rId5" imgW="1422400" imgH="228600" progId="Equation.3">
                  <p:embed/>
                </p:oleObj>
              </mc:Choice>
              <mc:Fallback>
                <p:oleObj name="Enačba" r:id="rId5" imgW="1422400" imgH="228600" progId="Equation.3">
                  <p:embed/>
                  <p:pic>
                    <p:nvPicPr>
                      <p:cNvPr id="0" name="Picture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016" y="2852936"/>
                        <a:ext cx="2160240" cy="3600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Rectangle 1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l-SI"/>
          </a:p>
        </p:txBody>
      </p:sp>
      <p:sp>
        <p:nvSpPr>
          <p:cNvPr id="16" name="Rectangle 15"/>
          <p:cNvSpPr>
            <a:spLocks noChangeArrowheads="1"/>
          </p:cNvSpPr>
          <p:nvPr/>
        </p:nvSpPr>
        <p:spPr bwMode="auto">
          <a:xfrm>
            <a:off x="0" y="6699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l-SI"/>
          </a:p>
        </p:txBody>
      </p:sp>
    </p:spTree>
    <p:extLst>
      <p:ext uri="{BB962C8B-B14F-4D97-AF65-F5344CB8AC3E}">
        <p14:creationId xmlns:p14="http://schemas.microsoft.com/office/powerpoint/2010/main" val="4364353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87016" y="563960"/>
            <a:ext cx="8856984" cy="1384995"/>
          </a:xfrm>
          <a:prstGeom prst="rect">
            <a:avLst/>
          </a:prstGeom>
        </p:spPr>
        <p:txBody>
          <a:bodyPr wrap="square">
            <a:spAutoFit/>
          </a:bodyPr>
          <a:lstStyle/>
          <a:p>
            <a:r>
              <a:rPr lang="sl-SI" sz="2400" b="1" u="sng" dirty="0">
                <a:solidFill>
                  <a:schemeClr val="accent1"/>
                </a:solidFill>
                <a:latin typeface="Arial" pitchFamily="34" charset="0"/>
                <a:cs typeface="Arial" pitchFamily="34" charset="0"/>
              </a:rPr>
              <a:t>Neto tonaža (</a:t>
            </a:r>
            <a:r>
              <a:rPr lang="sl-SI" sz="2400" b="1" u="sng" dirty="0" err="1">
                <a:solidFill>
                  <a:schemeClr val="accent1"/>
                </a:solidFill>
                <a:latin typeface="Arial" pitchFamily="34" charset="0"/>
                <a:cs typeface="Arial" pitchFamily="34" charset="0"/>
              </a:rPr>
              <a:t>Net</a:t>
            </a:r>
            <a:r>
              <a:rPr lang="sl-SI" sz="2400" b="1" u="sng" dirty="0">
                <a:solidFill>
                  <a:schemeClr val="accent1"/>
                </a:solidFill>
                <a:latin typeface="Arial" pitchFamily="34" charset="0"/>
                <a:cs typeface="Arial" pitchFamily="34" charset="0"/>
              </a:rPr>
              <a:t> </a:t>
            </a:r>
            <a:r>
              <a:rPr lang="sl-SI" sz="2400" b="1" u="sng" dirty="0" err="1">
                <a:solidFill>
                  <a:schemeClr val="accent1"/>
                </a:solidFill>
                <a:latin typeface="Arial" pitchFamily="34" charset="0"/>
                <a:cs typeface="Arial" pitchFamily="34" charset="0"/>
              </a:rPr>
              <a:t>tonnage</a:t>
            </a:r>
            <a:r>
              <a:rPr lang="sl-SI" sz="2400" b="1" u="sng" dirty="0">
                <a:solidFill>
                  <a:schemeClr val="accent1"/>
                </a:solidFill>
                <a:latin typeface="Arial" pitchFamily="34" charset="0"/>
                <a:cs typeface="Arial" pitchFamily="34" charset="0"/>
              </a:rPr>
              <a:t>) – NT – </a:t>
            </a:r>
            <a:endParaRPr lang="sl-SI" sz="2400" b="1" u="sng" dirty="0" smtClean="0">
              <a:solidFill>
                <a:schemeClr val="accent1"/>
              </a:solidFill>
              <a:latin typeface="Arial" pitchFamily="34" charset="0"/>
              <a:cs typeface="Arial" pitchFamily="34" charset="0"/>
            </a:endParaRPr>
          </a:p>
          <a:p>
            <a:endParaRPr lang="sl-SI" sz="2000" b="1" dirty="0">
              <a:latin typeface="Arial" pitchFamily="34" charset="0"/>
              <a:cs typeface="Arial" pitchFamily="34" charset="0"/>
            </a:endParaRPr>
          </a:p>
          <a:p>
            <a:r>
              <a:rPr lang="pl-PL" sz="2000" dirty="0">
                <a:latin typeface="Arial" pitchFamily="34" charset="0"/>
                <a:cs typeface="Arial" pitchFamily="34" charset="0"/>
              </a:rPr>
              <a:t>je volumen vseh zaprtih prostorov na ladji, ki so komercialnega </a:t>
            </a:r>
            <a:r>
              <a:rPr lang="pl-PL" sz="2000" dirty="0" smtClean="0">
                <a:latin typeface="Arial" pitchFamily="34" charset="0"/>
                <a:cs typeface="Arial" pitchFamily="34" charset="0"/>
              </a:rPr>
              <a:t>namena (tovor in/ali potniki)</a:t>
            </a:r>
            <a:r>
              <a:rPr lang="sl-SI" sz="2000" dirty="0" smtClean="0">
                <a:latin typeface="Arial" pitchFamily="34" charset="0"/>
                <a:cs typeface="Arial" pitchFamily="34" charset="0"/>
              </a:rPr>
              <a:t>. </a:t>
            </a:r>
            <a:r>
              <a:rPr lang="sl-SI" sz="2000" dirty="0">
                <a:latin typeface="Arial" pitchFamily="34" charset="0"/>
                <a:cs typeface="Arial" pitchFamily="34" charset="0"/>
              </a:rPr>
              <a:t>Določi se po naslednji formuli:</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l-SI"/>
          </a:p>
        </p:txBody>
      </p:sp>
      <p:graphicFrame>
        <p:nvGraphicFramePr>
          <p:cNvPr id="4" name="Predmet 3"/>
          <p:cNvGraphicFramePr>
            <a:graphicFrameLocks noChangeAspect="1"/>
          </p:cNvGraphicFramePr>
          <p:nvPr>
            <p:extLst>
              <p:ext uri="{D42A27DB-BD31-4B8C-83A1-F6EECF244321}">
                <p14:modId xmlns:p14="http://schemas.microsoft.com/office/powerpoint/2010/main" val="1050949596"/>
              </p:ext>
            </p:extLst>
          </p:nvPr>
        </p:nvGraphicFramePr>
        <p:xfrm>
          <a:off x="575048" y="2348880"/>
          <a:ext cx="4140460" cy="792088"/>
        </p:xfrm>
        <a:graphic>
          <a:graphicData uri="http://schemas.openxmlformats.org/presentationml/2006/ole">
            <mc:AlternateContent xmlns:mc="http://schemas.openxmlformats.org/markup-compatibility/2006">
              <mc:Choice xmlns:v="urn:schemas-microsoft-com:vml" Requires="v">
                <p:oleObj spid="_x0000_s4205" name="Enačba" r:id="rId3" imgW="2476500" imgH="482600" progId="Equation.3">
                  <p:embed/>
                </p:oleObj>
              </mc:Choice>
              <mc:Fallback>
                <p:oleObj name="Enačba" r:id="rId3" imgW="2476500" imgH="482600" progId="Equation.3">
                  <p:embed/>
                  <p:pic>
                    <p:nvPicPr>
                      <p:cNvPr id="0" name="Picture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048" y="2348880"/>
                        <a:ext cx="4140460" cy="7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l-SI"/>
          </a:p>
        </p:txBody>
      </p:sp>
      <p:graphicFrame>
        <p:nvGraphicFramePr>
          <p:cNvPr id="6" name="Predmet 5"/>
          <p:cNvGraphicFramePr>
            <a:graphicFrameLocks noChangeAspect="1"/>
          </p:cNvGraphicFramePr>
          <p:nvPr>
            <p:extLst>
              <p:ext uri="{D42A27DB-BD31-4B8C-83A1-F6EECF244321}">
                <p14:modId xmlns:p14="http://schemas.microsoft.com/office/powerpoint/2010/main" val="2229644553"/>
              </p:ext>
            </p:extLst>
          </p:nvPr>
        </p:nvGraphicFramePr>
        <p:xfrm>
          <a:off x="539552" y="3429000"/>
          <a:ext cx="3672408" cy="432048"/>
        </p:xfrm>
        <a:graphic>
          <a:graphicData uri="http://schemas.openxmlformats.org/presentationml/2006/ole">
            <mc:AlternateContent xmlns:mc="http://schemas.openxmlformats.org/markup-compatibility/2006">
              <mc:Choice xmlns:v="urn:schemas-microsoft-com:vml" Requires="v">
                <p:oleObj spid="_x0000_s4206" name="Enačba" r:id="rId5" imgW="1549080" imgH="228600" progId="Equation.3">
                  <p:embed/>
                </p:oleObj>
              </mc:Choice>
              <mc:Fallback>
                <p:oleObj name="Enačba" r:id="rId5" imgW="1549080" imgH="228600" progId="Equation.3">
                  <p:embed/>
                  <p:pic>
                    <p:nvPicPr>
                      <p:cNvPr id="0" name="Picture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3429000"/>
                        <a:ext cx="3672408"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l-SI"/>
          </a:p>
        </p:txBody>
      </p:sp>
      <p:graphicFrame>
        <p:nvGraphicFramePr>
          <p:cNvPr id="8" name="Predmet 7"/>
          <p:cNvGraphicFramePr>
            <a:graphicFrameLocks noChangeAspect="1"/>
          </p:cNvGraphicFramePr>
          <p:nvPr>
            <p:extLst>
              <p:ext uri="{D42A27DB-BD31-4B8C-83A1-F6EECF244321}">
                <p14:modId xmlns:p14="http://schemas.microsoft.com/office/powerpoint/2010/main" val="1074205169"/>
              </p:ext>
            </p:extLst>
          </p:nvPr>
        </p:nvGraphicFramePr>
        <p:xfrm>
          <a:off x="539552" y="4005064"/>
          <a:ext cx="3744416" cy="648072"/>
        </p:xfrm>
        <a:graphic>
          <a:graphicData uri="http://schemas.openxmlformats.org/presentationml/2006/ole">
            <mc:AlternateContent xmlns:mc="http://schemas.openxmlformats.org/markup-compatibility/2006">
              <mc:Choice xmlns:v="urn:schemas-microsoft-com:vml" Requires="v">
                <p:oleObj spid="_x0000_s4207" name="Enačba" r:id="rId7" imgW="1511300" imgH="393700" progId="Equation.3">
                  <p:embed/>
                </p:oleObj>
              </mc:Choice>
              <mc:Fallback>
                <p:oleObj name="Enačba" r:id="rId7" imgW="1511300" imgH="393700" progId="Equation.3">
                  <p:embed/>
                  <p:pic>
                    <p:nvPicPr>
                      <p:cNvPr id="0" name="Picture 3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552" y="4005064"/>
                        <a:ext cx="3744416"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327686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78673" y="764704"/>
            <a:ext cx="8784976" cy="1754326"/>
          </a:xfrm>
          <a:prstGeom prst="rect">
            <a:avLst/>
          </a:prstGeom>
        </p:spPr>
        <p:txBody>
          <a:bodyPr wrap="square">
            <a:spAutoFit/>
          </a:bodyPr>
          <a:lstStyle/>
          <a:p>
            <a:r>
              <a:rPr lang="sl-SI" sz="2400" b="1" u="sng" dirty="0">
                <a:solidFill>
                  <a:schemeClr val="accent1"/>
                </a:solidFill>
                <a:latin typeface="Arial" pitchFamily="34" charset="0"/>
                <a:cs typeface="Arial" pitchFamily="34" charset="0"/>
              </a:rPr>
              <a:t>Prirejena tonaža (</a:t>
            </a:r>
            <a:r>
              <a:rPr lang="sl-SI" sz="2400" b="1" u="sng" dirty="0" err="1">
                <a:solidFill>
                  <a:schemeClr val="accent1"/>
                </a:solidFill>
                <a:latin typeface="Arial" pitchFamily="34" charset="0"/>
                <a:cs typeface="Arial" pitchFamily="34" charset="0"/>
              </a:rPr>
              <a:t>modified</a:t>
            </a:r>
            <a:r>
              <a:rPr lang="sl-SI" sz="2400" b="1" u="sng" dirty="0">
                <a:solidFill>
                  <a:schemeClr val="accent1"/>
                </a:solidFill>
                <a:latin typeface="Arial" pitchFamily="34" charset="0"/>
                <a:cs typeface="Arial" pitchFamily="34" charset="0"/>
              </a:rPr>
              <a:t> </a:t>
            </a:r>
            <a:r>
              <a:rPr lang="sl-SI" sz="2400" b="1" u="sng" dirty="0" err="1">
                <a:solidFill>
                  <a:schemeClr val="accent1"/>
                </a:solidFill>
                <a:latin typeface="Arial" pitchFamily="34" charset="0"/>
                <a:cs typeface="Arial" pitchFamily="34" charset="0"/>
              </a:rPr>
              <a:t>tonnage</a:t>
            </a:r>
            <a:r>
              <a:rPr lang="sl-SI" sz="2400" b="1" u="sng" dirty="0">
                <a:solidFill>
                  <a:schemeClr val="accent1"/>
                </a:solidFill>
                <a:latin typeface="Arial" pitchFamily="34" charset="0"/>
                <a:cs typeface="Arial" pitchFamily="34" charset="0"/>
              </a:rPr>
              <a:t>) </a:t>
            </a:r>
            <a:endParaRPr lang="sl-SI" sz="2400" b="1" u="sng" dirty="0" smtClean="0">
              <a:solidFill>
                <a:schemeClr val="accent1"/>
              </a:solidFill>
              <a:latin typeface="Arial" pitchFamily="34" charset="0"/>
              <a:cs typeface="Arial" pitchFamily="34" charset="0"/>
            </a:endParaRPr>
          </a:p>
          <a:p>
            <a:endParaRPr lang="sl-SI" sz="2400" b="1" u="sng" dirty="0">
              <a:solidFill>
                <a:schemeClr val="accent1"/>
              </a:solidFill>
              <a:latin typeface="Arial" pitchFamily="34" charset="0"/>
              <a:cs typeface="Arial" pitchFamily="34" charset="0"/>
            </a:endParaRPr>
          </a:p>
          <a:p>
            <a:r>
              <a:rPr lang="sl-SI" sz="2000" dirty="0" smtClean="0">
                <a:latin typeface="Arial" pitchFamily="34" charset="0"/>
                <a:cs typeface="Arial" pitchFamily="34" charset="0"/>
              </a:rPr>
              <a:t>je </a:t>
            </a:r>
            <a:r>
              <a:rPr lang="sl-SI" sz="2000" dirty="0">
                <a:latin typeface="Arial" pitchFamily="34" charset="0"/>
                <a:cs typeface="Arial" pitchFamily="34" charset="0"/>
              </a:rPr>
              <a:t>tonaža, ki se na zahtevo ladjarja ugotavlja na ladjah, katerim je dodeljeno večje nadvodje. V praksi so to tiste ladje, katerim glavna paluba ni tudi zgornja paluba (npr. ladje za prevoz avtomobilov).</a:t>
            </a:r>
          </a:p>
        </p:txBody>
      </p:sp>
      <p:sp>
        <p:nvSpPr>
          <p:cNvPr id="3" name="Pravokotnik 2"/>
          <p:cNvSpPr/>
          <p:nvPr/>
        </p:nvSpPr>
        <p:spPr>
          <a:xfrm>
            <a:off x="178673" y="4869160"/>
            <a:ext cx="8424936" cy="1015663"/>
          </a:xfrm>
          <a:prstGeom prst="rect">
            <a:avLst/>
          </a:prstGeom>
        </p:spPr>
        <p:txBody>
          <a:bodyPr wrap="square">
            <a:spAutoFit/>
          </a:bodyPr>
          <a:lstStyle/>
          <a:p>
            <a:r>
              <a:rPr lang="sl-SI" sz="2000" dirty="0" smtClean="0">
                <a:latin typeface="Arial" pitchFamily="34" charset="0"/>
                <a:cs typeface="Arial" pitchFamily="34" charset="0"/>
              </a:rPr>
              <a:t>Uporabna je predvsem zato, ker daje tem ladjam določene komercialne ugodnosti (na primer</a:t>
            </a:r>
            <a:r>
              <a:rPr lang="sl-SI" sz="2000" dirty="0">
                <a:latin typeface="Arial" pitchFamily="34" charset="0"/>
                <a:cs typeface="Arial" pitchFamily="34" charset="0"/>
              </a:rPr>
              <a:t>, če </a:t>
            </a:r>
            <a:r>
              <a:rPr lang="sl-SI" sz="2000" dirty="0" smtClean="0">
                <a:latin typeface="Arial" pitchFamily="34" charset="0"/>
                <a:cs typeface="Arial" pitchFamily="34" charset="0"/>
              </a:rPr>
              <a:t>želi </a:t>
            </a:r>
            <a:r>
              <a:rPr lang="sl-SI" sz="2000" dirty="0">
                <a:latin typeface="Arial" pitchFamily="34" charset="0"/>
                <a:cs typeface="Arial" pitchFamily="34" charset="0"/>
              </a:rPr>
              <a:t>določena luka pritegniti ladje za prevoz avtomobilov, jim bo ponudila obračunavanje pristojbin po nižji tonaži).</a:t>
            </a:r>
          </a:p>
        </p:txBody>
      </p:sp>
      <p:pic>
        <p:nvPicPr>
          <p:cNvPr id="7170" name="Picture 2" descr="Rezultat iskanja slik za Ships carrying ca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2519030"/>
            <a:ext cx="4376929" cy="22682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726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79512" y="620688"/>
            <a:ext cx="8784976" cy="5201424"/>
          </a:xfrm>
          <a:prstGeom prst="rect">
            <a:avLst/>
          </a:prstGeom>
        </p:spPr>
        <p:txBody>
          <a:bodyPr wrap="square">
            <a:spAutoFit/>
          </a:bodyPr>
          <a:lstStyle/>
          <a:p>
            <a:r>
              <a:rPr lang="sl-SI" sz="2400" b="1" u="sng" dirty="0" smtClean="0">
                <a:solidFill>
                  <a:schemeClr val="accent1"/>
                </a:solidFill>
                <a:latin typeface="Arial" pitchFamily="34" charset="0"/>
                <a:cs typeface="Arial" pitchFamily="34" charset="0"/>
              </a:rPr>
              <a:t>Kompenzirana </a:t>
            </a:r>
            <a:r>
              <a:rPr lang="sl-SI" sz="2400" b="1" u="sng" dirty="0">
                <a:solidFill>
                  <a:schemeClr val="accent1"/>
                </a:solidFill>
                <a:latin typeface="Arial" pitchFamily="34" charset="0"/>
                <a:cs typeface="Arial" pitchFamily="34" charset="0"/>
              </a:rPr>
              <a:t>bruto tonažo (</a:t>
            </a:r>
            <a:r>
              <a:rPr lang="sl-SI" sz="2400" b="1" u="sng" dirty="0" err="1">
                <a:solidFill>
                  <a:schemeClr val="accent1"/>
                </a:solidFill>
                <a:latin typeface="Arial" pitchFamily="34" charset="0"/>
                <a:cs typeface="Arial" pitchFamily="34" charset="0"/>
              </a:rPr>
              <a:t>compensated</a:t>
            </a:r>
            <a:r>
              <a:rPr lang="sl-SI" sz="2400" b="1" u="sng" dirty="0">
                <a:solidFill>
                  <a:schemeClr val="accent1"/>
                </a:solidFill>
                <a:latin typeface="Arial" pitchFamily="34" charset="0"/>
                <a:cs typeface="Arial" pitchFamily="34" charset="0"/>
              </a:rPr>
              <a:t> </a:t>
            </a:r>
            <a:r>
              <a:rPr lang="sl-SI" sz="2400" b="1" u="sng" dirty="0" err="1">
                <a:solidFill>
                  <a:schemeClr val="accent1"/>
                </a:solidFill>
                <a:latin typeface="Arial" pitchFamily="34" charset="0"/>
                <a:cs typeface="Arial" pitchFamily="34" charset="0"/>
              </a:rPr>
              <a:t>gross</a:t>
            </a:r>
            <a:r>
              <a:rPr lang="sl-SI" sz="2400" b="1" u="sng" dirty="0">
                <a:solidFill>
                  <a:schemeClr val="accent1"/>
                </a:solidFill>
                <a:latin typeface="Arial" pitchFamily="34" charset="0"/>
                <a:cs typeface="Arial" pitchFamily="34" charset="0"/>
              </a:rPr>
              <a:t> </a:t>
            </a:r>
            <a:r>
              <a:rPr lang="sl-SI" sz="2400" b="1" u="sng" dirty="0" err="1">
                <a:solidFill>
                  <a:schemeClr val="accent1"/>
                </a:solidFill>
                <a:latin typeface="Arial" pitchFamily="34" charset="0"/>
                <a:cs typeface="Arial" pitchFamily="34" charset="0"/>
              </a:rPr>
              <a:t>tonnage</a:t>
            </a:r>
            <a:r>
              <a:rPr lang="sl-SI" sz="2400" b="1" u="sng" dirty="0">
                <a:solidFill>
                  <a:schemeClr val="accent1"/>
                </a:solidFill>
                <a:latin typeface="Arial" pitchFamily="34" charset="0"/>
                <a:cs typeface="Arial" pitchFamily="34" charset="0"/>
              </a:rPr>
              <a:t>) – CGT </a:t>
            </a:r>
            <a:r>
              <a:rPr lang="sl-SI" sz="2400" b="1" u="sng" dirty="0" smtClean="0">
                <a:solidFill>
                  <a:schemeClr val="accent1"/>
                </a:solidFill>
                <a:latin typeface="Arial" pitchFamily="34" charset="0"/>
                <a:cs typeface="Arial" pitchFamily="34" charset="0"/>
              </a:rPr>
              <a:t>– </a:t>
            </a:r>
          </a:p>
          <a:p>
            <a:endParaRPr lang="sl-SI" sz="2400" dirty="0"/>
          </a:p>
          <a:p>
            <a:r>
              <a:rPr lang="sl-SI" sz="2000" dirty="0" smtClean="0">
                <a:latin typeface="Arial" pitchFamily="34" charset="0"/>
                <a:cs typeface="Arial" pitchFamily="34" charset="0"/>
              </a:rPr>
              <a:t>Ta </a:t>
            </a:r>
            <a:r>
              <a:rPr lang="sl-SI" sz="2000" dirty="0">
                <a:latin typeface="Arial" pitchFamily="34" charset="0"/>
                <a:cs typeface="Arial" pitchFamily="34" charset="0"/>
              </a:rPr>
              <a:t>enota se uporablja za ovrednotenje ladjedelniškega dela in je zelo pomemben podatek pri naročanju novih (in deloma tudi rabljenih) ladij</a:t>
            </a:r>
            <a:r>
              <a:rPr lang="sl-SI" sz="2000" dirty="0" smtClean="0">
                <a:latin typeface="Arial" pitchFamily="34" charset="0"/>
                <a:cs typeface="Arial" pitchFamily="34" charset="0"/>
              </a:rPr>
              <a:t>.</a:t>
            </a:r>
          </a:p>
          <a:p>
            <a:endParaRPr lang="sl-SI" sz="2000" dirty="0">
              <a:latin typeface="Arial" pitchFamily="34" charset="0"/>
              <a:cs typeface="Arial" pitchFamily="34" charset="0"/>
            </a:endParaRPr>
          </a:p>
          <a:p>
            <a:r>
              <a:rPr lang="sl-SI" sz="2000" dirty="0">
                <a:latin typeface="Arial" pitchFamily="34" charset="0"/>
                <a:cs typeface="Arial" pitchFamily="34" charset="0"/>
              </a:rPr>
              <a:t>Ko se naroča izdelava posamezne ladje je pomembno ugotoviti, koliko dela je vloženega v izdelavo določene ladijske prostornine (bruto tonaže). </a:t>
            </a:r>
            <a:endParaRPr lang="sl-SI" sz="2000" dirty="0" smtClean="0">
              <a:latin typeface="Arial" pitchFamily="34" charset="0"/>
              <a:cs typeface="Arial" pitchFamily="34" charset="0"/>
            </a:endParaRPr>
          </a:p>
          <a:p>
            <a:endParaRPr lang="sl-SI" sz="2000" dirty="0">
              <a:latin typeface="Arial" pitchFamily="34" charset="0"/>
              <a:cs typeface="Arial" pitchFamily="34" charset="0"/>
            </a:endParaRPr>
          </a:p>
          <a:p>
            <a:r>
              <a:rPr lang="sl-SI" sz="2000" dirty="0" smtClean="0">
                <a:latin typeface="Arial" pitchFamily="34" charset="0"/>
                <a:cs typeface="Arial" pitchFamily="34" charset="0"/>
              </a:rPr>
              <a:t>Z </a:t>
            </a:r>
            <a:r>
              <a:rPr lang="sl-SI" sz="2000" dirty="0">
                <a:latin typeface="Arial" pitchFamily="34" charset="0"/>
                <a:cs typeface="Arial" pitchFamily="34" charset="0"/>
              </a:rPr>
              <a:t>drugimi besedami povedano, za izdelavo enega kubičnega metra </a:t>
            </a:r>
            <a:r>
              <a:rPr lang="sl-SI" sz="2000" dirty="0" smtClean="0">
                <a:latin typeface="Arial" pitchFamily="34" charset="0"/>
                <a:cs typeface="Arial" pitchFamily="34" charset="0"/>
              </a:rPr>
              <a:t>Ro-Ro </a:t>
            </a:r>
            <a:r>
              <a:rPr lang="sl-SI" sz="2000" dirty="0">
                <a:latin typeface="Arial" pitchFamily="34" charset="0"/>
                <a:cs typeface="Arial" pitchFamily="34" charset="0"/>
              </a:rPr>
              <a:t>potniške ladje je potrebno trikrat več dela kot za izdelavo enakega prostora na ladji za razsuti tovor (oprema tukaj ni vključena). To metodo je sprejel OECD leta </a:t>
            </a:r>
            <a:r>
              <a:rPr lang="sl-SI" sz="2000" dirty="0" smtClean="0">
                <a:latin typeface="Arial" pitchFamily="34" charset="0"/>
                <a:cs typeface="Arial" pitchFamily="34" charset="0"/>
              </a:rPr>
              <a:t>1977, ki nam </a:t>
            </a:r>
            <a:r>
              <a:rPr lang="sl-SI" sz="2000" dirty="0">
                <a:latin typeface="Arial" pitchFamily="34" charset="0"/>
                <a:cs typeface="Arial" pitchFamily="34" charset="0"/>
              </a:rPr>
              <a:t>poda orientacijsko vrednost izdelave posameznega tipa ladij. </a:t>
            </a:r>
          </a:p>
          <a:p>
            <a:endParaRPr lang="sl-SI" sz="2000" dirty="0" smtClean="0">
              <a:latin typeface="Arial" pitchFamily="34" charset="0"/>
              <a:cs typeface="Arial" pitchFamily="34" charset="0"/>
            </a:endParaRPr>
          </a:p>
          <a:p>
            <a:r>
              <a:rPr lang="sl-SI" sz="2000" i="1" dirty="0" smtClean="0">
                <a:latin typeface="Arial" pitchFamily="34" charset="0"/>
                <a:cs typeface="Arial" pitchFamily="34" charset="0"/>
              </a:rPr>
              <a:t>OECD </a:t>
            </a:r>
            <a:r>
              <a:rPr lang="sl-SI" sz="2000" i="1" dirty="0">
                <a:latin typeface="Arial" pitchFamily="34" charset="0"/>
                <a:cs typeface="Arial" pitchFamily="34" charset="0"/>
              </a:rPr>
              <a:t>– </a:t>
            </a:r>
            <a:r>
              <a:rPr lang="sl-SI" sz="2000" i="1" dirty="0" err="1">
                <a:latin typeface="Arial" pitchFamily="34" charset="0"/>
                <a:cs typeface="Arial" pitchFamily="34" charset="0"/>
              </a:rPr>
              <a:t>Organisation</a:t>
            </a:r>
            <a:r>
              <a:rPr lang="sl-SI" sz="2000" i="1" dirty="0">
                <a:latin typeface="Arial" pitchFamily="34" charset="0"/>
                <a:cs typeface="Arial" pitchFamily="34" charset="0"/>
              </a:rPr>
              <a:t> </a:t>
            </a:r>
            <a:r>
              <a:rPr lang="sl-SI" sz="2000" i="1" dirty="0" err="1">
                <a:latin typeface="Arial" pitchFamily="34" charset="0"/>
                <a:cs typeface="Arial" pitchFamily="34" charset="0"/>
              </a:rPr>
              <a:t>for</a:t>
            </a:r>
            <a:r>
              <a:rPr lang="sl-SI" sz="2000" i="1" dirty="0">
                <a:latin typeface="Arial" pitchFamily="34" charset="0"/>
                <a:cs typeface="Arial" pitchFamily="34" charset="0"/>
              </a:rPr>
              <a:t> </a:t>
            </a:r>
            <a:r>
              <a:rPr lang="sl-SI" sz="2000" i="1" dirty="0" err="1">
                <a:latin typeface="Arial" pitchFamily="34" charset="0"/>
                <a:cs typeface="Arial" pitchFamily="34" charset="0"/>
              </a:rPr>
              <a:t>Economic</a:t>
            </a:r>
            <a:r>
              <a:rPr lang="sl-SI" sz="2000" i="1" dirty="0">
                <a:latin typeface="Arial" pitchFamily="34" charset="0"/>
                <a:cs typeface="Arial" pitchFamily="34" charset="0"/>
              </a:rPr>
              <a:t> </a:t>
            </a:r>
            <a:r>
              <a:rPr lang="sl-SI" sz="2000" i="1" dirty="0" err="1">
                <a:latin typeface="Arial" pitchFamily="34" charset="0"/>
                <a:cs typeface="Arial" pitchFamily="34" charset="0"/>
              </a:rPr>
              <a:t>Cooperation</a:t>
            </a:r>
            <a:r>
              <a:rPr lang="sl-SI" sz="2000" i="1" dirty="0">
                <a:latin typeface="Arial" pitchFamily="34" charset="0"/>
                <a:cs typeface="Arial" pitchFamily="34" charset="0"/>
              </a:rPr>
              <a:t> and </a:t>
            </a:r>
            <a:r>
              <a:rPr lang="sl-SI" sz="2000" i="1" dirty="0" err="1" smtClean="0">
                <a:latin typeface="Arial" pitchFamily="34" charset="0"/>
                <a:cs typeface="Arial" pitchFamily="34" charset="0"/>
              </a:rPr>
              <a:t>Development</a:t>
            </a:r>
            <a:endParaRPr lang="sl-SI" sz="2000" i="1" dirty="0">
              <a:latin typeface="Arial" pitchFamily="34" charset="0"/>
              <a:cs typeface="Arial" pitchFamily="34" charset="0"/>
            </a:endParaRPr>
          </a:p>
        </p:txBody>
      </p:sp>
    </p:spTree>
    <p:extLst>
      <p:ext uri="{BB962C8B-B14F-4D97-AF65-F5344CB8AC3E}">
        <p14:creationId xmlns:p14="http://schemas.microsoft.com/office/powerpoint/2010/main" val="26795108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412</TotalTime>
  <Words>552</Words>
  <Application>Microsoft Office PowerPoint</Application>
  <PresentationFormat>Diaprojekcija na zaslonu (4:3)</PresentationFormat>
  <Paragraphs>51</Paragraphs>
  <Slides>10</Slides>
  <Notes>0</Notes>
  <HiddenSlides>0</HiddenSlides>
  <MMClips>0</MMClips>
  <ScaleCrop>false</ScaleCrop>
  <HeadingPairs>
    <vt:vector size="6" baseType="variant">
      <vt:variant>
        <vt:lpstr>Tema</vt:lpstr>
      </vt:variant>
      <vt:variant>
        <vt:i4>1</vt:i4>
      </vt:variant>
      <vt:variant>
        <vt:lpstr>Vdelani OLE strežniki</vt:lpstr>
      </vt:variant>
      <vt:variant>
        <vt:i4>1</vt:i4>
      </vt:variant>
      <vt:variant>
        <vt:lpstr>Naslovi diapozitivov</vt:lpstr>
      </vt:variant>
      <vt:variant>
        <vt:i4>10</vt:i4>
      </vt:variant>
    </vt:vector>
  </HeadingPairs>
  <TitlesOfParts>
    <vt:vector size="12" baseType="lpstr">
      <vt:lpstr>NewsPrint</vt:lpstr>
      <vt:lpstr>Enačba</vt:lpstr>
      <vt:lpstr>OZNAKE NADVODJA</vt:lpstr>
      <vt:lpstr>PowerPointova predstavitev</vt:lpstr>
      <vt:lpstr>PowerPointova predstavitev</vt:lpstr>
      <vt:lpstr>PowerPointova predstavitev</vt:lpstr>
      <vt:lpstr>PowerPointova predstavitev</vt:lpstr>
      <vt:lpstr>Tonaža</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Roman</dc:creator>
  <cp:lastModifiedBy>Haris</cp:lastModifiedBy>
  <cp:revision>45</cp:revision>
  <dcterms:created xsi:type="dcterms:W3CDTF">2015-01-14T15:48:26Z</dcterms:created>
  <dcterms:modified xsi:type="dcterms:W3CDTF">2016-12-13T17:54:27Z</dcterms:modified>
</cp:coreProperties>
</file>