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70" r:id="rId3"/>
    <p:sldId id="257" r:id="rId4"/>
    <p:sldId id="258" r:id="rId5"/>
    <p:sldId id="271" r:id="rId6"/>
    <p:sldId id="259" r:id="rId7"/>
    <p:sldId id="260" r:id="rId8"/>
    <p:sldId id="262" r:id="rId9"/>
    <p:sldId id="261" r:id="rId10"/>
    <p:sldId id="263" r:id="rId11"/>
    <p:sldId id="264" r:id="rId12"/>
    <p:sldId id="265" r:id="rId13"/>
    <p:sldId id="266" r:id="rId14"/>
    <p:sldId id="267" r:id="rId15"/>
    <p:sldId id="268" r:id="rId16"/>
    <p:sldId id="269" r:id="rId17"/>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80" y="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bg>
      <p:bgRef idx="1002">
        <a:schemeClr val="bg2"/>
      </p:bgRef>
    </p:bg>
    <p:spTree>
      <p:nvGrpSpPr>
        <p:cNvPr id="1" name=""/>
        <p:cNvGrpSpPr/>
        <p:nvPr/>
      </p:nvGrpSpPr>
      <p:grpSpPr>
        <a:xfrm>
          <a:off x="0" y="0"/>
          <a:ext cx="0" cy="0"/>
          <a:chOff x="0" y="0"/>
          <a:chExt cx="0" cy="0"/>
        </a:xfrm>
      </p:grpSpPr>
      <p:sp>
        <p:nvSpPr>
          <p:cNvPr id="7" name="Prostoročno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Prostoročno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Naslov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sl-SI" smtClean="0"/>
              <a:t>Uredite slog naslova matrice</a:t>
            </a:r>
            <a:endParaRPr kumimoji="0" lang="en-US"/>
          </a:p>
        </p:txBody>
      </p:sp>
      <p:sp>
        <p:nvSpPr>
          <p:cNvPr id="17" name="Podnaslov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sl-SI" smtClean="0"/>
              <a:t>Uredite slog podnaslova matrice</a:t>
            </a:r>
            <a:endParaRPr kumimoji="0" lang="en-US"/>
          </a:p>
        </p:txBody>
      </p:sp>
      <p:sp>
        <p:nvSpPr>
          <p:cNvPr id="30" name="Ograda datuma 29"/>
          <p:cNvSpPr>
            <a:spLocks noGrp="1"/>
          </p:cNvSpPr>
          <p:nvPr>
            <p:ph type="dt" sz="half" idx="10"/>
          </p:nvPr>
        </p:nvSpPr>
        <p:spPr/>
        <p:txBody>
          <a:bodyPr/>
          <a:lstStyle/>
          <a:p>
            <a:fld id="{06076AA4-C8A4-4639-8847-C753D6D6B555}" type="datetimeFigureOut">
              <a:rPr lang="sl-SI" smtClean="0"/>
              <a:pPr/>
              <a:t>26. 01. 2022</a:t>
            </a:fld>
            <a:endParaRPr lang="sl-SI"/>
          </a:p>
        </p:txBody>
      </p:sp>
      <p:sp>
        <p:nvSpPr>
          <p:cNvPr id="19" name="Ograda noge 18"/>
          <p:cNvSpPr>
            <a:spLocks noGrp="1"/>
          </p:cNvSpPr>
          <p:nvPr>
            <p:ph type="ftr" sz="quarter" idx="11"/>
          </p:nvPr>
        </p:nvSpPr>
        <p:spPr/>
        <p:txBody>
          <a:bodyPr/>
          <a:lstStyle/>
          <a:p>
            <a:endParaRPr lang="sl-SI"/>
          </a:p>
        </p:txBody>
      </p:sp>
      <p:sp>
        <p:nvSpPr>
          <p:cNvPr id="27" name="Ograda številke diapozitiva 26"/>
          <p:cNvSpPr>
            <a:spLocks noGrp="1"/>
          </p:cNvSpPr>
          <p:nvPr>
            <p:ph type="sldNum" sz="quarter" idx="12"/>
          </p:nvPr>
        </p:nvSpPr>
        <p:spPr/>
        <p:txBody>
          <a:bodyPr/>
          <a:lstStyle/>
          <a:p>
            <a:fld id="{02BE9DFD-1F2A-427C-85AB-732B00A89183}" type="slidenum">
              <a:rPr lang="sl-SI" smtClean="0"/>
              <a:pPr/>
              <a:t>‹#›</a:t>
            </a:fld>
            <a:endParaRPr lang="sl-SI"/>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lgn="l">
              <a:defRPr/>
            </a:lvl1pPr>
          </a:lstStyle>
          <a:p>
            <a:r>
              <a:rPr kumimoji="0" lang="sl-SI" smtClean="0"/>
              <a:t>Uredite slog naslova matrice</a:t>
            </a:r>
            <a:endParaRPr kumimoji="0" lang="en-US"/>
          </a:p>
        </p:txBody>
      </p:sp>
      <p:sp>
        <p:nvSpPr>
          <p:cNvPr id="3" name="Ograda vsebine 2"/>
          <p:cNvSpPr>
            <a:spLocks noGrp="1"/>
          </p:cNvSpPr>
          <p:nvPr>
            <p:ph idx="1"/>
          </p:nvPr>
        </p:nvSpPr>
        <p:spPr/>
        <p:txBody>
          <a:bodyPr/>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4" name="Ograda datuma 3"/>
          <p:cNvSpPr>
            <a:spLocks noGrp="1"/>
          </p:cNvSpPr>
          <p:nvPr>
            <p:ph type="dt" sz="half" idx="10"/>
          </p:nvPr>
        </p:nvSpPr>
        <p:spPr/>
        <p:txBody>
          <a:bodyPr/>
          <a:lstStyle/>
          <a:p>
            <a:fld id="{06076AA4-C8A4-4639-8847-C753D6D6B555}" type="datetimeFigureOut">
              <a:rPr lang="sl-SI" smtClean="0"/>
              <a:pPr/>
              <a:t>26. 01. 2022</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02BE9DFD-1F2A-427C-85AB-732B00A89183}" type="slidenum">
              <a:rPr lang="sl-SI" smtClean="0"/>
              <a:pPr/>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bg>
      <p:bgRef idx="1002">
        <a:schemeClr val="bg2"/>
      </p:bgRef>
    </p:bg>
    <p:spTree>
      <p:nvGrpSpPr>
        <p:cNvPr id="1" name=""/>
        <p:cNvGrpSpPr/>
        <p:nvPr/>
      </p:nvGrpSpPr>
      <p:grpSpPr>
        <a:xfrm>
          <a:off x="0" y="0"/>
          <a:ext cx="0" cy="0"/>
          <a:chOff x="0" y="0"/>
          <a:chExt cx="0" cy="0"/>
        </a:xfrm>
      </p:grpSpPr>
      <p:sp>
        <p:nvSpPr>
          <p:cNvPr id="7" name="Prostoročno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Prostoročno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Naslov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sl-SI" smtClean="0"/>
              <a:t>Uredite slog naslova matrice</a:t>
            </a:r>
            <a:endParaRPr kumimoji="0" lang="en-US"/>
          </a:p>
        </p:txBody>
      </p:sp>
      <p:sp>
        <p:nvSpPr>
          <p:cNvPr id="3" name="Ograda besedila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sl-SI" smtClean="0"/>
              <a:t>Uredite sloge besedila matrice</a:t>
            </a:r>
          </a:p>
        </p:txBody>
      </p:sp>
      <p:sp>
        <p:nvSpPr>
          <p:cNvPr id="4" name="Ograda datuma 3"/>
          <p:cNvSpPr>
            <a:spLocks noGrp="1"/>
          </p:cNvSpPr>
          <p:nvPr>
            <p:ph type="dt" sz="half" idx="10"/>
          </p:nvPr>
        </p:nvSpPr>
        <p:spPr/>
        <p:txBody>
          <a:bodyPr/>
          <a:lstStyle/>
          <a:p>
            <a:fld id="{06076AA4-C8A4-4639-8847-C753D6D6B555}" type="datetimeFigureOut">
              <a:rPr lang="sl-SI" smtClean="0"/>
              <a:pPr/>
              <a:t>26. 01. 2022</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02BE9DFD-1F2A-427C-85AB-732B00A89183}" type="slidenum">
              <a:rPr lang="sl-SI" smtClean="0"/>
              <a:pPr/>
              <a:t>‹#›</a:t>
            </a:fld>
            <a:endParaRPr lang="sl-SI"/>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7467600" cy="1143000"/>
          </a:xfrm>
        </p:spPr>
        <p:txBody>
          <a:bodyPr/>
          <a:lstStyle/>
          <a:p>
            <a:r>
              <a:rPr kumimoji="0" lang="sl-SI" smtClean="0"/>
              <a:t>Uredite slog naslova matrice</a:t>
            </a:r>
            <a:endParaRPr kumimoji="0" lang="en-US"/>
          </a:p>
        </p:txBody>
      </p:sp>
      <p:sp>
        <p:nvSpPr>
          <p:cNvPr id="3" name="Ograda vsebine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4" name="Ograda vsebine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5" name="Ograda datuma 4"/>
          <p:cNvSpPr>
            <a:spLocks noGrp="1"/>
          </p:cNvSpPr>
          <p:nvPr>
            <p:ph type="dt" sz="half" idx="10"/>
          </p:nvPr>
        </p:nvSpPr>
        <p:spPr/>
        <p:txBody>
          <a:bodyPr/>
          <a:lstStyle/>
          <a:p>
            <a:fld id="{06076AA4-C8A4-4639-8847-C753D6D6B555}" type="datetimeFigureOut">
              <a:rPr lang="sl-SI" smtClean="0"/>
              <a:pPr/>
              <a:t>26. 01. 2022</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02BE9DFD-1F2A-427C-85AB-732B00A89183}" type="slidenum">
              <a:rPr lang="sl-SI" smtClean="0"/>
              <a:pPr/>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8229600" cy="1143000"/>
          </a:xfrm>
        </p:spPr>
        <p:txBody>
          <a:bodyPr anchor="ctr"/>
          <a:lstStyle>
            <a:lvl1pPr>
              <a:defRPr/>
            </a:lvl1pPr>
          </a:lstStyle>
          <a:p>
            <a:r>
              <a:rPr kumimoji="0" lang="sl-SI" smtClean="0"/>
              <a:t>Uredite slog naslova matrice</a:t>
            </a:r>
            <a:endParaRPr kumimoji="0" lang="en-US"/>
          </a:p>
        </p:txBody>
      </p:sp>
      <p:sp>
        <p:nvSpPr>
          <p:cNvPr id="3" name="Ograda besedila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sl-SI" smtClean="0"/>
              <a:t>Uredite sloge besedila matrice</a:t>
            </a:r>
          </a:p>
        </p:txBody>
      </p:sp>
      <p:sp>
        <p:nvSpPr>
          <p:cNvPr id="4" name="Ograda besedila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sl-SI" smtClean="0"/>
              <a:t>Uredite sloge besedila matrice</a:t>
            </a:r>
          </a:p>
        </p:txBody>
      </p:sp>
      <p:sp>
        <p:nvSpPr>
          <p:cNvPr id="5" name="Ograda vsebine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6" name="Ograda vsebine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7" name="Ograda datuma 6"/>
          <p:cNvSpPr>
            <a:spLocks noGrp="1"/>
          </p:cNvSpPr>
          <p:nvPr>
            <p:ph type="dt" sz="half" idx="10"/>
          </p:nvPr>
        </p:nvSpPr>
        <p:spPr/>
        <p:txBody>
          <a:bodyPr/>
          <a:lstStyle/>
          <a:p>
            <a:fld id="{06076AA4-C8A4-4639-8847-C753D6D6B555}" type="datetimeFigureOut">
              <a:rPr lang="sl-SI" smtClean="0"/>
              <a:pPr/>
              <a:t>26. 01. 2022</a:t>
            </a:fld>
            <a:endParaRPr lang="sl-SI"/>
          </a:p>
        </p:txBody>
      </p:sp>
      <p:sp>
        <p:nvSpPr>
          <p:cNvPr id="8" name="Ograda noge 7"/>
          <p:cNvSpPr>
            <a:spLocks noGrp="1"/>
          </p:cNvSpPr>
          <p:nvPr>
            <p:ph type="ftr" sz="quarter" idx="11"/>
          </p:nvPr>
        </p:nvSpPr>
        <p:spPr/>
        <p:txBody>
          <a:bodyPr/>
          <a:lstStyle/>
          <a:p>
            <a:endParaRPr lang="sl-SI"/>
          </a:p>
        </p:txBody>
      </p:sp>
      <p:sp>
        <p:nvSpPr>
          <p:cNvPr id="9" name="Ograda številke diapozitiva 8"/>
          <p:cNvSpPr>
            <a:spLocks noGrp="1"/>
          </p:cNvSpPr>
          <p:nvPr>
            <p:ph type="sldNum" sz="quarter" idx="12"/>
          </p:nvPr>
        </p:nvSpPr>
        <p:spPr/>
        <p:txBody>
          <a:bodyPr/>
          <a:lstStyle/>
          <a:p>
            <a:fld id="{02BE9DFD-1F2A-427C-85AB-732B00A89183}" type="slidenum">
              <a:rPr lang="sl-SI" smtClean="0"/>
              <a:pPr/>
              <a:t>‹#›</a:t>
            </a:fld>
            <a:endParaRPr lang="sl-S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320"/>
            <a:ext cx="7470648" cy="1143000"/>
          </a:xfrm>
        </p:spPr>
        <p:txBody>
          <a:bodyPr anchor="ctr"/>
          <a:lstStyle>
            <a:lvl1pPr algn="l">
              <a:defRPr sz="4600"/>
            </a:lvl1pPr>
          </a:lstStyle>
          <a:p>
            <a:r>
              <a:rPr kumimoji="0" lang="sl-SI" smtClean="0"/>
              <a:t>Uredite slog naslova matrice</a:t>
            </a:r>
            <a:endParaRPr kumimoji="0" lang="en-US"/>
          </a:p>
        </p:txBody>
      </p:sp>
      <p:sp>
        <p:nvSpPr>
          <p:cNvPr id="7" name="Ograda datuma 6"/>
          <p:cNvSpPr>
            <a:spLocks noGrp="1"/>
          </p:cNvSpPr>
          <p:nvPr>
            <p:ph type="dt" sz="half" idx="10"/>
          </p:nvPr>
        </p:nvSpPr>
        <p:spPr/>
        <p:txBody>
          <a:bodyPr/>
          <a:lstStyle/>
          <a:p>
            <a:fld id="{06076AA4-C8A4-4639-8847-C753D6D6B555}" type="datetimeFigureOut">
              <a:rPr lang="sl-SI" smtClean="0"/>
              <a:pPr/>
              <a:t>26. 01. 2022</a:t>
            </a:fld>
            <a:endParaRPr lang="sl-SI"/>
          </a:p>
        </p:txBody>
      </p:sp>
      <p:sp>
        <p:nvSpPr>
          <p:cNvPr id="8" name="Ograda številke diapozitiva 7"/>
          <p:cNvSpPr>
            <a:spLocks noGrp="1"/>
          </p:cNvSpPr>
          <p:nvPr>
            <p:ph type="sldNum" sz="quarter" idx="11"/>
          </p:nvPr>
        </p:nvSpPr>
        <p:spPr/>
        <p:txBody>
          <a:bodyPr/>
          <a:lstStyle/>
          <a:p>
            <a:fld id="{02BE9DFD-1F2A-427C-85AB-732B00A89183}" type="slidenum">
              <a:rPr lang="sl-SI" smtClean="0"/>
              <a:pPr/>
              <a:t>‹#›</a:t>
            </a:fld>
            <a:endParaRPr lang="sl-SI"/>
          </a:p>
        </p:txBody>
      </p:sp>
      <p:sp>
        <p:nvSpPr>
          <p:cNvPr id="9" name="Ograda noge 8"/>
          <p:cNvSpPr>
            <a:spLocks noGrp="1"/>
          </p:cNvSpPr>
          <p:nvPr>
            <p:ph type="ftr" sz="quarter" idx="12"/>
          </p:nvPr>
        </p:nvSpPr>
        <p:spPr/>
        <p:txBody>
          <a:bodyPr/>
          <a:lstStyle/>
          <a:p>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grada datuma 1"/>
          <p:cNvSpPr>
            <a:spLocks noGrp="1"/>
          </p:cNvSpPr>
          <p:nvPr>
            <p:ph type="dt" sz="half" idx="10"/>
          </p:nvPr>
        </p:nvSpPr>
        <p:spPr/>
        <p:txBody>
          <a:bodyPr/>
          <a:lstStyle/>
          <a:p>
            <a:fld id="{06076AA4-C8A4-4639-8847-C753D6D6B555}" type="datetimeFigureOut">
              <a:rPr lang="sl-SI" smtClean="0"/>
              <a:pPr/>
              <a:t>26. 01. 2022</a:t>
            </a:fld>
            <a:endParaRPr lang="sl-SI"/>
          </a:p>
        </p:txBody>
      </p:sp>
      <p:sp>
        <p:nvSpPr>
          <p:cNvPr id="3" name="Ograda noge 2"/>
          <p:cNvSpPr>
            <a:spLocks noGrp="1"/>
          </p:cNvSpPr>
          <p:nvPr>
            <p:ph type="ftr" sz="quarter" idx="11"/>
          </p:nvPr>
        </p:nvSpPr>
        <p:spPr/>
        <p:txBody>
          <a:bodyPr/>
          <a:lstStyle/>
          <a:p>
            <a:endParaRPr lang="sl-SI"/>
          </a:p>
        </p:txBody>
      </p:sp>
      <p:sp>
        <p:nvSpPr>
          <p:cNvPr id="4" name="Ograda številke diapozitiva 3"/>
          <p:cNvSpPr>
            <a:spLocks noGrp="1"/>
          </p:cNvSpPr>
          <p:nvPr>
            <p:ph type="sldNum" sz="quarter" idx="12"/>
          </p:nvPr>
        </p:nvSpPr>
        <p:spPr/>
        <p:txBody>
          <a:bodyPr/>
          <a:lstStyle/>
          <a:p>
            <a:fld id="{02BE9DFD-1F2A-427C-85AB-732B00A89183}" type="slidenum">
              <a:rPr lang="sl-SI" smtClean="0"/>
              <a:pPr/>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Naslov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sl-SI" smtClean="0"/>
              <a:t>Uredite slog naslova matrice</a:t>
            </a:r>
            <a:endParaRPr kumimoji="0" lang="en-US"/>
          </a:p>
        </p:txBody>
      </p:sp>
      <p:sp>
        <p:nvSpPr>
          <p:cNvPr id="3" name="Ograda besedila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sl-SI" smtClean="0"/>
              <a:t>Uredite sloge besedila matrice</a:t>
            </a:r>
          </a:p>
        </p:txBody>
      </p:sp>
      <p:sp>
        <p:nvSpPr>
          <p:cNvPr id="4" name="Ograda vsebine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5" name="Ograda datuma 4"/>
          <p:cNvSpPr>
            <a:spLocks noGrp="1"/>
          </p:cNvSpPr>
          <p:nvPr>
            <p:ph type="dt" sz="half" idx="10"/>
          </p:nvPr>
        </p:nvSpPr>
        <p:spPr/>
        <p:txBody>
          <a:bodyPr/>
          <a:lstStyle/>
          <a:p>
            <a:fld id="{06076AA4-C8A4-4639-8847-C753D6D6B555}" type="datetimeFigureOut">
              <a:rPr lang="sl-SI" smtClean="0"/>
              <a:pPr/>
              <a:t>26. 01. 2022</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a:xfrm>
            <a:off x="8156448" y="6422064"/>
            <a:ext cx="762000" cy="365125"/>
          </a:xfrm>
        </p:spPr>
        <p:txBody>
          <a:bodyPr/>
          <a:lstStyle/>
          <a:p>
            <a:fld id="{02BE9DFD-1F2A-427C-85AB-732B00A89183}" type="slidenum">
              <a:rPr lang="sl-SI" smtClean="0"/>
              <a:pPr/>
              <a:t>‹#›</a:t>
            </a:fld>
            <a:endParaRPr lang="sl-S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sl-SI" smtClean="0"/>
              <a:t>Uredite slog naslova matrice</a:t>
            </a:r>
            <a:endParaRPr kumimoji="0" lang="en-US"/>
          </a:p>
        </p:txBody>
      </p:sp>
      <p:sp>
        <p:nvSpPr>
          <p:cNvPr id="3" name="Ograda slike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sl-SI" smtClean="0"/>
              <a:t>Kliknite ikono, če želite dodati sliko</a:t>
            </a:r>
            <a:endParaRPr kumimoji="0" lang="en-US" dirty="0"/>
          </a:p>
        </p:txBody>
      </p:sp>
      <p:sp>
        <p:nvSpPr>
          <p:cNvPr id="4" name="Ograda besedila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sl-SI" smtClean="0"/>
              <a:t>Uredite sloge besedila matrice</a:t>
            </a:r>
          </a:p>
        </p:txBody>
      </p:sp>
      <p:sp>
        <p:nvSpPr>
          <p:cNvPr id="5" name="Ograda datuma 4"/>
          <p:cNvSpPr>
            <a:spLocks noGrp="1"/>
          </p:cNvSpPr>
          <p:nvPr>
            <p:ph type="dt" sz="half" idx="10"/>
          </p:nvPr>
        </p:nvSpPr>
        <p:spPr>
          <a:xfrm>
            <a:off x="457200" y="6422064"/>
            <a:ext cx="2133600" cy="365125"/>
          </a:xfrm>
        </p:spPr>
        <p:txBody>
          <a:bodyPr/>
          <a:lstStyle/>
          <a:p>
            <a:fld id="{06076AA4-C8A4-4639-8847-C753D6D6B555}" type="datetimeFigureOut">
              <a:rPr lang="sl-SI" smtClean="0"/>
              <a:pPr/>
              <a:t>26. 01. 2022</a:t>
            </a:fld>
            <a:endParaRPr lang="sl-SI"/>
          </a:p>
        </p:txBody>
      </p:sp>
      <p:sp>
        <p:nvSpPr>
          <p:cNvPr id="6" name="Ograda noge 5"/>
          <p:cNvSpPr>
            <a:spLocks noGrp="1"/>
          </p:cNvSpPr>
          <p:nvPr>
            <p:ph type="ftr" sz="quarter" idx="11"/>
          </p:nvPr>
        </p:nvSpPr>
        <p:spPr/>
        <p:txBody>
          <a:bodyPr/>
          <a:lstStyle/>
          <a:p>
            <a:endParaRPr lang="sl-SI"/>
          </a:p>
        </p:txBody>
      </p:sp>
      <p:sp>
        <p:nvSpPr>
          <p:cNvPr id="7" name="Ograda številke diapozitiva 6"/>
          <p:cNvSpPr>
            <a:spLocks noGrp="1"/>
          </p:cNvSpPr>
          <p:nvPr>
            <p:ph type="sldNum" sz="quarter" idx="12"/>
          </p:nvPr>
        </p:nvSpPr>
        <p:spPr/>
        <p:txBody>
          <a:bodyPr/>
          <a:lstStyle/>
          <a:p>
            <a:fld id="{02BE9DFD-1F2A-427C-85AB-732B00A89183}" type="slidenum">
              <a:rPr lang="sl-SI" smtClean="0"/>
              <a:pPr/>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kumimoji="0" lang="sl-SI" smtClean="0"/>
              <a:t>Uredite slog naslova matrice</a:t>
            </a:r>
            <a:endParaRPr kumimoji="0" lang="en-US"/>
          </a:p>
        </p:txBody>
      </p:sp>
      <p:sp>
        <p:nvSpPr>
          <p:cNvPr id="3" name="Ograda navpičnega besedila 2"/>
          <p:cNvSpPr>
            <a:spLocks noGrp="1"/>
          </p:cNvSpPr>
          <p:nvPr>
            <p:ph type="body" orient="vert" idx="1"/>
          </p:nvPr>
        </p:nvSpPr>
        <p:spPr/>
        <p:txBody>
          <a:bodyPr vert="eaVert"/>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4" name="Ograda datuma 3"/>
          <p:cNvSpPr>
            <a:spLocks noGrp="1"/>
          </p:cNvSpPr>
          <p:nvPr>
            <p:ph type="dt" sz="half" idx="10"/>
          </p:nvPr>
        </p:nvSpPr>
        <p:spPr/>
        <p:txBody>
          <a:bodyPr/>
          <a:lstStyle/>
          <a:p>
            <a:fld id="{06076AA4-C8A4-4639-8847-C753D6D6B555}" type="datetimeFigureOut">
              <a:rPr lang="sl-SI" smtClean="0"/>
              <a:pPr/>
              <a:t>26. 01. 2022</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02BE9DFD-1F2A-427C-85AB-732B00A89183}" type="slidenum">
              <a:rPr lang="sl-SI" smtClean="0"/>
              <a:pPr/>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6629400" y="274638"/>
            <a:ext cx="2057400" cy="5851525"/>
          </a:xfrm>
        </p:spPr>
        <p:txBody>
          <a:bodyPr vert="eaVert"/>
          <a:lstStyle/>
          <a:p>
            <a:r>
              <a:rPr kumimoji="0" lang="sl-SI" smtClean="0"/>
              <a:t>Uredite slog naslova matrice</a:t>
            </a:r>
            <a:endParaRPr kumimoji="0" lang="en-US"/>
          </a:p>
        </p:txBody>
      </p:sp>
      <p:sp>
        <p:nvSpPr>
          <p:cNvPr id="3" name="Ograda navpičnega besedila 2"/>
          <p:cNvSpPr>
            <a:spLocks noGrp="1"/>
          </p:cNvSpPr>
          <p:nvPr>
            <p:ph type="body" orient="vert" idx="1"/>
          </p:nvPr>
        </p:nvSpPr>
        <p:spPr>
          <a:xfrm>
            <a:off x="457200" y="274638"/>
            <a:ext cx="6019800" cy="5851525"/>
          </a:xfrm>
        </p:spPr>
        <p:txBody>
          <a:bodyPr vert="eaVert"/>
          <a:lstStyle/>
          <a:p>
            <a:pPr lvl="0" eaLnBrk="1" latinLnBrk="0" hangingPunct="1"/>
            <a:r>
              <a:rPr lang="sl-SI" smtClean="0"/>
              <a:t>Uredite sloge besedila matrice</a:t>
            </a:r>
          </a:p>
          <a:p>
            <a:pPr lvl="1" eaLnBrk="1" latinLnBrk="0" hangingPunct="1"/>
            <a:r>
              <a:rPr lang="sl-SI" smtClean="0"/>
              <a:t>Druga raven</a:t>
            </a:r>
          </a:p>
          <a:p>
            <a:pPr lvl="2" eaLnBrk="1" latinLnBrk="0" hangingPunct="1"/>
            <a:r>
              <a:rPr lang="sl-SI" smtClean="0"/>
              <a:t>Tretja raven</a:t>
            </a:r>
          </a:p>
          <a:p>
            <a:pPr lvl="3" eaLnBrk="1" latinLnBrk="0" hangingPunct="1"/>
            <a:r>
              <a:rPr lang="sl-SI" smtClean="0"/>
              <a:t>Četrta raven</a:t>
            </a:r>
          </a:p>
          <a:p>
            <a:pPr lvl="4" eaLnBrk="1" latinLnBrk="0" hangingPunct="1"/>
            <a:r>
              <a:rPr lang="sl-SI" smtClean="0"/>
              <a:t>Peta raven</a:t>
            </a:r>
            <a:endParaRPr kumimoji="0" lang="en-US"/>
          </a:p>
        </p:txBody>
      </p:sp>
      <p:sp>
        <p:nvSpPr>
          <p:cNvPr id="4" name="Ograda datuma 3"/>
          <p:cNvSpPr>
            <a:spLocks noGrp="1"/>
          </p:cNvSpPr>
          <p:nvPr>
            <p:ph type="dt" sz="half" idx="10"/>
          </p:nvPr>
        </p:nvSpPr>
        <p:spPr/>
        <p:txBody>
          <a:bodyPr/>
          <a:lstStyle/>
          <a:p>
            <a:fld id="{06076AA4-C8A4-4639-8847-C753D6D6B555}" type="datetimeFigureOut">
              <a:rPr lang="sl-SI" smtClean="0"/>
              <a:pPr/>
              <a:t>26. 01. 2022</a:t>
            </a:fld>
            <a:endParaRPr lang="sl-SI"/>
          </a:p>
        </p:txBody>
      </p:sp>
      <p:sp>
        <p:nvSpPr>
          <p:cNvPr id="5" name="Ograda noge 4"/>
          <p:cNvSpPr>
            <a:spLocks noGrp="1"/>
          </p:cNvSpPr>
          <p:nvPr>
            <p:ph type="ftr" sz="quarter" idx="11"/>
          </p:nvPr>
        </p:nvSpPr>
        <p:spPr/>
        <p:txBody>
          <a:bodyPr/>
          <a:lstStyle/>
          <a:p>
            <a:endParaRPr lang="sl-SI"/>
          </a:p>
        </p:txBody>
      </p:sp>
      <p:sp>
        <p:nvSpPr>
          <p:cNvPr id="6" name="Ograda številke diapozitiva 5"/>
          <p:cNvSpPr>
            <a:spLocks noGrp="1"/>
          </p:cNvSpPr>
          <p:nvPr>
            <p:ph type="sldNum" sz="quarter" idx="12"/>
          </p:nvPr>
        </p:nvSpPr>
        <p:spPr/>
        <p:txBody>
          <a:bodyPr/>
          <a:lstStyle/>
          <a:p>
            <a:fld id="{02BE9DFD-1F2A-427C-85AB-732B00A89183}" type="slidenum">
              <a:rPr lang="sl-SI" smtClean="0"/>
              <a:pPr/>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Prostoročno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Prostoročno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Ograda naslova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sl-SI" smtClean="0"/>
              <a:t>Uredite slog naslova matrice</a:t>
            </a:r>
            <a:endParaRPr kumimoji="0" lang="en-US"/>
          </a:p>
        </p:txBody>
      </p:sp>
      <p:sp>
        <p:nvSpPr>
          <p:cNvPr id="30" name="Ograda besedila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sl-SI" smtClean="0"/>
              <a:t>Uredite sloge besedila matrice</a:t>
            </a:r>
          </a:p>
          <a:p>
            <a:pPr lvl="1" eaLnBrk="1" latinLnBrk="0" hangingPunct="1"/>
            <a:r>
              <a:rPr kumimoji="0" lang="sl-SI" smtClean="0"/>
              <a:t>Druga raven</a:t>
            </a:r>
          </a:p>
          <a:p>
            <a:pPr lvl="2" eaLnBrk="1" latinLnBrk="0" hangingPunct="1"/>
            <a:r>
              <a:rPr kumimoji="0" lang="sl-SI" smtClean="0"/>
              <a:t>Tretja raven</a:t>
            </a:r>
          </a:p>
          <a:p>
            <a:pPr lvl="3" eaLnBrk="1" latinLnBrk="0" hangingPunct="1"/>
            <a:r>
              <a:rPr kumimoji="0" lang="sl-SI" smtClean="0"/>
              <a:t>Četrta raven</a:t>
            </a:r>
          </a:p>
          <a:p>
            <a:pPr lvl="4" eaLnBrk="1" latinLnBrk="0" hangingPunct="1"/>
            <a:r>
              <a:rPr kumimoji="0" lang="sl-SI" smtClean="0"/>
              <a:t>Peta raven</a:t>
            </a:r>
            <a:endParaRPr kumimoji="0" lang="en-US"/>
          </a:p>
        </p:txBody>
      </p:sp>
      <p:sp>
        <p:nvSpPr>
          <p:cNvPr id="10" name="Ograda datuma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06076AA4-C8A4-4639-8847-C753D6D6B555}" type="datetimeFigureOut">
              <a:rPr lang="sl-SI" smtClean="0"/>
              <a:pPr/>
              <a:t>26. 01. 2022</a:t>
            </a:fld>
            <a:endParaRPr lang="sl-SI"/>
          </a:p>
        </p:txBody>
      </p:sp>
      <p:sp>
        <p:nvSpPr>
          <p:cNvPr id="22" name="Ograda noge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sl-SI"/>
          </a:p>
        </p:txBody>
      </p:sp>
      <p:sp>
        <p:nvSpPr>
          <p:cNvPr id="18" name="Ograda številke diapozitiva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02BE9DFD-1F2A-427C-85AB-732B00A89183}" type="slidenum">
              <a:rPr lang="sl-SI" smtClean="0"/>
              <a:pPr/>
              <a:t>‹#›</a:t>
            </a:fld>
            <a:endParaRPr lang="sl-SI"/>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1QIJG2fzTdM" TargetMode="External"/><Relationship Id="rId2" Type="http://schemas.openxmlformats.org/officeDocument/2006/relationships/hyperlink" Target="https://www.youtube.com/watch?v=BzlN0cUA2ls" TargetMode="External"/><Relationship Id="rId1" Type="http://schemas.openxmlformats.org/officeDocument/2006/relationships/slideLayout" Target="../slideLayouts/slideLayout7.xml"/><Relationship Id="rId4" Type="http://schemas.openxmlformats.org/officeDocument/2006/relationships/hyperlink" Target="https://www.youtube.com/watch?v=KDZ9c00erT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1115616" y="548680"/>
            <a:ext cx="6807232" cy="2301240"/>
          </a:xfrm>
        </p:spPr>
        <p:txBody>
          <a:bodyPr/>
          <a:lstStyle/>
          <a:p>
            <a:r>
              <a:rPr lang="sl-SI" dirty="0" smtClean="0"/>
              <a:t>TRANSPORTNE VREČE</a:t>
            </a:r>
            <a:endParaRPr lang="sl-SI" dirty="0"/>
          </a:p>
        </p:txBody>
      </p:sp>
      <p:sp>
        <p:nvSpPr>
          <p:cNvPr id="4" name="Pravokotnik 3"/>
          <p:cNvSpPr/>
          <p:nvPr/>
        </p:nvSpPr>
        <p:spPr>
          <a:xfrm>
            <a:off x="107504" y="1916832"/>
            <a:ext cx="8856984" cy="4401205"/>
          </a:xfrm>
          <a:prstGeom prst="rect">
            <a:avLst/>
          </a:prstGeom>
        </p:spPr>
        <p:txBody>
          <a:bodyPr wrap="square">
            <a:spAutoFit/>
          </a:bodyPr>
          <a:lstStyle/>
          <a:p>
            <a:r>
              <a:rPr lang="sl-SI" sz="2800" dirty="0"/>
              <a:t>Transportne vreče ali kot jih v angleškem jeziku imenujejo “Big- </a:t>
            </a:r>
            <a:r>
              <a:rPr lang="sl-SI" sz="2800" dirty="0" err="1"/>
              <a:t>Bag</a:t>
            </a:r>
            <a:r>
              <a:rPr lang="sl-SI" sz="2800" dirty="0"/>
              <a:t>” so se množično pojavile v vlogi </a:t>
            </a:r>
            <a:r>
              <a:rPr lang="sl-SI" sz="2800" dirty="0" err="1"/>
              <a:t>intermodalnih</a:t>
            </a:r>
            <a:r>
              <a:rPr lang="sl-SI" sz="2800" dirty="0"/>
              <a:t> enot za transport sipkega trdnega materiala  ob koncu devetdesetih let XX. stoletja. Uporabljajo jih že skoraj v  vseh vejah transporta, najbolj pa na področju cestnih transportov. Imajo podobno funkcijo kot palete in kontejnerji, to je oblikovanje standardiziranih tovornih enot, vendar za transport pretežno sipkega materiala, ob uporabi prekladalne </a:t>
            </a:r>
            <a:r>
              <a:rPr lang="sl-SI" sz="2800" dirty="0" smtClean="0"/>
              <a:t>mehanizacije</a:t>
            </a:r>
            <a:r>
              <a:rPr lang="sl-SI" sz="2400" dirty="0" smtClean="0"/>
              <a:t>.</a:t>
            </a:r>
            <a:endParaRPr lang="sl-SI" sz="2400" dirty="0"/>
          </a:p>
        </p:txBody>
      </p:sp>
    </p:spTree>
    <p:extLst>
      <p:ext uri="{BB962C8B-B14F-4D97-AF65-F5344CB8AC3E}">
        <p14:creationId xmlns:p14="http://schemas.microsoft.com/office/powerpoint/2010/main" val="3448966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51520" y="836712"/>
            <a:ext cx="8568952" cy="3108543"/>
          </a:xfrm>
          <a:prstGeom prst="rect">
            <a:avLst/>
          </a:prstGeom>
        </p:spPr>
        <p:txBody>
          <a:bodyPr wrap="square">
            <a:spAutoFit/>
          </a:bodyPr>
          <a:lstStyle/>
          <a:p>
            <a:r>
              <a:rPr lang="sl-SI" sz="2800" dirty="0"/>
              <a:t>Množična uporaba transportnih vreč je nastopila v Evropi sredi sedemdesetih let med naftno krizo. Zaradi povečanih gradbenih dejavnosti v državah proizvajalkah nafte se je pojavila potreba po večjih količinah cementa, ki so ga evropske države dobavljale na Bližnji vzhod v transportnih vrečah (30.000 – 50.000 ton/tedensko</a:t>
            </a:r>
            <a:r>
              <a:rPr lang="sl-SI" sz="2400" dirty="0"/>
              <a:t>).</a:t>
            </a:r>
          </a:p>
        </p:txBody>
      </p:sp>
      <p:sp>
        <p:nvSpPr>
          <p:cNvPr id="4" name="Pravokotnik 3"/>
          <p:cNvSpPr/>
          <p:nvPr/>
        </p:nvSpPr>
        <p:spPr>
          <a:xfrm>
            <a:off x="395536" y="4437112"/>
            <a:ext cx="8136904" cy="1815882"/>
          </a:xfrm>
          <a:prstGeom prst="rect">
            <a:avLst/>
          </a:prstGeom>
        </p:spPr>
        <p:txBody>
          <a:bodyPr wrap="square">
            <a:spAutoFit/>
          </a:bodyPr>
          <a:lstStyle/>
          <a:p>
            <a:pPr lvl="0"/>
            <a:r>
              <a:rPr lang="sl-SI" sz="2800" dirty="0">
                <a:solidFill>
                  <a:prstClr val="white"/>
                </a:solidFill>
              </a:rPr>
              <a:t>Povpraševanje po transportnih vrečah v ZDA je naraščalo počasneje kot v Evropi, vse do leta 1984, ko je bil odobren transport nevarnih snovi tudi v transportnih vrečah.</a:t>
            </a:r>
          </a:p>
        </p:txBody>
      </p:sp>
    </p:spTree>
    <p:extLst>
      <p:ext uri="{BB962C8B-B14F-4D97-AF65-F5344CB8AC3E}">
        <p14:creationId xmlns:p14="http://schemas.microsoft.com/office/powerpoint/2010/main" val="30349037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51520" y="404664"/>
            <a:ext cx="5920019" cy="461665"/>
          </a:xfrm>
          <a:prstGeom prst="rect">
            <a:avLst/>
          </a:prstGeom>
        </p:spPr>
        <p:txBody>
          <a:bodyPr wrap="none">
            <a:spAutoFit/>
          </a:bodyPr>
          <a:lstStyle/>
          <a:p>
            <a:pPr lvl="1"/>
            <a:r>
              <a:rPr lang="sl-SI" sz="2400" b="1" cap="all" dirty="0"/>
              <a:t>Definicija TRANSPORTNE VREČE</a:t>
            </a:r>
          </a:p>
        </p:txBody>
      </p:sp>
      <p:sp>
        <p:nvSpPr>
          <p:cNvPr id="3" name="Pravokotnik 2"/>
          <p:cNvSpPr/>
          <p:nvPr/>
        </p:nvSpPr>
        <p:spPr>
          <a:xfrm>
            <a:off x="179512" y="1700808"/>
            <a:ext cx="8856984" cy="4893647"/>
          </a:xfrm>
          <a:prstGeom prst="rect">
            <a:avLst/>
          </a:prstGeom>
        </p:spPr>
        <p:txBody>
          <a:bodyPr wrap="square">
            <a:spAutoFit/>
          </a:bodyPr>
          <a:lstStyle/>
          <a:p>
            <a:r>
              <a:rPr lang="sl-SI" sz="2400" dirty="0"/>
              <a:t>TRANSPORTNA VREČA ali “FLEXIBLE INTERMEDIATE BULK CONTAINER (kratica ”FIBC”) je definiran kot </a:t>
            </a:r>
            <a:r>
              <a:rPr lang="sl-SI" sz="2400" dirty="0" err="1"/>
              <a:t>intermodalna</a:t>
            </a:r>
            <a:r>
              <a:rPr lang="sl-SI" sz="2400" dirty="0"/>
              <a:t> posoda -“</a:t>
            </a:r>
            <a:r>
              <a:rPr lang="sl-SI" sz="2400" dirty="0" err="1"/>
              <a:t>intermediate</a:t>
            </a:r>
            <a:r>
              <a:rPr lang="sl-SI" sz="2400" dirty="0"/>
              <a:t> </a:t>
            </a:r>
            <a:r>
              <a:rPr lang="sl-SI" sz="2400" dirty="0" err="1"/>
              <a:t>bulk</a:t>
            </a:r>
            <a:r>
              <a:rPr lang="sl-SI" sz="2400" dirty="0"/>
              <a:t> </a:t>
            </a:r>
            <a:r>
              <a:rPr lang="sl-SI" sz="2400" dirty="0" err="1"/>
              <a:t>container</a:t>
            </a:r>
            <a:r>
              <a:rPr lang="sl-SI" sz="2400" dirty="0"/>
              <a:t>”, ki je izdelana iz fleksibilnega tkanega materiala in izpolnjuje naslednje pogoje:</a:t>
            </a:r>
          </a:p>
          <a:p>
            <a:pPr marL="342900" lvl="0" indent="-342900">
              <a:buFont typeface="Wingdings" pitchFamily="2" charset="2"/>
              <a:buChar char="§"/>
            </a:pPr>
            <a:r>
              <a:rPr lang="sl-SI" sz="2400" dirty="0"/>
              <a:t>da je dokončna transportna enota in ne potrebuje nadaljnjega pakiranja,</a:t>
            </a:r>
          </a:p>
          <a:p>
            <a:pPr marL="342900" lvl="0" indent="-342900">
              <a:buFont typeface="Wingdings" pitchFamily="2" charset="2"/>
              <a:buChar char="§"/>
            </a:pPr>
            <a:r>
              <a:rPr lang="sl-SI" sz="2400" dirty="0"/>
              <a:t>z njo ni mogoče ročno manipulirati, ko je napolnjena s tovornim substratom,</a:t>
            </a:r>
          </a:p>
          <a:p>
            <a:pPr marL="342900" lvl="0" indent="-342900">
              <a:buFont typeface="Wingdings" pitchFamily="2" charset="2"/>
              <a:buChar char="§"/>
            </a:pPr>
            <a:r>
              <a:rPr lang="sl-SI" sz="2400" dirty="0"/>
              <a:t>je namenjena transportu trdnih snovi v obliki prahu, kosmičev ali granulata,</a:t>
            </a:r>
          </a:p>
          <a:p>
            <a:pPr marL="342900" lvl="0" indent="-342900">
              <a:buFont typeface="Wingdings" pitchFamily="2" charset="2"/>
              <a:buChar char="§"/>
            </a:pPr>
            <a:r>
              <a:rPr lang="sl-SI" sz="2400" dirty="0"/>
              <a:t>je izdelana tako, da se dviguje z vrha s pomočjo integriranih, trajno pritrjenih naprav (držala, prijemala, dvižne zanke ali trakovi).</a:t>
            </a:r>
          </a:p>
        </p:txBody>
      </p:sp>
    </p:spTree>
    <p:extLst>
      <p:ext uri="{BB962C8B-B14F-4D97-AF65-F5344CB8AC3E}">
        <p14:creationId xmlns:p14="http://schemas.microsoft.com/office/powerpoint/2010/main" val="2539147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20049" y="1268760"/>
            <a:ext cx="8928992" cy="4524315"/>
          </a:xfrm>
          <a:prstGeom prst="rect">
            <a:avLst/>
          </a:prstGeom>
        </p:spPr>
        <p:txBody>
          <a:bodyPr wrap="square">
            <a:spAutoFit/>
          </a:bodyPr>
          <a:lstStyle/>
          <a:p>
            <a:r>
              <a:rPr lang="sl-SI" sz="2400" dirty="0" smtClean="0"/>
              <a:t>Transportno vrečo uporabljajo v različnih industrijskih panogah za različne tovore:</a:t>
            </a:r>
          </a:p>
          <a:p>
            <a:pPr lvl="0"/>
            <a:r>
              <a:rPr lang="sl-SI" sz="2400" dirty="0" smtClean="0"/>
              <a:t>-kemična industrija (kemikalije; umetne snovi: smole, granulati, vpojni polimeri), </a:t>
            </a:r>
          </a:p>
          <a:p>
            <a:pPr lvl="0"/>
            <a:r>
              <a:rPr lang="sl-SI" sz="2400" dirty="0" smtClean="0"/>
              <a:t>-gradbena industrija (gradbeni material: drobljen kamen, pesek, gramoz, cement), </a:t>
            </a:r>
          </a:p>
          <a:p>
            <a:pPr lvl="0"/>
            <a:r>
              <a:rPr lang="sl-SI" sz="2400" dirty="0" smtClean="0"/>
              <a:t>-živilska industrija (živila: sladkor, sol, moka, škrob, živilski aditivi), agrikultura (kmetijski proizvodi:  semena, žito, koruza, stročnice; umetna gnojila, ruša) ter</a:t>
            </a:r>
          </a:p>
          <a:p>
            <a:pPr lvl="0"/>
            <a:r>
              <a:rPr lang="sl-SI" sz="2400" dirty="0" smtClean="0"/>
              <a:t>-druga industrija (ruda, drobljen material: </a:t>
            </a:r>
            <a:r>
              <a:rPr lang="sl-SI" sz="2400" dirty="0" err="1" smtClean="0"/>
              <a:t>abrazivni</a:t>
            </a:r>
            <a:r>
              <a:rPr lang="sl-SI" sz="2400" dirty="0" smtClean="0"/>
              <a:t> pesek, keramika, glina, apno, praškaste kovine, guma, premog, minerali in mineralni proizvodi...)</a:t>
            </a:r>
            <a:endParaRPr lang="sl-SI" sz="2400" dirty="0"/>
          </a:p>
        </p:txBody>
      </p:sp>
      <p:sp>
        <p:nvSpPr>
          <p:cNvPr id="4" name="Pravokotnik 3"/>
          <p:cNvSpPr/>
          <p:nvPr/>
        </p:nvSpPr>
        <p:spPr>
          <a:xfrm>
            <a:off x="1825245" y="179348"/>
            <a:ext cx="4835106" cy="400110"/>
          </a:xfrm>
          <a:prstGeom prst="rect">
            <a:avLst/>
          </a:prstGeom>
        </p:spPr>
        <p:txBody>
          <a:bodyPr wrap="none">
            <a:spAutoFit/>
          </a:bodyPr>
          <a:lstStyle/>
          <a:p>
            <a:pPr lvl="1"/>
            <a:r>
              <a:rPr lang="sl-SI" sz="2000" b="1" cap="all" dirty="0"/>
              <a:t>Uporaba TRANSPORTNIH VREČ</a:t>
            </a:r>
          </a:p>
        </p:txBody>
      </p:sp>
    </p:spTree>
    <p:extLst>
      <p:ext uri="{BB962C8B-B14F-4D97-AF65-F5344CB8AC3E}">
        <p14:creationId xmlns:p14="http://schemas.microsoft.com/office/powerpoint/2010/main" val="26106073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882247"/>
            <a:ext cx="5976664" cy="478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Pravokotnik 2"/>
          <p:cNvSpPr/>
          <p:nvPr/>
        </p:nvSpPr>
        <p:spPr>
          <a:xfrm>
            <a:off x="2051720" y="5948357"/>
            <a:ext cx="4875053" cy="461665"/>
          </a:xfrm>
          <a:prstGeom prst="rect">
            <a:avLst/>
          </a:prstGeom>
        </p:spPr>
        <p:txBody>
          <a:bodyPr wrap="none">
            <a:spAutoFit/>
          </a:bodyPr>
          <a:lstStyle/>
          <a:p>
            <a:r>
              <a:rPr lang="en-US" sz="2400" dirty="0" err="1"/>
              <a:t>Prazne</a:t>
            </a:r>
            <a:r>
              <a:rPr lang="en-US" sz="2400" dirty="0"/>
              <a:t>, </a:t>
            </a:r>
            <a:r>
              <a:rPr lang="en-US" sz="2400" dirty="0" err="1"/>
              <a:t>zložene</a:t>
            </a:r>
            <a:r>
              <a:rPr lang="en-US" sz="2400" dirty="0"/>
              <a:t> </a:t>
            </a:r>
            <a:r>
              <a:rPr lang="en-US" sz="2400" dirty="0" err="1"/>
              <a:t>transportne</a:t>
            </a:r>
            <a:r>
              <a:rPr lang="en-US" sz="2400" dirty="0"/>
              <a:t> </a:t>
            </a:r>
            <a:r>
              <a:rPr lang="en-US" sz="2400" dirty="0" err="1"/>
              <a:t>vreče</a:t>
            </a:r>
            <a:endParaRPr lang="sl-SI" sz="2400" dirty="0"/>
          </a:p>
        </p:txBody>
      </p:sp>
    </p:spTree>
    <p:extLst>
      <p:ext uri="{BB962C8B-B14F-4D97-AF65-F5344CB8AC3E}">
        <p14:creationId xmlns:p14="http://schemas.microsoft.com/office/powerpoint/2010/main" val="427052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323528" y="404664"/>
            <a:ext cx="8820472" cy="830997"/>
          </a:xfrm>
          <a:prstGeom prst="rect">
            <a:avLst/>
          </a:prstGeom>
        </p:spPr>
        <p:txBody>
          <a:bodyPr wrap="square">
            <a:spAutoFit/>
          </a:bodyPr>
          <a:lstStyle/>
          <a:p>
            <a:r>
              <a:rPr lang="sl-SI" sz="2400" dirty="0"/>
              <a:t>FIBC nudi nekaj pomembnih prednosti v primerjavi z drugimi vrstami embalaže:</a:t>
            </a:r>
          </a:p>
        </p:txBody>
      </p:sp>
      <p:sp>
        <p:nvSpPr>
          <p:cNvPr id="3" name="Pravokotnik 2"/>
          <p:cNvSpPr/>
          <p:nvPr/>
        </p:nvSpPr>
        <p:spPr>
          <a:xfrm>
            <a:off x="179512" y="1484784"/>
            <a:ext cx="8389562" cy="400110"/>
          </a:xfrm>
          <a:prstGeom prst="rect">
            <a:avLst/>
          </a:prstGeom>
        </p:spPr>
        <p:txBody>
          <a:bodyPr wrap="square">
            <a:spAutoFit/>
          </a:bodyPr>
          <a:lstStyle/>
          <a:p>
            <a:pPr marL="342900" indent="-342900">
              <a:buFont typeface="Wingdings" pitchFamily="2" charset="2"/>
              <a:buChar char="§"/>
            </a:pPr>
            <a:r>
              <a:rPr lang="sl-SI" sz="2000" dirty="0"/>
              <a:t>Znatno povečanje učinkovitosti delovne </a:t>
            </a:r>
            <a:r>
              <a:rPr lang="sl-SI" sz="2000" dirty="0" smtClean="0"/>
              <a:t>sile (EU omejena teža 25kg)</a:t>
            </a:r>
            <a:endParaRPr lang="sl-SI" sz="2000" dirty="0"/>
          </a:p>
        </p:txBody>
      </p:sp>
      <p:sp>
        <p:nvSpPr>
          <p:cNvPr id="4" name="Pravokotnik 3"/>
          <p:cNvSpPr/>
          <p:nvPr/>
        </p:nvSpPr>
        <p:spPr>
          <a:xfrm>
            <a:off x="179512" y="1988839"/>
            <a:ext cx="8856984" cy="707886"/>
          </a:xfrm>
          <a:prstGeom prst="rect">
            <a:avLst/>
          </a:prstGeom>
        </p:spPr>
        <p:txBody>
          <a:bodyPr wrap="square">
            <a:spAutoFit/>
          </a:bodyPr>
          <a:lstStyle/>
          <a:p>
            <a:pPr marL="285750" indent="-285750">
              <a:buFont typeface="Wingdings" pitchFamily="2" charset="2"/>
              <a:buChar char="§"/>
            </a:pPr>
            <a:r>
              <a:rPr lang="sl-SI" sz="2000" dirty="0"/>
              <a:t>Primerjava s silosi in drugimi oblikami </a:t>
            </a:r>
            <a:r>
              <a:rPr lang="sl-SI" sz="2000" dirty="0" smtClean="0"/>
              <a:t> in načini </a:t>
            </a:r>
            <a:r>
              <a:rPr lang="sl-SI" sz="2000" dirty="0"/>
              <a:t>skladiščenja </a:t>
            </a:r>
            <a:r>
              <a:rPr lang="sl-SI" sz="2000" dirty="0" smtClean="0"/>
              <a:t>razsutih materialov</a:t>
            </a:r>
            <a:endParaRPr lang="sl-SI" sz="2000" dirty="0"/>
          </a:p>
        </p:txBody>
      </p:sp>
      <p:sp>
        <p:nvSpPr>
          <p:cNvPr id="5" name="Pravokotnik 4"/>
          <p:cNvSpPr/>
          <p:nvPr/>
        </p:nvSpPr>
        <p:spPr>
          <a:xfrm>
            <a:off x="179512" y="2696725"/>
            <a:ext cx="8821610" cy="400110"/>
          </a:xfrm>
          <a:prstGeom prst="rect">
            <a:avLst/>
          </a:prstGeom>
        </p:spPr>
        <p:txBody>
          <a:bodyPr wrap="square">
            <a:spAutoFit/>
          </a:bodyPr>
          <a:lstStyle/>
          <a:p>
            <a:pPr marL="285750" indent="-285750">
              <a:buFont typeface="Wingdings" pitchFamily="2" charset="2"/>
              <a:buChar char="§"/>
            </a:pPr>
            <a:r>
              <a:rPr lang="sl-SI" sz="2000" dirty="0"/>
              <a:t>Zmanjševanje stroškov zaradi možnosti večkratne </a:t>
            </a:r>
            <a:r>
              <a:rPr lang="sl-SI" sz="2000" dirty="0" smtClean="0"/>
              <a:t>uporabe (10 potovanj)</a:t>
            </a:r>
            <a:endParaRPr lang="sl-SI" sz="2000" dirty="0"/>
          </a:p>
        </p:txBody>
      </p:sp>
      <p:sp>
        <p:nvSpPr>
          <p:cNvPr id="6" name="Pravokotnik 5"/>
          <p:cNvSpPr/>
          <p:nvPr/>
        </p:nvSpPr>
        <p:spPr>
          <a:xfrm>
            <a:off x="179512" y="3212976"/>
            <a:ext cx="7957514" cy="400110"/>
          </a:xfrm>
          <a:prstGeom prst="rect">
            <a:avLst/>
          </a:prstGeom>
        </p:spPr>
        <p:txBody>
          <a:bodyPr wrap="square">
            <a:spAutoFit/>
          </a:bodyPr>
          <a:lstStyle/>
          <a:p>
            <a:pPr marL="285750" indent="-285750">
              <a:buFont typeface="Wingdings" pitchFamily="2" charset="2"/>
              <a:buChar char="§"/>
            </a:pPr>
            <a:r>
              <a:rPr lang="sl-SI" sz="2000" dirty="0"/>
              <a:t>Uporaba palet je neobvezna</a:t>
            </a:r>
          </a:p>
        </p:txBody>
      </p:sp>
      <p:sp>
        <p:nvSpPr>
          <p:cNvPr id="7" name="Pravokotnik 6"/>
          <p:cNvSpPr/>
          <p:nvPr/>
        </p:nvSpPr>
        <p:spPr>
          <a:xfrm>
            <a:off x="179692" y="3717032"/>
            <a:ext cx="5858130" cy="400110"/>
          </a:xfrm>
          <a:prstGeom prst="rect">
            <a:avLst/>
          </a:prstGeom>
        </p:spPr>
        <p:txBody>
          <a:bodyPr wrap="square">
            <a:spAutoFit/>
          </a:bodyPr>
          <a:lstStyle/>
          <a:p>
            <a:pPr marL="342900" indent="-342900">
              <a:buFont typeface="Wingdings" pitchFamily="2" charset="2"/>
              <a:buChar char="§"/>
            </a:pPr>
            <a:r>
              <a:rPr lang="sl-SI" sz="2000" dirty="0"/>
              <a:t>Varnost pri rokovanju</a:t>
            </a:r>
          </a:p>
        </p:txBody>
      </p:sp>
      <p:sp>
        <p:nvSpPr>
          <p:cNvPr id="8" name="Pravokotnik 7"/>
          <p:cNvSpPr/>
          <p:nvPr/>
        </p:nvSpPr>
        <p:spPr>
          <a:xfrm>
            <a:off x="179512" y="4293096"/>
            <a:ext cx="7901522" cy="400110"/>
          </a:xfrm>
          <a:prstGeom prst="rect">
            <a:avLst/>
          </a:prstGeom>
        </p:spPr>
        <p:txBody>
          <a:bodyPr wrap="none">
            <a:spAutoFit/>
          </a:bodyPr>
          <a:lstStyle/>
          <a:p>
            <a:pPr marL="342900" indent="-342900">
              <a:buFont typeface="Wingdings" pitchFamily="2" charset="2"/>
              <a:buChar char="§"/>
            </a:pPr>
            <a:r>
              <a:rPr lang="sl-SI" sz="2000" dirty="0"/>
              <a:t>Okolju prijazna izdelava in </a:t>
            </a:r>
            <a:r>
              <a:rPr lang="sl-SI" sz="2000" dirty="0" smtClean="0"/>
              <a:t>eksploatacija (reciklaža,izpust prahu)</a:t>
            </a:r>
            <a:endParaRPr lang="sl-SI" sz="2000" dirty="0"/>
          </a:p>
        </p:txBody>
      </p:sp>
      <p:sp>
        <p:nvSpPr>
          <p:cNvPr id="9" name="Pravokotnik 8"/>
          <p:cNvSpPr/>
          <p:nvPr/>
        </p:nvSpPr>
        <p:spPr>
          <a:xfrm>
            <a:off x="198682" y="4869160"/>
            <a:ext cx="8201284" cy="400110"/>
          </a:xfrm>
          <a:prstGeom prst="rect">
            <a:avLst/>
          </a:prstGeom>
        </p:spPr>
        <p:txBody>
          <a:bodyPr wrap="none">
            <a:spAutoFit/>
          </a:bodyPr>
          <a:lstStyle/>
          <a:p>
            <a:pPr marL="342900" indent="-342900">
              <a:buFont typeface="Wingdings" pitchFamily="2" charset="2"/>
              <a:buChar char="§"/>
            </a:pPr>
            <a:r>
              <a:rPr lang="sl-SI" sz="2000" dirty="0"/>
              <a:t>Fleksibilnost izdelave </a:t>
            </a:r>
            <a:r>
              <a:rPr lang="sl-SI" sz="2000" dirty="0" smtClean="0"/>
              <a:t>(možnost prilagajanja zahtevam uporabnikov)</a:t>
            </a:r>
            <a:endParaRPr lang="sl-SI" sz="2000" dirty="0"/>
          </a:p>
        </p:txBody>
      </p:sp>
    </p:spTree>
    <p:extLst>
      <p:ext uri="{BB962C8B-B14F-4D97-AF65-F5344CB8AC3E}">
        <p14:creationId xmlns:p14="http://schemas.microsoft.com/office/powerpoint/2010/main" val="10055350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395536" y="764704"/>
            <a:ext cx="8424936" cy="3416320"/>
          </a:xfrm>
          <a:prstGeom prst="rect">
            <a:avLst/>
          </a:prstGeom>
        </p:spPr>
        <p:txBody>
          <a:bodyPr wrap="square">
            <a:spAutoFit/>
          </a:bodyPr>
          <a:lstStyle/>
          <a:p>
            <a:r>
              <a:rPr lang="sl-SI" sz="2400" dirty="0"/>
              <a:t>Uporaba FIBC-jev ima tudi določene pomanjkljivosti:</a:t>
            </a:r>
          </a:p>
          <a:p>
            <a:pPr lvl="0"/>
            <a:r>
              <a:rPr lang="sl-SI" sz="2400" b="1" dirty="0"/>
              <a:t>največja pomanjkljivost je ta, da se zlahka poškodujejo</a:t>
            </a:r>
            <a:r>
              <a:rPr lang="sl-SI" sz="2400" dirty="0"/>
              <a:t> – pri manipulaciji s pomočjo viličarjev je potrebno posebej paziti, da vilice ne poškodujejo tkanine, kar lahko povzroči iztekanje materiala,</a:t>
            </a:r>
          </a:p>
          <a:p>
            <a:pPr lvl="0"/>
            <a:r>
              <a:rPr lang="sl-SI" sz="2400" b="1" dirty="0"/>
              <a:t>FIBC-ji imajo omejeno življenjsko dobo</a:t>
            </a:r>
            <a:r>
              <a:rPr lang="sl-SI" sz="2400" dirty="0"/>
              <a:t>, ki pa je odvisna od izvedbe in od načina rokovanja z FIBC-jem (življenjska doba za FIBC za večkratno uporabo znaša okrog deset potovanj, kar pa se lahko s pazljivo uporabo podaljša).</a:t>
            </a:r>
          </a:p>
        </p:txBody>
      </p:sp>
      <p:sp>
        <p:nvSpPr>
          <p:cNvPr id="3" name="Pravokotnik 2"/>
          <p:cNvSpPr/>
          <p:nvPr/>
        </p:nvSpPr>
        <p:spPr>
          <a:xfrm>
            <a:off x="395536" y="4437112"/>
            <a:ext cx="8280920" cy="1938992"/>
          </a:xfrm>
          <a:prstGeom prst="rect">
            <a:avLst/>
          </a:prstGeom>
        </p:spPr>
        <p:txBody>
          <a:bodyPr wrap="square">
            <a:spAutoFit/>
          </a:bodyPr>
          <a:lstStyle/>
          <a:p>
            <a:r>
              <a:rPr lang="sl-SI" sz="2400" b="1" dirty="0"/>
              <a:t>Nekatere najbolj vidne prednosti so: nadomeščajo palete, hitro polnjenje, enostavno rokovanje, majhni stroški transporta, hitro in enostavno dodajanje materiala v delovni proces, zmanjšani stroški skladiščenja, ustreznost večini opreme za rokovanje.</a:t>
            </a:r>
            <a:endParaRPr lang="sl-SI" sz="2000" dirty="0"/>
          </a:p>
        </p:txBody>
      </p:sp>
    </p:spTree>
    <p:extLst>
      <p:ext uri="{BB962C8B-B14F-4D97-AF65-F5344CB8AC3E}">
        <p14:creationId xmlns:p14="http://schemas.microsoft.com/office/powerpoint/2010/main" val="22162976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188640"/>
            <a:ext cx="5756670"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ravokotnik 1"/>
          <p:cNvSpPr/>
          <p:nvPr/>
        </p:nvSpPr>
        <p:spPr>
          <a:xfrm>
            <a:off x="2238292" y="6309320"/>
            <a:ext cx="5112568" cy="369332"/>
          </a:xfrm>
          <a:prstGeom prst="rect">
            <a:avLst/>
          </a:prstGeom>
        </p:spPr>
        <p:txBody>
          <a:bodyPr wrap="square">
            <a:spAutoFit/>
          </a:bodyPr>
          <a:lstStyle/>
          <a:p>
            <a:r>
              <a:rPr lang="en-US" dirty="0" err="1"/>
              <a:t>Standardna</a:t>
            </a:r>
            <a:r>
              <a:rPr lang="en-US" dirty="0"/>
              <a:t> </a:t>
            </a:r>
            <a:r>
              <a:rPr lang="en-US" dirty="0" err="1"/>
              <a:t>transportna</a:t>
            </a:r>
            <a:r>
              <a:rPr lang="en-US" dirty="0"/>
              <a:t> </a:t>
            </a:r>
            <a:r>
              <a:rPr lang="en-US" dirty="0" err="1"/>
              <a:t>vreča</a:t>
            </a:r>
            <a:r>
              <a:rPr lang="en-US" dirty="0"/>
              <a:t> ( “Big Bag”)</a:t>
            </a:r>
            <a:endParaRPr lang="sl-SI" dirty="0"/>
          </a:p>
        </p:txBody>
      </p:sp>
    </p:spTree>
    <p:extLst>
      <p:ext uri="{BB962C8B-B14F-4D97-AF65-F5344CB8AC3E}">
        <p14:creationId xmlns:p14="http://schemas.microsoft.com/office/powerpoint/2010/main" val="32770968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avokotnik 3"/>
          <p:cNvSpPr/>
          <p:nvPr/>
        </p:nvSpPr>
        <p:spPr>
          <a:xfrm>
            <a:off x="2177480" y="321280"/>
            <a:ext cx="4968552" cy="461665"/>
          </a:xfrm>
          <a:prstGeom prst="rect">
            <a:avLst/>
          </a:prstGeom>
        </p:spPr>
        <p:txBody>
          <a:bodyPr wrap="square">
            <a:spAutoFit/>
          </a:bodyPr>
          <a:lstStyle/>
          <a:p>
            <a:pPr lvl="2"/>
            <a:r>
              <a:rPr lang="sl-SI" sz="2400" b="1" cap="all" dirty="0"/>
              <a:t>Materiali</a:t>
            </a:r>
          </a:p>
        </p:txBody>
      </p:sp>
      <p:sp>
        <p:nvSpPr>
          <p:cNvPr id="5" name="Pravokotnik 4"/>
          <p:cNvSpPr/>
          <p:nvPr/>
        </p:nvSpPr>
        <p:spPr>
          <a:xfrm>
            <a:off x="179512" y="1192949"/>
            <a:ext cx="8964488" cy="3785652"/>
          </a:xfrm>
          <a:prstGeom prst="rect">
            <a:avLst/>
          </a:prstGeom>
        </p:spPr>
        <p:txBody>
          <a:bodyPr wrap="square">
            <a:spAutoFit/>
          </a:bodyPr>
          <a:lstStyle/>
          <a:p>
            <a:r>
              <a:rPr lang="sl-SI" sz="2400" dirty="0"/>
              <a:t>Transportne vreče </a:t>
            </a:r>
            <a:r>
              <a:rPr lang="sl-SI" sz="2400" b="1" dirty="0"/>
              <a:t>Big </a:t>
            </a:r>
            <a:r>
              <a:rPr lang="sl-SI" sz="2400" b="1" dirty="0" err="1"/>
              <a:t>Bag</a:t>
            </a:r>
            <a:r>
              <a:rPr lang="sl-SI" sz="2400" dirty="0"/>
              <a:t> so običajno izdelane iz tkanega in proti vlagi odpornega polipropilena (trdna, lahka in zračna tkanina) različne gostote in teže, kar je odvisno od zahtevane trdnosti embalaže in faktorja varnosti. Lahko so izdelane z zaščito proti UV svetlobi ali statični elektriki (v posebnih primerih, ko praznjenje in/ali polnjenje poteka v vnetljivi ali eksplozivni atmosferi) odporne tkanine.  Material je odporen proti slabim vremenskim vplivom. Pri transportu živilskih in farmacevtskih izdelkov oz. surovin uporabljajo material, ki ustreza določenim sanitarnim in zdravstvenim standardom.</a:t>
            </a:r>
          </a:p>
        </p:txBody>
      </p:sp>
    </p:spTree>
    <p:extLst>
      <p:ext uri="{BB962C8B-B14F-4D97-AF65-F5344CB8AC3E}">
        <p14:creationId xmlns:p14="http://schemas.microsoft.com/office/powerpoint/2010/main" val="7257691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51520" y="548680"/>
            <a:ext cx="8784976" cy="1569660"/>
          </a:xfrm>
          <a:prstGeom prst="rect">
            <a:avLst/>
          </a:prstGeom>
        </p:spPr>
        <p:txBody>
          <a:bodyPr wrap="square">
            <a:spAutoFit/>
          </a:bodyPr>
          <a:lstStyle/>
          <a:p>
            <a:r>
              <a:rPr lang="sl-SI" sz="2400" dirty="0"/>
              <a:t>Nosilnost transportnih vreč oz. FIBC-jev je prav tako odvisna od proizvajalca ter vrste in namena uporabe in znaša od 100 do 2.500 kg. Vse transportne vreče so dimenzionirane z velikim faktorjem varnosti, ki se giblje med 5 in 8.</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2276872"/>
            <a:ext cx="8090961"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4113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51520" y="620688"/>
            <a:ext cx="8640960" cy="3416320"/>
          </a:xfrm>
          <a:prstGeom prst="rect">
            <a:avLst/>
          </a:prstGeom>
        </p:spPr>
        <p:txBody>
          <a:bodyPr wrap="square">
            <a:spAutoFit/>
          </a:bodyPr>
          <a:lstStyle/>
          <a:p>
            <a:pPr lvl="2"/>
            <a:r>
              <a:rPr lang="sl-SI" sz="2400" b="1" cap="all" dirty="0"/>
              <a:t>Označevanje transportnih </a:t>
            </a:r>
            <a:r>
              <a:rPr lang="sl-SI" sz="2400" b="1" cap="all" dirty="0" smtClean="0"/>
              <a:t>vreč</a:t>
            </a:r>
          </a:p>
          <a:p>
            <a:pPr lvl="2"/>
            <a:endParaRPr lang="sl-SI" sz="2400" b="1" cap="all" dirty="0"/>
          </a:p>
          <a:p>
            <a:r>
              <a:rPr lang="sl-SI" sz="2400" dirty="0"/>
              <a:t>Transportne vreče oz. FIBC-ji so lahko opremljeni z identifikacijskimi oznakami (tudi kodnimi): o proizvajalcu, o vsebovani snovi, navodila za ravnanje s tovorom, druga navodila ali opozorila, posebne oznake v primeru prevoza/skladiščenja nevarnih snovi... FIBC-ji imajo lahko pritrjene posebne žepe za dokumentacijo, ki spremlja pošiljko oz. tovor.</a:t>
            </a:r>
          </a:p>
        </p:txBody>
      </p:sp>
      <p:pic>
        <p:nvPicPr>
          <p:cNvPr id="819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3645024"/>
            <a:ext cx="4762500" cy="2830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25061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691680" y="401921"/>
            <a:ext cx="7128792" cy="461665"/>
          </a:xfrm>
          <a:prstGeom prst="rect">
            <a:avLst/>
          </a:prstGeom>
        </p:spPr>
        <p:txBody>
          <a:bodyPr wrap="square">
            <a:spAutoFit/>
          </a:bodyPr>
          <a:lstStyle/>
          <a:p>
            <a:pPr lvl="2"/>
            <a:r>
              <a:rPr lang="sl-SI" sz="2400" b="1" cap="all" dirty="0"/>
              <a:t>Dvižne naprave</a:t>
            </a:r>
          </a:p>
        </p:txBody>
      </p:sp>
      <p:sp>
        <p:nvSpPr>
          <p:cNvPr id="6" name="Pravokotnik 5"/>
          <p:cNvSpPr/>
          <p:nvPr/>
        </p:nvSpPr>
        <p:spPr>
          <a:xfrm>
            <a:off x="179512" y="1268760"/>
            <a:ext cx="8496944" cy="1569660"/>
          </a:xfrm>
          <a:prstGeom prst="rect">
            <a:avLst/>
          </a:prstGeom>
        </p:spPr>
        <p:txBody>
          <a:bodyPr wrap="square">
            <a:spAutoFit/>
          </a:bodyPr>
          <a:lstStyle/>
          <a:p>
            <a:r>
              <a:rPr lang="sl-SI" sz="2400" dirty="0"/>
              <a:t>Omogočajo in olajšujejo dviganje, premikanje in rokovanje s transportnimi vrečami. Pojavljajo se predvsem v obliki zank ali trakov (izdelani iz polipropilena in poliestra) ter rokavov, ki omogočajo eno-, </a:t>
            </a:r>
            <a:r>
              <a:rPr lang="sl-SI" sz="2400" dirty="0" err="1"/>
              <a:t>dvo</a:t>
            </a:r>
            <a:r>
              <a:rPr lang="sl-SI" sz="2400" dirty="0"/>
              <a:t>- ali </a:t>
            </a:r>
            <a:r>
              <a:rPr lang="sl-SI" sz="2400" dirty="0" err="1"/>
              <a:t>štiritočkovno</a:t>
            </a:r>
            <a:r>
              <a:rPr lang="sl-SI" sz="2400" dirty="0"/>
              <a:t> dviganje.</a:t>
            </a:r>
          </a:p>
        </p:txBody>
      </p:sp>
      <p:grpSp>
        <p:nvGrpSpPr>
          <p:cNvPr id="7" name="Group 5"/>
          <p:cNvGrpSpPr>
            <a:grpSpLocks/>
          </p:cNvGrpSpPr>
          <p:nvPr/>
        </p:nvGrpSpPr>
        <p:grpSpPr bwMode="auto">
          <a:xfrm>
            <a:off x="395303" y="3123795"/>
            <a:ext cx="8748471" cy="1943343"/>
            <a:chOff x="2173" y="3600"/>
            <a:chExt cx="6365" cy="1039"/>
          </a:xfrm>
        </p:grpSpPr>
        <p:graphicFrame>
          <p:nvGraphicFramePr>
            <p:cNvPr id="8" name="Predmet 7"/>
            <p:cNvGraphicFramePr>
              <a:graphicFrameLocks noChangeAspect="1"/>
            </p:cNvGraphicFramePr>
            <p:nvPr>
              <p:extLst>
                <p:ext uri="{D42A27DB-BD31-4B8C-83A1-F6EECF244321}">
                  <p14:modId xmlns:p14="http://schemas.microsoft.com/office/powerpoint/2010/main" val="4088793293"/>
                </p:ext>
              </p:extLst>
            </p:nvPr>
          </p:nvGraphicFramePr>
          <p:xfrm>
            <a:off x="2173" y="3600"/>
            <a:ext cx="2625" cy="1035"/>
          </p:xfrm>
          <a:graphic>
            <a:graphicData uri="http://schemas.openxmlformats.org/presentationml/2006/ole">
              <mc:AlternateContent xmlns:mc="http://schemas.openxmlformats.org/markup-compatibility/2006">
                <mc:Choice xmlns:v="urn:schemas-microsoft-com:vml" Requires="v">
                  <p:oleObj spid="_x0000_s4122" name="Picture" r:id="rId3" imgW="1667525" imgH="657273" progId="Word.Picture.8">
                    <p:embed/>
                  </p:oleObj>
                </mc:Choice>
                <mc:Fallback>
                  <p:oleObj name="Picture" r:id="rId3" imgW="1667525" imgH="657273" progId="Word.Picture.8">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3" y="3600"/>
                          <a:ext cx="2625" cy="103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 Box 7"/>
            <p:cNvSpPr txBox="1">
              <a:spLocks noChangeArrowheads="1"/>
            </p:cNvSpPr>
            <p:nvPr/>
          </p:nvSpPr>
          <p:spPr bwMode="auto">
            <a:xfrm>
              <a:off x="5290" y="3719"/>
              <a:ext cx="3248" cy="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sl-SI" sz="2000" b="0" i="0" u="none" strike="noStrike" cap="none" normalizeH="0" baseline="0" dirty="0" smtClean="0">
                  <a:ln>
                    <a:noFill/>
                  </a:ln>
                  <a:solidFill>
                    <a:schemeClr val="tx1"/>
                  </a:solidFill>
                  <a:effectLst/>
                  <a:latin typeface="Calibri" pitchFamily="34" charset="0"/>
                  <a:cs typeface="Arial" pitchFamily="34" charset="0"/>
                </a:rPr>
                <a:t>I – </a:t>
              </a:r>
              <a:r>
                <a:rPr kumimoji="0" lang="sl-SI" sz="2000" b="0" i="0" u="none" strike="noStrike" cap="none" normalizeH="0" baseline="0" dirty="0" err="1" smtClean="0">
                  <a:ln>
                    <a:noFill/>
                  </a:ln>
                  <a:solidFill>
                    <a:schemeClr val="tx1"/>
                  </a:solidFill>
                  <a:effectLst/>
                  <a:latin typeface="Calibri" pitchFamily="34" charset="0"/>
                  <a:cs typeface="Arial" pitchFamily="34" charset="0"/>
                </a:rPr>
                <a:t>štiritočkovni</a:t>
              </a:r>
              <a:r>
                <a:rPr kumimoji="0" lang="sl-SI" sz="2000" b="0" i="0" u="none" strike="noStrike" cap="none" normalizeH="0" baseline="0" dirty="0" smtClean="0">
                  <a:ln>
                    <a:noFill/>
                  </a:ln>
                  <a:solidFill>
                    <a:schemeClr val="tx1"/>
                  </a:solidFill>
                  <a:effectLst/>
                  <a:latin typeface="Calibri" pitchFamily="34" charset="0"/>
                  <a:cs typeface="Arial" pitchFamily="34" charset="0"/>
                </a:rPr>
                <a:t> dvižni trakovi </a:t>
              </a:r>
            </a:p>
            <a:p>
              <a:pPr marL="0" marR="0" lvl="0" indent="0" algn="l" defTabSz="914400" rtl="0" eaLnBrk="1" fontAlgn="base" latinLnBrk="0" hangingPunct="1">
                <a:lnSpc>
                  <a:spcPct val="100000"/>
                </a:lnSpc>
                <a:spcBef>
                  <a:spcPct val="0"/>
                </a:spcBef>
                <a:spcAft>
                  <a:spcPts val="1000"/>
                </a:spcAft>
                <a:buClrTx/>
                <a:buSzTx/>
                <a:buFontTx/>
                <a:buNone/>
                <a:tabLst/>
              </a:pPr>
              <a:r>
                <a:rPr kumimoji="0" lang="sl-SI" sz="2000" b="0" i="0" u="none" strike="noStrike" cap="none" normalizeH="0" baseline="0" dirty="0" smtClean="0">
                  <a:ln>
                    <a:noFill/>
                  </a:ln>
                  <a:solidFill>
                    <a:schemeClr val="tx1"/>
                  </a:solidFill>
                  <a:effectLst/>
                  <a:latin typeface="Calibri" pitchFamily="34" charset="0"/>
                  <a:cs typeface="Arial" pitchFamily="34" charset="0"/>
                </a:rPr>
                <a:t>J – </a:t>
              </a:r>
              <a:r>
                <a:rPr kumimoji="0" lang="sl-SI" sz="2000" b="0" i="0" u="none" strike="noStrike" cap="none" normalizeH="0" baseline="0" dirty="0" err="1" smtClean="0">
                  <a:ln>
                    <a:noFill/>
                  </a:ln>
                  <a:solidFill>
                    <a:schemeClr val="tx1"/>
                  </a:solidFill>
                  <a:effectLst/>
                  <a:latin typeface="Calibri" pitchFamily="34" charset="0"/>
                  <a:cs typeface="Arial" pitchFamily="34" charset="0"/>
                </a:rPr>
                <a:t>enotočkovno</a:t>
              </a:r>
              <a:r>
                <a:rPr kumimoji="0" lang="sl-SI" sz="2000" b="0" i="0" u="none" strike="noStrike" cap="none" normalizeH="0" baseline="0" dirty="0" smtClean="0">
                  <a:ln>
                    <a:noFill/>
                  </a:ln>
                  <a:solidFill>
                    <a:schemeClr val="tx1"/>
                  </a:solidFill>
                  <a:effectLst/>
                  <a:latin typeface="Calibri" pitchFamily="34" charset="0"/>
                  <a:cs typeface="Arial" pitchFamily="34" charset="0"/>
                </a:rPr>
                <a:t> sredinsko dviganje</a:t>
              </a:r>
            </a:p>
            <a:p>
              <a:pPr marL="0" marR="0" lvl="0" indent="0" algn="l" defTabSz="914400" rtl="0" eaLnBrk="1" fontAlgn="base" latinLnBrk="0" hangingPunct="1">
                <a:lnSpc>
                  <a:spcPct val="100000"/>
                </a:lnSpc>
                <a:spcBef>
                  <a:spcPct val="0"/>
                </a:spcBef>
                <a:spcAft>
                  <a:spcPts val="1000"/>
                </a:spcAft>
                <a:buClrTx/>
                <a:buSzTx/>
                <a:buFontTx/>
                <a:buNone/>
                <a:tabLst/>
              </a:pPr>
              <a:r>
                <a:rPr kumimoji="0" lang="sl-SI" sz="2000" b="0" i="0" u="none" strike="noStrike" cap="none" normalizeH="0" baseline="0" dirty="0" smtClean="0">
                  <a:ln>
                    <a:noFill/>
                  </a:ln>
                  <a:solidFill>
                    <a:schemeClr val="tx1"/>
                  </a:solidFill>
                  <a:effectLst/>
                  <a:latin typeface="Calibri" pitchFamily="34" charset="0"/>
                  <a:cs typeface="Arial" pitchFamily="34" charset="0"/>
                </a:rPr>
                <a:t>K – dvižna rokava</a:t>
              </a:r>
              <a:endParaRPr kumimoji="0" lang="sl-SI" sz="20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10" name="Pravokotnik 9"/>
          <p:cNvSpPr/>
          <p:nvPr/>
        </p:nvSpPr>
        <p:spPr>
          <a:xfrm>
            <a:off x="179512" y="5312855"/>
            <a:ext cx="6696744" cy="400110"/>
          </a:xfrm>
          <a:prstGeom prst="rect">
            <a:avLst/>
          </a:prstGeom>
        </p:spPr>
        <p:txBody>
          <a:bodyPr wrap="square">
            <a:spAutoFit/>
          </a:bodyPr>
          <a:lstStyle/>
          <a:p>
            <a:r>
              <a:rPr lang="en-US" sz="2000" dirty="0" err="1"/>
              <a:t>Sistemi</a:t>
            </a:r>
            <a:r>
              <a:rPr lang="en-US" sz="2000" dirty="0"/>
              <a:t> </a:t>
            </a:r>
            <a:r>
              <a:rPr lang="en-US" sz="2000" dirty="0" err="1"/>
              <a:t>postavitve</a:t>
            </a:r>
            <a:r>
              <a:rPr lang="en-US" sz="2000" dirty="0"/>
              <a:t> </a:t>
            </a:r>
            <a:r>
              <a:rPr lang="en-US" sz="2000" dirty="0" err="1"/>
              <a:t>prijemal</a:t>
            </a:r>
            <a:r>
              <a:rPr lang="en-US" sz="2000" dirty="0"/>
              <a:t> </a:t>
            </a:r>
            <a:r>
              <a:rPr lang="en-US" sz="2000" dirty="0" err="1"/>
              <a:t>za</a:t>
            </a:r>
            <a:r>
              <a:rPr lang="en-US" sz="2000" dirty="0"/>
              <a:t> </a:t>
            </a:r>
            <a:r>
              <a:rPr lang="en-US" sz="2000" dirty="0" err="1"/>
              <a:t>dviganje</a:t>
            </a:r>
            <a:r>
              <a:rPr lang="en-US" sz="2000" dirty="0"/>
              <a:t> </a:t>
            </a:r>
            <a:r>
              <a:rPr lang="en-US" sz="2000" dirty="0" err="1"/>
              <a:t>transportnih</a:t>
            </a:r>
            <a:r>
              <a:rPr lang="en-US" sz="2000" dirty="0"/>
              <a:t> </a:t>
            </a:r>
            <a:r>
              <a:rPr lang="en-US" sz="2000" dirty="0" err="1"/>
              <a:t>vreč</a:t>
            </a:r>
            <a:endParaRPr lang="sl-SI" sz="2000" dirty="0"/>
          </a:p>
        </p:txBody>
      </p:sp>
    </p:spTree>
    <p:extLst>
      <p:ext uri="{BB962C8B-B14F-4D97-AF65-F5344CB8AC3E}">
        <p14:creationId xmlns:p14="http://schemas.microsoft.com/office/powerpoint/2010/main" val="5445545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23528" y="735348"/>
            <a:ext cx="8424936" cy="2808312"/>
            <a:chOff x="1728" y="3148"/>
            <a:chExt cx="9213" cy="3022"/>
          </a:xfrm>
        </p:grpSpPr>
        <p:pic>
          <p:nvPicPr>
            <p:cNvPr id="5123" name="Picture 3" descr="BB_ShipUnload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8" y="3148"/>
              <a:ext cx="2475" cy="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descr="BB_SpreaderBeam_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3" y="3148"/>
              <a:ext cx="3888" cy="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BB_Manipu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64" y="3148"/>
              <a:ext cx="2304" cy="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384393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5736" y="116632"/>
            <a:ext cx="4319056" cy="5904656"/>
          </a:xfrm>
          <a:prstGeom prst="rect">
            <a:avLst/>
          </a:prstGeom>
          <a:noFill/>
          <a:extLst>
            <a:ext uri="{909E8E84-426E-40DD-AFC4-6F175D3DCCD1}">
              <a14:hiddenFill xmlns:a14="http://schemas.microsoft.com/office/drawing/2010/main">
                <a:solidFill>
                  <a:srgbClr val="FFFFFF"/>
                </a:solidFill>
              </a14:hiddenFill>
            </a:ext>
          </a:extLst>
        </p:spPr>
      </p:pic>
      <p:sp>
        <p:nvSpPr>
          <p:cNvPr id="2" name="Pravokotnik 1"/>
          <p:cNvSpPr/>
          <p:nvPr/>
        </p:nvSpPr>
        <p:spPr>
          <a:xfrm>
            <a:off x="1942792" y="6237312"/>
            <a:ext cx="5365512" cy="369332"/>
          </a:xfrm>
          <a:prstGeom prst="rect">
            <a:avLst/>
          </a:prstGeom>
        </p:spPr>
        <p:txBody>
          <a:bodyPr wrap="square">
            <a:spAutoFit/>
          </a:bodyPr>
          <a:lstStyle/>
          <a:p>
            <a:r>
              <a:rPr lang="en-US" dirty="0" err="1"/>
              <a:t>Prekladanje</a:t>
            </a:r>
            <a:r>
              <a:rPr lang="en-US" dirty="0"/>
              <a:t> </a:t>
            </a:r>
            <a:r>
              <a:rPr lang="en-US" dirty="0" err="1"/>
              <a:t>transportnih</a:t>
            </a:r>
            <a:r>
              <a:rPr lang="en-US" dirty="0"/>
              <a:t> </a:t>
            </a:r>
            <a:r>
              <a:rPr lang="en-US" dirty="0" err="1"/>
              <a:t>vreč</a:t>
            </a:r>
            <a:r>
              <a:rPr lang="en-US" dirty="0"/>
              <a:t> z </a:t>
            </a:r>
            <a:r>
              <a:rPr lang="en-US" dirty="0" err="1"/>
              <a:t>barže</a:t>
            </a:r>
            <a:r>
              <a:rPr lang="en-US" dirty="0"/>
              <a:t> </a:t>
            </a:r>
            <a:r>
              <a:rPr lang="en-US" dirty="0" err="1"/>
              <a:t>na</a:t>
            </a:r>
            <a:r>
              <a:rPr lang="en-US" dirty="0"/>
              <a:t> </a:t>
            </a:r>
            <a:r>
              <a:rPr lang="en-US" dirty="0" err="1"/>
              <a:t>ladjo</a:t>
            </a:r>
            <a:endParaRPr lang="sl-SI" dirty="0"/>
          </a:p>
        </p:txBody>
      </p:sp>
    </p:spTree>
    <p:extLst>
      <p:ext uri="{BB962C8B-B14F-4D97-AF65-F5344CB8AC3E}">
        <p14:creationId xmlns:p14="http://schemas.microsoft.com/office/powerpoint/2010/main" val="588209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51520" y="329272"/>
            <a:ext cx="8568952" cy="2616101"/>
          </a:xfrm>
          <a:prstGeom prst="rect">
            <a:avLst/>
          </a:prstGeom>
        </p:spPr>
        <p:txBody>
          <a:bodyPr wrap="square">
            <a:spAutoFit/>
          </a:bodyPr>
          <a:lstStyle/>
          <a:p>
            <a:pPr lvl="1"/>
            <a:r>
              <a:rPr lang="sl-SI" sz="2000" b="1" cap="all" dirty="0" smtClean="0"/>
              <a:t>            Skladiščenje </a:t>
            </a:r>
            <a:r>
              <a:rPr lang="sl-SI" sz="2000" b="1" cap="all" dirty="0"/>
              <a:t>transportnih vreč</a:t>
            </a:r>
          </a:p>
          <a:p>
            <a:r>
              <a:rPr lang="sl-SI" sz="2400" dirty="0"/>
              <a:t>Transportne vreče oz. FIBC-ji praviloma skladiščijo v pokritih skladiščih (pri hranjenju na odprtem je potrebna dodatna UV in vodoodporna zaščita pred vremenskimi vplivi) s paletami ali brez. Tehnika skladiščenja ne zahteva posebnih pristopov in postopkov. Transportne vreče so primerne za skladiščenje tudi v </a:t>
            </a:r>
            <a:r>
              <a:rPr lang="sl-SI" sz="2400" dirty="0" err="1"/>
              <a:t>visokoregalna</a:t>
            </a:r>
            <a:r>
              <a:rPr lang="sl-SI" sz="2400" dirty="0"/>
              <a:t> skladišča. </a:t>
            </a: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0606" y="2945374"/>
            <a:ext cx="8041392" cy="3083454"/>
          </a:xfrm>
          <a:prstGeom prst="rect">
            <a:avLst/>
          </a:prstGeom>
          <a:noFill/>
          <a:extLst>
            <a:ext uri="{909E8E84-426E-40DD-AFC4-6F175D3DCCD1}">
              <a14:hiddenFill xmlns:a14="http://schemas.microsoft.com/office/drawing/2010/main">
                <a:solidFill>
                  <a:srgbClr val="FFFFFF"/>
                </a:solidFill>
              </a14:hiddenFill>
            </a:ext>
          </a:extLst>
        </p:spPr>
      </p:pic>
      <p:sp>
        <p:nvSpPr>
          <p:cNvPr id="3" name="Pravokotnik 2"/>
          <p:cNvSpPr/>
          <p:nvPr/>
        </p:nvSpPr>
        <p:spPr>
          <a:xfrm>
            <a:off x="1619672" y="6239821"/>
            <a:ext cx="8352928" cy="400110"/>
          </a:xfrm>
          <a:prstGeom prst="rect">
            <a:avLst/>
          </a:prstGeom>
        </p:spPr>
        <p:txBody>
          <a:bodyPr wrap="square">
            <a:spAutoFit/>
          </a:bodyPr>
          <a:lstStyle/>
          <a:p>
            <a:r>
              <a:rPr lang="en-US" sz="2000" dirty="0" err="1"/>
              <a:t>Skladiščenje</a:t>
            </a:r>
            <a:r>
              <a:rPr lang="en-US" sz="2000" dirty="0"/>
              <a:t> </a:t>
            </a:r>
            <a:r>
              <a:rPr lang="en-US" sz="2000" dirty="0" err="1"/>
              <a:t>transportnih</a:t>
            </a:r>
            <a:r>
              <a:rPr lang="en-US" sz="2000" dirty="0"/>
              <a:t> </a:t>
            </a:r>
            <a:r>
              <a:rPr lang="en-US" sz="2000" dirty="0" err="1"/>
              <a:t>vreč</a:t>
            </a:r>
            <a:r>
              <a:rPr lang="en-US" sz="2000" dirty="0"/>
              <a:t> (</a:t>
            </a:r>
            <a:r>
              <a:rPr lang="en-US" sz="2000" dirty="0" err="1"/>
              <a:t>brez</a:t>
            </a:r>
            <a:r>
              <a:rPr lang="en-US" sz="2000" dirty="0"/>
              <a:t> </a:t>
            </a:r>
            <a:r>
              <a:rPr lang="en-US" sz="2000" dirty="0" err="1"/>
              <a:t>palet</a:t>
            </a:r>
            <a:r>
              <a:rPr lang="en-US" sz="2000" dirty="0"/>
              <a:t> in z </a:t>
            </a:r>
            <a:r>
              <a:rPr lang="en-US" sz="2000" dirty="0" err="1"/>
              <a:t>njimi</a:t>
            </a:r>
            <a:r>
              <a:rPr lang="en-US" sz="2000" dirty="0"/>
              <a:t>)</a:t>
            </a:r>
            <a:endParaRPr lang="sl-SI" sz="2000" dirty="0"/>
          </a:p>
        </p:txBody>
      </p:sp>
    </p:spTree>
    <p:extLst>
      <p:ext uri="{BB962C8B-B14F-4D97-AF65-F5344CB8AC3E}">
        <p14:creationId xmlns:p14="http://schemas.microsoft.com/office/powerpoint/2010/main" val="15229936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79512" y="548680"/>
            <a:ext cx="8064896" cy="646331"/>
          </a:xfrm>
          <a:prstGeom prst="rect">
            <a:avLst/>
          </a:prstGeom>
        </p:spPr>
        <p:txBody>
          <a:bodyPr wrap="square">
            <a:spAutoFit/>
          </a:bodyPr>
          <a:lstStyle/>
          <a:p>
            <a:r>
              <a:rPr lang="sl-SI" dirty="0" smtClean="0">
                <a:hlinkClick r:id="rId2"/>
              </a:rPr>
              <a:t>https://www.youtube.com/watch?v=BzlN0cUA2ls</a:t>
            </a:r>
            <a:endParaRPr lang="sl-SI" dirty="0" smtClean="0"/>
          </a:p>
          <a:p>
            <a:endParaRPr lang="sl-SI" dirty="0"/>
          </a:p>
        </p:txBody>
      </p:sp>
      <p:sp>
        <p:nvSpPr>
          <p:cNvPr id="3" name="Pravokotnik 2"/>
          <p:cNvSpPr/>
          <p:nvPr/>
        </p:nvSpPr>
        <p:spPr>
          <a:xfrm>
            <a:off x="177832" y="1412776"/>
            <a:ext cx="8714647" cy="646331"/>
          </a:xfrm>
          <a:prstGeom prst="rect">
            <a:avLst/>
          </a:prstGeom>
        </p:spPr>
        <p:txBody>
          <a:bodyPr wrap="square">
            <a:spAutoFit/>
          </a:bodyPr>
          <a:lstStyle/>
          <a:p>
            <a:r>
              <a:rPr lang="sl-SI" dirty="0" smtClean="0">
                <a:hlinkClick r:id="rId3"/>
              </a:rPr>
              <a:t>https://www.youtube.com/watch?v=1QIJG2fzTdM</a:t>
            </a:r>
            <a:endParaRPr lang="sl-SI" dirty="0" smtClean="0"/>
          </a:p>
          <a:p>
            <a:endParaRPr lang="sl-SI" dirty="0"/>
          </a:p>
        </p:txBody>
      </p:sp>
      <p:sp>
        <p:nvSpPr>
          <p:cNvPr id="4" name="Pravokotnik 3"/>
          <p:cNvSpPr/>
          <p:nvPr/>
        </p:nvSpPr>
        <p:spPr>
          <a:xfrm>
            <a:off x="251520" y="2276872"/>
            <a:ext cx="5904656" cy="646331"/>
          </a:xfrm>
          <a:prstGeom prst="rect">
            <a:avLst/>
          </a:prstGeom>
        </p:spPr>
        <p:txBody>
          <a:bodyPr wrap="square">
            <a:spAutoFit/>
          </a:bodyPr>
          <a:lstStyle/>
          <a:p>
            <a:r>
              <a:rPr lang="sl-SI" dirty="0" smtClean="0">
                <a:hlinkClick r:id="rId4"/>
              </a:rPr>
              <a:t>https://www.youtube.com/watch?v=KDZ9c00erT8</a:t>
            </a:r>
            <a:endParaRPr lang="sl-SI" dirty="0" smtClean="0"/>
          </a:p>
          <a:p>
            <a:endParaRPr lang="sl-SI" dirty="0"/>
          </a:p>
        </p:txBody>
      </p:sp>
    </p:spTree>
    <p:extLst>
      <p:ext uri="{BB962C8B-B14F-4D97-AF65-F5344CB8AC3E}">
        <p14:creationId xmlns:p14="http://schemas.microsoft.com/office/powerpoint/2010/main" val="346722211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hnika">
  <a:themeElements>
    <a:clrScheme name="Tehnika">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hnika">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hnika">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184</TotalTime>
  <Words>911</Words>
  <Application>Microsoft Office PowerPoint</Application>
  <PresentationFormat>Diaprojekcija na zaslonu (4:3)</PresentationFormat>
  <Paragraphs>49</Paragraphs>
  <Slides>16</Slides>
  <Notes>0</Notes>
  <HiddenSlides>0</HiddenSlides>
  <MMClips>0</MMClips>
  <ScaleCrop>false</ScaleCrop>
  <HeadingPairs>
    <vt:vector size="8" baseType="variant">
      <vt:variant>
        <vt:lpstr>Uporabljene pisave</vt:lpstr>
      </vt:variant>
      <vt:variant>
        <vt:i4>5</vt:i4>
      </vt:variant>
      <vt:variant>
        <vt:lpstr>Tema</vt:lpstr>
      </vt:variant>
      <vt:variant>
        <vt:i4>1</vt:i4>
      </vt:variant>
      <vt:variant>
        <vt:lpstr>Vdelani OLE strežniki</vt:lpstr>
      </vt:variant>
      <vt:variant>
        <vt:i4>1</vt:i4>
      </vt:variant>
      <vt:variant>
        <vt:lpstr>Naslovi diapozitivov</vt:lpstr>
      </vt:variant>
      <vt:variant>
        <vt:i4>16</vt:i4>
      </vt:variant>
    </vt:vector>
  </HeadingPairs>
  <TitlesOfParts>
    <vt:vector size="23" baseType="lpstr">
      <vt:lpstr>Arial</vt:lpstr>
      <vt:lpstr>Calibri</vt:lpstr>
      <vt:lpstr>Franklin Gothic Book</vt:lpstr>
      <vt:lpstr>Wingdings</vt:lpstr>
      <vt:lpstr>Wingdings 2</vt:lpstr>
      <vt:lpstr>Tehnika</vt:lpstr>
      <vt:lpstr>Picture</vt:lpstr>
      <vt:lpstr>TRANSPORTNE VREČE</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TRANSPORTNE VREČE</dc:title>
  <dc:creator>Roman</dc:creator>
  <cp:lastModifiedBy>SIC Ljubljana Dijak</cp:lastModifiedBy>
  <cp:revision>24</cp:revision>
  <dcterms:created xsi:type="dcterms:W3CDTF">2015-04-15T21:08:32Z</dcterms:created>
  <dcterms:modified xsi:type="dcterms:W3CDTF">2022-01-26T08:29:32Z</dcterms:modified>
</cp:coreProperties>
</file>