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7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3" r:id="rId21"/>
    <p:sldId id="275" r:id="rId22"/>
    <p:sldId id="276" r:id="rId23"/>
    <p:sldId id="277" r:id="rId24"/>
    <p:sldId id="278" r:id="rId25"/>
  </p:sldIdLst>
  <p:sldSz cx="9144000" cy="6858000" type="screen4x3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320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 smtClean="0"/>
              <a:t>Uredite slog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644C1-4B03-4739-8843-D833A5A1271A}" type="datetimeFigureOut">
              <a:rPr lang="sl-SI" smtClean="0"/>
              <a:pPr/>
              <a:t>20. 02. 2021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243CE-AE2C-423C-BA96-5F55C9BB8676}" type="slidenum">
              <a:rPr lang="sl-SI" smtClean="0"/>
              <a:pPr/>
              <a:t>‹#›</a:t>
            </a:fld>
            <a:endParaRPr lang="sl-SI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644C1-4B03-4739-8843-D833A5A1271A}" type="datetimeFigureOut">
              <a:rPr lang="sl-SI" smtClean="0"/>
              <a:pPr/>
              <a:t>20. 02. 2021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243CE-AE2C-423C-BA96-5F55C9BB8676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644C1-4B03-4739-8843-D833A5A1271A}" type="datetimeFigureOut">
              <a:rPr lang="sl-SI" smtClean="0"/>
              <a:pPr/>
              <a:t>20. 02. 2021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243CE-AE2C-423C-BA96-5F55C9BB8676}" type="slidenum">
              <a:rPr lang="sl-SI" smtClean="0"/>
              <a:pPr/>
              <a:t>‹#›</a:t>
            </a:fld>
            <a:endParaRPr lang="sl-SI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644C1-4B03-4739-8843-D833A5A1271A}" type="datetimeFigureOut">
              <a:rPr lang="sl-SI" smtClean="0"/>
              <a:pPr/>
              <a:t>20. 02. 2021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243CE-AE2C-423C-BA96-5F55C9BB8676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644C1-4B03-4739-8843-D833A5A1271A}" type="datetimeFigureOut">
              <a:rPr lang="sl-SI" smtClean="0"/>
              <a:pPr/>
              <a:t>20. 02. 2021</a:t>
            </a:fld>
            <a:endParaRPr lang="sl-S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243CE-AE2C-423C-BA96-5F55C9BB8676}" type="slidenum">
              <a:rPr lang="sl-SI" smtClean="0"/>
              <a:pPr/>
              <a:t>‹#›</a:t>
            </a:fld>
            <a:endParaRPr lang="sl-SI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644C1-4B03-4739-8843-D833A5A1271A}" type="datetimeFigureOut">
              <a:rPr lang="sl-SI" smtClean="0"/>
              <a:pPr/>
              <a:t>20. 02. 2021</a:t>
            </a:fld>
            <a:endParaRPr lang="sl-S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243CE-AE2C-423C-BA96-5F55C9BB8676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644C1-4B03-4739-8843-D833A5A1271A}" type="datetimeFigureOut">
              <a:rPr lang="sl-SI" smtClean="0"/>
              <a:pPr/>
              <a:t>20. 02. 2021</a:t>
            </a:fld>
            <a:endParaRPr lang="sl-S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243CE-AE2C-423C-BA96-5F55C9BB8676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sl-SI" smtClean="0"/>
              <a:t>Uredite slog naslova matrice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644C1-4B03-4739-8843-D833A5A1271A}" type="datetimeFigureOut">
              <a:rPr lang="sl-SI" smtClean="0"/>
              <a:pPr/>
              <a:t>20. 02. 2021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243CE-AE2C-423C-BA96-5F55C9BB8676}" type="slidenum">
              <a:rPr lang="sl-SI" smtClean="0"/>
              <a:pPr/>
              <a:t>‹#›</a:t>
            </a:fld>
            <a:endParaRPr lang="sl-SI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l-SI" smtClean="0"/>
              <a:t>Kliknite ikono, če želite dodati sliko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644C1-4B03-4739-8843-D833A5A1271A}" type="datetimeFigureOut">
              <a:rPr lang="sl-SI" smtClean="0"/>
              <a:pPr/>
              <a:t>20. 02. 2021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243CE-AE2C-423C-BA96-5F55C9BB8676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644C1-4B03-4739-8843-D833A5A1271A}" type="datetimeFigureOut">
              <a:rPr lang="sl-SI" smtClean="0"/>
              <a:pPr/>
              <a:t>20. 02. 2021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243CE-AE2C-423C-BA96-5F55C9BB8676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644C1-4B03-4739-8843-D833A5A1271A}" type="datetimeFigureOut">
              <a:rPr lang="sl-SI" smtClean="0"/>
              <a:pPr/>
              <a:t>20. 02. 2021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243CE-AE2C-423C-BA96-5F55C9BB8676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2AAC6-D383-4D36-BBCF-C323EBB6E439}" type="datetimeFigureOut">
              <a:rPr lang="sl-SI" smtClean="0">
                <a:solidFill>
                  <a:prstClr val="black">
                    <a:tint val="75000"/>
                  </a:prstClr>
                </a:solidFill>
              </a:rPr>
              <a:pPr/>
              <a:t>20. 02. 2021</a:t>
            </a:fld>
            <a:endParaRPr lang="sl-S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75536-F3A0-4C6D-9A47-617D86276CB3}" type="slidenum">
              <a:rPr lang="sl-S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l-S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53486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2AAC6-D383-4D36-BBCF-C323EBB6E439}" type="datetimeFigureOut">
              <a:rPr lang="sl-SI" smtClean="0">
                <a:solidFill>
                  <a:prstClr val="black">
                    <a:tint val="75000"/>
                  </a:prstClr>
                </a:solidFill>
              </a:rPr>
              <a:pPr/>
              <a:t>20. 02. 2021</a:t>
            </a:fld>
            <a:endParaRPr lang="sl-S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75536-F3A0-4C6D-9A47-617D86276CB3}" type="slidenum">
              <a:rPr lang="sl-S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l-S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05253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2AAC6-D383-4D36-BBCF-C323EBB6E439}" type="datetimeFigureOut">
              <a:rPr lang="sl-SI" smtClean="0">
                <a:solidFill>
                  <a:prstClr val="black">
                    <a:tint val="75000"/>
                  </a:prstClr>
                </a:solidFill>
              </a:rPr>
              <a:pPr/>
              <a:t>20. 02. 2021</a:t>
            </a:fld>
            <a:endParaRPr lang="sl-S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75536-F3A0-4C6D-9A47-617D86276CB3}" type="slidenum">
              <a:rPr lang="sl-S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l-S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4458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2AAC6-D383-4D36-BBCF-C323EBB6E439}" type="datetimeFigureOut">
              <a:rPr lang="sl-SI" smtClean="0">
                <a:solidFill>
                  <a:prstClr val="black">
                    <a:tint val="75000"/>
                  </a:prstClr>
                </a:solidFill>
              </a:rPr>
              <a:pPr/>
              <a:t>20. 02. 2021</a:t>
            </a:fld>
            <a:endParaRPr lang="sl-S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75536-F3A0-4C6D-9A47-617D86276CB3}" type="slidenum">
              <a:rPr lang="sl-S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l-S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13862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2AAC6-D383-4D36-BBCF-C323EBB6E439}" type="datetimeFigureOut">
              <a:rPr lang="sl-SI" smtClean="0">
                <a:solidFill>
                  <a:prstClr val="black">
                    <a:tint val="75000"/>
                  </a:prstClr>
                </a:solidFill>
              </a:rPr>
              <a:pPr/>
              <a:t>20. 02. 2021</a:t>
            </a:fld>
            <a:endParaRPr lang="sl-S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75536-F3A0-4C6D-9A47-617D86276CB3}" type="slidenum">
              <a:rPr lang="sl-S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l-S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89020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2AAC6-D383-4D36-BBCF-C323EBB6E439}" type="datetimeFigureOut">
              <a:rPr lang="sl-SI" smtClean="0">
                <a:solidFill>
                  <a:prstClr val="black">
                    <a:tint val="75000"/>
                  </a:prstClr>
                </a:solidFill>
              </a:rPr>
              <a:pPr/>
              <a:t>20. 02. 2021</a:t>
            </a:fld>
            <a:endParaRPr lang="sl-S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75536-F3A0-4C6D-9A47-617D86276CB3}" type="slidenum">
              <a:rPr lang="sl-S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l-S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78753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2AAC6-D383-4D36-BBCF-C323EBB6E439}" type="datetimeFigureOut">
              <a:rPr lang="sl-SI" smtClean="0">
                <a:solidFill>
                  <a:prstClr val="black">
                    <a:tint val="75000"/>
                  </a:prstClr>
                </a:solidFill>
              </a:rPr>
              <a:pPr/>
              <a:t>20. 02. 2021</a:t>
            </a:fld>
            <a:endParaRPr lang="sl-S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75536-F3A0-4C6D-9A47-617D86276CB3}" type="slidenum">
              <a:rPr lang="sl-S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l-S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04505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2AAC6-D383-4D36-BBCF-C323EBB6E439}" type="datetimeFigureOut">
              <a:rPr lang="sl-SI" smtClean="0">
                <a:solidFill>
                  <a:prstClr val="black">
                    <a:tint val="75000"/>
                  </a:prstClr>
                </a:solidFill>
              </a:rPr>
              <a:pPr/>
              <a:t>20. 02. 2021</a:t>
            </a:fld>
            <a:endParaRPr lang="sl-S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75536-F3A0-4C6D-9A47-617D86276CB3}" type="slidenum">
              <a:rPr lang="sl-S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l-S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44518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2AAC6-D383-4D36-BBCF-C323EBB6E439}" type="datetimeFigureOut">
              <a:rPr lang="sl-SI" smtClean="0">
                <a:solidFill>
                  <a:prstClr val="black">
                    <a:tint val="75000"/>
                  </a:prstClr>
                </a:solidFill>
              </a:rPr>
              <a:pPr/>
              <a:t>20. 02. 2021</a:t>
            </a:fld>
            <a:endParaRPr lang="sl-S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75536-F3A0-4C6D-9A47-617D86276CB3}" type="slidenum">
              <a:rPr lang="sl-S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l-S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50647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2AAC6-D383-4D36-BBCF-C323EBB6E439}" type="datetimeFigureOut">
              <a:rPr lang="sl-SI" smtClean="0">
                <a:solidFill>
                  <a:prstClr val="black">
                    <a:tint val="75000"/>
                  </a:prstClr>
                </a:solidFill>
              </a:rPr>
              <a:pPr/>
              <a:t>20. 02. 2021</a:t>
            </a:fld>
            <a:endParaRPr lang="sl-S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75536-F3A0-4C6D-9A47-617D86276CB3}" type="slidenum">
              <a:rPr lang="sl-S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l-S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18311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2AAC6-D383-4D36-BBCF-C323EBB6E439}" type="datetimeFigureOut">
              <a:rPr lang="sl-SI" smtClean="0">
                <a:solidFill>
                  <a:prstClr val="black">
                    <a:tint val="75000"/>
                  </a:prstClr>
                </a:solidFill>
              </a:rPr>
              <a:pPr/>
              <a:t>20. 02. 2021</a:t>
            </a:fld>
            <a:endParaRPr lang="sl-S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75536-F3A0-4C6D-9A47-617D86276CB3}" type="slidenum">
              <a:rPr lang="sl-S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l-S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776681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994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grpSp>
          <p:nvGrpSpPr>
            <p:cNvPr id="8499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8499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184 w 5184"/>
                  <a:gd name="T3" fmla="*/ 3159 h 3159"/>
                  <a:gd name="T4" fmla="*/ 5184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sl-SI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8499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6 w 556"/>
                  <a:gd name="T5" fmla="*/ 3159 h 3159"/>
                  <a:gd name="T6" fmla="*/ 556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sl-SI" smtClean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84998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sl-SI" smtClean="0">
                <a:solidFill>
                  <a:srgbClr val="FFFFFF"/>
                </a:solidFill>
              </a:endParaRPr>
            </a:p>
          </p:txBody>
        </p:sp>
        <p:sp>
          <p:nvSpPr>
            <p:cNvPr id="84999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1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1 w 251"/>
                <a:gd name="T7" fmla="*/ 12 h 12"/>
                <a:gd name="T8" fmla="*/ 251 w 251"/>
                <a:gd name="T9" fmla="*/ 0 h 12"/>
                <a:gd name="T10" fmla="*/ 251 w 251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sl-SI" smtClean="0">
                <a:solidFill>
                  <a:srgbClr val="FFFFFF"/>
                </a:solidFill>
              </a:endParaRPr>
            </a:p>
          </p:txBody>
        </p:sp>
        <p:sp>
          <p:nvSpPr>
            <p:cNvPr id="85000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251 w 251"/>
                <a:gd name="T5" fmla="*/ 12 h 12"/>
                <a:gd name="T6" fmla="*/ 2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sl-SI" smtClean="0">
                <a:solidFill>
                  <a:srgbClr val="FFFFFF"/>
                </a:solidFill>
              </a:endParaRPr>
            </a:p>
          </p:txBody>
        </p:sp>
        <p:grpSp>
          <p:nvGrpSpPr>
            <p:cNvPr id="85001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85002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sl-SI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85003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sl-SI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85004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24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24 w 4724"/>
                  <a:gd name="T7" fmla="*/ 12 h 12"/>
                  <a:gd name="T8" fmla="*/ 4724 w 4724"/>
                  <a:gd name="T9" fmla="*/ 0 h 12"/>
                  <a:gd name="T10" fmla="*/ 4724 w 4724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sl-SI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85005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sl-SI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85006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sl-SI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85007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sl-SI" smtClean="0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85008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75"/>
            <a:ext cx="7086600" cy="1431925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sl-SI" altLang="sl-SI" noProof="0" smtClean="0"/>
              <a:t>Kliknite, če želite urediti slog naslova matrice</a:t>
            </a:r>
          </a:p>
        </p:txBody>
      </p:sp>
      <p:sp>
        <p:nvSpPr>
          <p:cNvPr id="85009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sl-SI" altLang="sl-SI" noProof="0" smtClean="0"/>
              <a:t>Kliknite, če želite urediti slog podnaslova matrice</a:t>
            </a:r>
          </a:p>
        </p:txBody>
      </p:sp>
      <p:sp>
        <p:nvSpPr>
          <p:cNvPr id="85010" name="Rectangle 18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sl-SI" altLang="sl-SI">
              <a:solidFill>
                <a:srgbClr val="FFFFFF"/>
              </a:solidFill>
            </a:endParaRPr>
          </a:p>
        </p:txBody>
      </p:sp>
      <p:sp>
        <p:nvSpPr>
          <p:cNvPr id="85011" name="Rectangle 19"/>
          <p:cNvSpPr>
            <a:spLocks noGrp="1" noChangeArrowheads="1"/>
          </p:cNvSpPr>
          <p:nvPr>
            <p:ph type="ftr" sz="quarter" idx="3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sl-SI" altLang="sl-SI">
              <a:solidFill>
                <a:srgbClr val="FFFFFF"/>
              </a:solidFill>
            </a:endParaRPr>
          </a:p>
        </p:txBody>
      </p:sp>
      <p:sp>
        <p:nvSpPr>
          <p:cNvPr id="85012" name="Rectangle 20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C2F7F458-2EB9-4185-861D-258B06659CC3}" type="slidenum">
              <a:rPr lang="sl-SI" altLang="sl-SI">
                <a:solidFill>
                  <a:srgbClr val="FFFFFF"/>
                </a:solidFill>
              </a:rPr>
              <a:pPr/>
              <a:t>‹#›</a:t>
            </a:fld>
            <a:endParaRPr lang="sl-SI" altLang="sl-SI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13662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 altLang="sl-SI">
              <a:solidFill>
                <a:srgbClr val="FFFFFF"/>
              </a:solidFill>
            </a:endParaRPr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l-SI" altLang="sl-SI">
              <a:solidFill>
                <a:srgbClr val="FFFFFF"/>
              </a:solidFill>
            </a:endParaRPr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263212-39FD-483E-BAC0-18EBB7FE4D51}" type="slidenum">
              <a:rPr lang="sl-SI" altLang="sl-SI">
                <a:solidFill>
                  <a:srgbClr val="FFFFFF"/>
                </a:solidFill>
              </a:rPr>
              <a:pPr/>
              <a:t>‹#›</a:t>
            </a:fld>
            <a:endParaRPr lang="sl-SI" altLang="sl-SI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306208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 altLang="sl-SI">
              <a:solidFill>
                <a:srgbClr val="FFFFFF"/>
              </a:solidFill>
            </a:endParaRPr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l-SI" altLang="sl-SI">
              <a:solidFill>
                <a:srgbClr val="FFFFFF"/>
              </a:solidFill>
            </a:endParaRPr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062F72-F432-4BC4-916B-1A256C1452A8}" type="slidenum">
              <a:rPr lang="sl-SI" altLang="sl-SI">
                <a:solidFill>
                  <a:srgbClr val="FFFFFF"/>
                </a:solidFill>
              </a:rPr>
              <a:pPr/>
              <a:t>‹#›</a:t>
            </a:fld>
            <a:endParaRPr lang="sl-SI" altLang="sl-SI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233699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 altLang="sl-SI">
              <a:solidFill>
                <a:srgbClr val="FFFFFF"/>
              </a:solidFill>
            </a:endParaRPr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l-SI" altLang="sl-SI">
              <a:solidFill>
                <a:srgbClr val="FFFFFF"/>
              </a:solidFill>
            </a:endParaRPr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303EDC-72B0-4563-AE6F-FA9F34099BDA}" type="slidenum">
              <a:rPr lang="sl-SI" altLang="sl-SI">
                <a:solidFill>
                  <a:srgbClr val="FFFFFF"/>
                </a:solidFill>
              </a:rPr>
              <a:pPr/>
              <a:t>‹#›</a:t>
            </a:fld>
            <a:endParaRPr lang="sl-SI" altLang="sl-SI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769593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besedil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7" name="Ograd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 altLang="sl-SI">
              <a:solidFill>
                <a:srgbClr val="FFFFFF"/>
              </a:solidFill>
            </a:endParaRPr>
          </a:p>
        </p:txBody>
      </p:sp>
      <p:sp>
        <p:nvSpPr>
          <p:cNvPr id="8" name="Ograd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l-SI" altLang="sl-SI">
              <a:solidFill>
                <a:srgbClr val="FFFFFF"/>
              </a:solidFill>
            </a:endParaRPr>
          </a:p>
        </p:txBody>
      </p:sp>
      <p:sp>
        <p:nvSpPr>
          <p:cNvPr id="9" name="Ograd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742625-EDBA-4625-A429-9808C2820DE6}" type="slidenum">
              <a:rPr lang="sl-SI" altLang="sl-SI">
                <a:solidFill>
                  <a:srgbClr val="FFFFFF"/>
                </a:solidFill>
              </a:rPr>
              <a:pPr/>
              <a:t>‹#›</a:t>
            </a:fld>
            <a:endParaRPr lang="sl-SI" altLang="sl-SI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28537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 altLang="sl-SI">
              <a:solidFill>
                <a:srgbClr val="FFFFFF"/>
              </a:solidFill>
            </a:endParaRPr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l-SI" altLang="sl-SI">
              <a:solidFill>
                <a:srgbClr val="FFFFFF"/>
              </a:solidFill>
            </a:endParaRPr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155D92-FA3E-4858-8A5B-8F5806B336A2}" type="slidenum">
              <a:rPr lang="sl-SI" altLang="sl-SI">
                <a:solidFill>
                  <a:srgbClr val="FFFFFF"/>
                </a:solidFill>
              </a:rPr>
              <a:pPr/>
              <a:t>‹#›</a:t>
            </a:fld>
            <a:endParaRPr lang="sl-SI" altLang="sl-SI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672746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 altLang="sl-SI">
              <a:solidFill>
                <a:srgbClr val="FFFFFF"/>
              </a:solidFill>
            </a:endParaRPr>
          </a:p>
        </p:txBody>
      </p:sp>
      <p:sp>
        <p:nvSpPr>
          <p:cNvPr id="3" name="Ograd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l-SI" altLang="sl-SI">
              <a:solidFill>
                <a:srgbClr val="FFFFFF"/>
              </a:solidFill>
            </a:endParaRPr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E9827E-F1B5-4AEE-9E60-61C5C7995205}" type="slidenum">
              <a:rPr lang="sl-SI" altLang="sl-SI">
                <a:solidFill>
                  <a:srgbClr val="FFFFFF"/>
                </a:solidFill>
              </a:rPr>
              <a:pPr/>
              <a:t>‹#›</a:t>
            </a:fld>
            <a:endParaRPr lang="sl-SI" altLang="sl-SI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440049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 altLang="sl-SI">
              <a:solidFill>
                <a:srgbClr val="FFFFFF"/>
              </a:solidFill>
            </a:endParaRPr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l-SI" altLang="sl-SI">
              <a:solidFill>
                <a:srgbClr val="FFFFFF"/>
              </a:solidFill>
            </a:endParaRPr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4A362D-8519-4D78-971E-814F93BD5511}" type="slidenum">
              <a:rPr lang="sl-SI" altLang="sl-SI">
                <a:solidFill>
                  <a:srgbClr val="FFFFFF"/>
                </a:solidFill>
              </a:rPr>
              <a:pPr/>
              <a:t>‹#›</a:t>
            </a:fld>
            <a:endParaRPr lang="sl-SI" altLang="sl-SI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46209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 altLang="sl-SI">
              <a:solidFill>
                <a:srgbClr val="FFFFFF"/>
              </a:solidFill>
            </a:endParaRPr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l-SI" altLang="sl-SI">
              <a:solidFill>
                <a:srgbClr val="FFFFFF"/>
              </a:solidFill>
            </a:endParaRPr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32D985-F30B-494E-AF3C-DAAAC9EA0E4A}" type="slidenum">
              <a:rPr lang="sl-SI" altLang="sl-SI">
                <a:solidFill>
                  <a:srgbClr val="FFFFFF"/>
                </a:solidFill>
              </a:rPr>
              <a:pPr/>
              <a:t>‹#›</a:t>
            </a:fld>
            <a:endParaRPr lang="sl-SI" altLang="sl-SI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651466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 altLang="sl-SI">
              <a:solidFill>
                <a:srgbClr val="FFFFFF"/>
              </a:solidFill>
            </a:endParaRPr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l-SI" altLang="sl-SI">
              <a:solidFill>
                <a:srgbClr val="FFFFFF"/>
              </a:solidFill>
            </a:endParaRPr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C98826-F18A-4E86-A110-8DAB6234770A}" type="slidenum">
              <a:rPr lang="sl-SI" altLang="sl-SI">
                <a:solidFill>
                  <a:srgbClr val="FFFFFF"/>
                </a:solidFill>
              </a:rPr>
              <a:pPr/>
              <a:t>‹#›</a:t>
            </a:fld>
            <a:endParaRPr lang="sl-SI" altLang="sl-SI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142949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 altLang="sl-SI">
              <a:solidFill>
                <a:srgbClr val="FFFFFF"/>
              </a:solidFill>
            </a:endParaRPr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l-SI" altLang="sl-SI">
              <a:solidFill>
                <a:srgbClr val="FFFFFF"/>
              </a:solidFill>
            </a:endParaRPr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F7A005-622D-4327-A848-217A1F08494D}" type="slidenum">
              <a:rPr lang="sl-SI" altLang="sl-SI">
                <a:solidFill>
                  <a:srgbClr val="FFFFFF"/>
                </a:solidFill>
              </a:rPr>
              <a:pPr/>
              <a:t>‹#›</a:t>
            </a:fld>
            <a:endParaRPr lang="sl-SI" altLang="sl-SI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677432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Naslov, 2 vsebini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543800" cy="1431925"/>
          </a:xfrm>
        </p:spPr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sz="quarter" idx="1"/>
          </p:nvPr>
        </p:nvSpPr>
        <p:spPr>
          <a:xfrm>
            <a:off x="1066800" y="1981200"/>
            <a:ext cx="3695700" cy="1981200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vsebine 3"/>
          <p:cNvSpPr>
            <a:spLocks noGrp="1"/>
          </p:cNvSpPr>
          <p:nvPr>
            <p:ph sz="quarter" idx="2"/>
          </p:nvPr>
        </p:nvSpPr>
        <p:spPr>
          <a:xfrm>
            <a:off x="1066800" y="4114800"/>
            <a:ext cx="3695700" cy="1981200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vsebine 4"/>
          <p:cNvSpPr>
            <a:spLocks noGrp="1"/>
          </p:cNvSpPr>
          <p:nvPr>
            <p:ph sz="half" idx="3"/>
          </p:nvPr>
        </p:nvSpPr>
        <p:spPr>
          <a:xfrm>
            <a:off x="4914900" y="1981200"/>
            <a:ext cx="3695700" cy="4114800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6" name="Ograda datuma 5"/>
          <p:cNvSpPr>
            <a:spLocks noGrp="1"/>
          </p:cNvSpPr>
          <p:nvPr>
            <p:ph type="dt" sz="half" idx="10"/>
          </p:nvPr>
        </p:nvSpPr>
        <p:spPr>
          <a:xfrm>
            <a:off x="1066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sl-SI" altLang="sl-SI">
              <a:solidFill>
                <a:srgbClr val="FFFFFF"/>
              </a:solidFill>
            </a:endParaRPr>
          </a:p>
        </p:txBody>
      </p:sp>
      <p:sp>
        <p:nvSpPr>
          <p:cNvPr id="7" name="Ograda noge 6"/>
          <p:cNvSpPr>
            <a:spLocks noGrp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sl-SI" altLang="sl-SI">
              <a:solidFill>
                <a:srgbClr val="FFFFFF"/>
              </a:solidFill>
            </a:endParaRPr>
          </a:p>
        </p:txBody>
      </p:sp>
      <p:sp>
        <p:nvSpPr>
          <p:cNvPr id="8" name="Ograda številke diapozitiva 7"/>
          <p:cNvSpPr>
            <a:spLocks noGrp="1"/>
          </p:cNvSpPr>
          <p:nvPr>
            <p:ph type="sldNum" sz="quarter" idx="12"/>
          </p:nvPr>
        </p:nvSpPr>
        <p:spPr>
          <a:xfrm>
            <a:off x="6705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72AD535C-5FDF-4BFB-801E-034DE37E5621}" type="slidenum">
              <a:rPr lang="sl-SI" altLang="sl-SI">
                <a:solidFill>
                  <a:srgbClr val="FFFFFF"/>
                </a:solidFill>
              </a:rPr>
              <a:pPr/>
              <a:t>‹#›</a:t>
            </a:fld>
            <a:endParaRPr lang="sl-SI" altLang="sl-SI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054570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994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grpSp>
          <p:nvGrpSpPr>
            <p:cNvPr id="8499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8499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184 w 5184"/>
                  <a:gd name="T3" fmla="*/ 3159 h 3159"/>
                  <a:gd name="T4" fmla="*/ 5184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sl-SI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8499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6 w 556"/>
                  <a:gd name="T5" fmla="*/ 3159 h 3159"/>
                  <a:gd name="T6" fmla="*/ 556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sl-SI" smtClean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84998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sl-SI" smtClean="0">
                <a:solidFill>
                  <a:srgbClr val="FFFFFF"/>
                </a:solidFill>
              </a:endParaRPr>
            </a:p>
          </p:txBody>
        </p:sp>
        <p:sp>
          <p:nvSpPr>
            <p:cNvPr id="84999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1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1 w 251"/>
                <a:gd name="T7" fmla="*/ 12 h 12"/>
                <a:gd name="T8" fmla="*/ 251 w 251"/>
                <a:gd name="T9" fmla="*/ 0 h 12"/>
                <a:gd name="T10" fmla="*/ 251 w 251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sl-SI" smtClean="0">
                <a:solidFill>
                  <a:srgbClr val="FFFFFF"/>
                </a:solidFill>
              </a:endParaRPr>
            </a:p>
          </p:txBody>
        </p:sp>
        <p:sp>
          <p:nvSpPr>
            <p:cNvPr id="85000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251 w 251"/>
                <a:gd name="T5" fmla="*/ 12 h 12"/>
                <a:gd name="T6" fmla="*/ 2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sl-SI" smtClean="0">
                <a:solidFill>
                  <a:srgbClr val="FFFFFF"/>
                </a:solidFill>
              </a:endParaRPr>
            </a:p>
          </p:txBody>
        </p:sp>
        <p:grpSp>
          <p:nvGrpSpPr>
            <p:cNvPr id="85001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85002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sl-SI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85003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sl-SI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85004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24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24 w 4724"/>
                  <a:gd name="T7" fmla="*/ 12 h 12"/>
                  <a:gd name="T8" fmla="*/ 4724 w 4724"/>
                  <a:gd name="T9" fmla="*/ 0 h 12"/>
                  <a:gd name="T10" fmla="*/ 4724 w 4724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sl-SI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85005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sl-SI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85006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sl-SI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85007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sl-SI" smtClean="0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85008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75"/>
            <a:ext cx="7086600" cy="1431925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sl-SI" altLang="sl-SI" noProof="0" smtClean="0"/>
              <a:t>Kliknite, če želite urediti slog naslova matrice</a:t>
            </a:r>
          </a:p>
        </p:txBody>
      </p:sp>
      <p:sp>
        <p:nvSpPr>
          <p:cNvPr id="85009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sl-SI" altLang="sl-SI" noProof="0" smtClean="0"/>
              <a:t>Kliknite, če želite urediti slog podnaslova matrice</a:t>
            </a:r>
          </a:p>
        </p:txBody>
      </p:sp>
      <p:sp>
        <p:nvSpPr>
          <p:cNvPr id="85010" name="Rectangle 18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sl-SI" altLang="sl-SI">
              <a:solidFill>
                <a:srgbClr val="FFFFFF"/>
              </a:solidFill>
            </a:endParaRPr>
          </a:p>
        </p:txBody>
      </p:sp>
      <p:sp>
        <p:nvSpPr>
          <p:cNvPr id="85011" name="Rectangle 19"/>
          <p:cNvSpPr>
            <a:spLocks noGrp="1" noChangeArrowheads="1"/>
          </p:cNvSpPr>
          <p:nvPr>
            <p:ph type="ftr" sz="quarter" idx="3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sl-SI" altLang="sl-SI">
              <a:solidFill>
                <a:srgbClr val="FFFFFF"/>
              </a:solidFill>
            </a:endParaRPr>
          </a:p>
        </p:txBody>
      </p:sp>
      <p:sp>
        <p:nvSpPr>
          <p:cNvPr id="85012" name="Rectangle 20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5EBEAA13-F624-4AFC-B3AD-569F96B7060E}" type="slidenum">
              <a:rPr lang="sl-SI" altLang="sl-SI">
                <a:solidFill>
                  <a:srgbClr val="FFFFFF"/>
                </a:solidFill>
              </a:rPr>
              <a:pPr/>
              <a:t>‹#›</a:t>
            </a:fld>
            <a:endParaRPr lang="sl-SI" altLang="sl-SI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904443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 altLang="sl-SI">
              <a:solidFill>
                <a:srgbClr val="FFFFFF"/>
              </a:solidFill>
            </a:endParaRPr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l-SI" altLang="sl-SI">
              <a:solidFill>
                <a:srgbClr val="FFFFFF"/>
              </a:solidFill>
            </a:endParaRPr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95F1AB-7FB6-4914-AD34-73280A2006C2}" type="slidenum">
              <a:rPr lang="sl-SI" altLang="sl-SI">
                <a:solidFill>
                  <a:srgbClr val="FFFFFF"/>
                </a:solidFill>
              </a:rPr>
              <a:pPr/>
              <a:t>‹#›</a:t>
            </a:fld>
            <a:endParaRPr lang="sl-SI" altLang="sl-SI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17359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 altLang="sl-SI">
              <a:solidFill>
                <a:srgbClr val="FFFFFF"/>
              </a:solidFill>
            </a:endParaRPr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l-SI" altLang="sl-SI">
              <a:solidFill>
                <a:srgbClr val="FFFFFF"/>
              </a:solidFill>
            </a:endParaRPr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998FA4-5073-4357-9F0C-FA99729D0879}" type="slidenum">
              <a:rPr lang="sl-SI" altLang="sl-SI">
                <a:solidFill>
                  <a:srgbClr val="FFFFFF"/>
                </a:solidFill>
              </a:rPr>
              <a:pPr/>
              <a:t>‹#›</a:t>
            </a:fld>
            <a:endParaRPr lang="sl-SI" altLang="sl-SI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868529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 altLang="sl-SI">
              <a:solidFill>
                <a:srgbClr val="FFFFFF"/>
              </a:solidFill>
            </a:endParaRPr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l-SI" altLang="sl-SI">
              <a:solidFill>
                <a:srgbClr val="FFFFFF"/>
              </a:solidFill>
            </a:endParaRPr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E44693-97DA-409E-AA30-04684F41DCFB}" type="slidenum">
              <a:rPr lang="sl-SI" altLang="sl-SI">
                <a:solidFill>
                  <a:srgbClr val="FFFFFF"/>
                </a:solidFill>
              </a:rPr>
              <a:pPr/>
              <a:t>‹#›</a:t>
            </a:fld>
            <a:endParaRPr lang="sl-SI" altLang="sl-SI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316832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besedil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7" name="Ograd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 altLang="sl-SI">
              <a:solidFill>
                <a:srgbClr val="FFFFFF"/>
              </a:solidFill>
            </a:endParaRPr>
          </a:p>
        </p:txBody>
      </p:sp>
      <p:sp>
        <p:nvSpPr>
          <p:cNvPr id="8" name="Ograd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l-SI" altLang="sl-SI">
              <a:solidFill>
                <a:srgbClr val="FFFFFF"/>
              </a:solidFill>
            </a:endParaRPr>
          </a:p>
        </p:txBody>
      </p:sp>
      <p:sp>
        <p:nvSpPr>
          <p:cNvPr id="9" name="Ograd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F5F3AB-FE84-4B0C-BC91-0D2487D9BA50}" type="slidenum">
              <a:rPr lang="sl-SI" altLang="sl-SI">
                <a:solidFill>
                  <a:srgbClr val="FFFFFF"/>
                </a:solidFill>
              </a:rPr>
              <a:pPr/>
              <a:t>‹#›</a:t>
            </a:fld>
            <a:endParaRPr lang="sl-SI" altLang="sl-SI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30323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 altLang="sl-SI">
              <a:solidFill>
                <a:srgbClr val="FFFFFF"/>
              </a:solidFill>
            </a:endParaRPr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l-SI" altLang="sl-SI">
              <a:solidFill>
                <a:srgbClr val="FFFFFF"/>
              </a:solidFill>
            </a:endParaRPr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793C57-CB8F-4DBE-9A5D-F5434D90E436}" type="slidenum">
              <a:rPr lang="sl-SI" altLang="sl-SI">
                <a:solidFill>
                  <a:srgbClr val="FFFFFF"/>
                </a:solidFill>
              </a:rPr>
              <a:pPr/>
              <a:t>‹#›</a:t>
            </a:fld>
            <a:endParaRPr lang="sl-SI" altLang="sl-SI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664180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 altLang="sl-SI">
              <a:solidFill>
                <a:srgbClr val="FFFFFF"/>
              </a:solidFill>
            </a:endParaRPr>
          </a:p>
        </p:txBody>
      </p:sp>
      <p:sp>
        <p:nvSpPr>
          <p:cNvPr id="3" name="Ograd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l-SI" altLang="sl-SI">
              <a:solidFill>
                <a:srgbClr val="FFFFFF"/>
              </a:solidFill>
            </a:endParaRPr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ED5239-3ADB-437E-9050-3EDEA15F86D5}" type="slidenum">
              <a:rPr lang="sl-SI" altLang="sl-SI">
                <a:solidFill>
                  <a:srgbClr val="FFFFFF"/>
                </a:solidFill>
              </a:rPr>
              <a:pPr/>
              <a:t>‹#›</a:t>
            </a:fld>
            <a:endParaRPr lang="sl-SI" altLang="sl-SI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51297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 altLang="sl-SI">
              <a:solidFill>
                <a:srgbClr val="FFFFFF"/>
              </a:solidFill>
            </a:endParaRPr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l-SI" altLang="sl-SI">
              <a:solidFill>
                <a:srgbClr val="FFFFFF"/>
              </a:solidFill>
            </a:endParaRPr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11EB41-13B4-4D66-B0BB-7505F236A005}" type="slidenum">
              <a:rPr lang="sl-SI" altLang="sl-SI">
                <a:solidFill>
                  <a:srgbClr val="FFFFFF"/>
                </a:solidFill>
              </a:rPr>
              <a:pPr/>
              <a:t>‹#›</a:t>
            </a:fld>
            <a:endParaRPr lang="sl-SI" altLang="sl-SI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391573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 altLang="sl-SI">
              <a:solidFill>
                <a:srgbClr val="FFFFFF"/>
              </a:solidFill>
            </a:endParaRPr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l-SI" altLang="sl-SI">
              <a:solidFill>
                <a:srgbClr val="FFFFFF"/>
              </a:solidFill>
            </a:endParaRPr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2EE1EB-0939-42E7-BD8B-E34CDEA00AF8}" type="slidenum">
              <a:rPr lang="sl-SI" altLang="sl-SI">
                <a:solidFill>
                  <a:srgbClr val="FFFFFF"/>
                </a:solidFill>
              </a:rPr>
              <a:pPr/>
              <a:t>‹#›</a:t>
            </a:fld>
            <a:endParaRPr lang="sl-SI" altLang="sl-SI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650056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 altLang="sl-SI">
              <a:solidFill>
                <a:srgbClr val="FFFFFF"/>
              </a:solidFill>
            </a:endParaRPr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l-SI" altLang="sl-SI">
              <a:solidFill>
                <a:srgbClr val="FFFFFF"/>
              </a:solidFill>
            </a:endParaRPr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E90A97-E44E-427A-9944-D39AD90D3D40}" type="slidenum">
              <a:rPr lang="sl-SI" altLang="sl-SI">
                <a:solidFill>
                  <a:srgbClr val="FFFFFF"/>
                </a:solidFill>
              </a:rPr>
              <a:pPr/>
              <a:t>‹#›</a:t>
            </a:fld>
            <a:endParaRPr lang="sl-SI" altLang="sl-SI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658884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 altLang="sl-SI">
              <a:solidFill>
                <a:srgbClr val="FFFFFF"/>
              </a:solidFill>
            </a:endParaRPr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l-SI" altLang="sl-SI">
              <a:solidFill>
                <a:srgbClr val="FFFFFF"/>
              </a:solidFill>
            </a:endParaRPr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98DD0F-F14C-413F-AB10-0282F389B365}" type="slidenum">
              <a:rPr lang="sl-SI" altLang="sl-SI">
                <a:solidFill>
                  <a:srgbClr val="FFFFFF"/>
                </a:solidFill>
              </a:rPr>
              <a:pPr/>
              <a:t>‹#›</a:t>
            </a:fld>
            <a:endParaRPr lang="sl-SI" altLang="sl-SI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19242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Naslov, 2 vsebini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543800" cy="1431925"/>
          </a:xfrm>
        </p:spPr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sz="quarter" idx="1"/>
          </p:nvPr>
        </p:nvSpPr>
        <p:spPr>
          <a:xfrm>
            <a:off x="1066800" y="1981200"/>
            <a:ext cx="3695700" cy="1981200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vsebine 3"/>
          <p:cNvSpPr>
            <a:spLocks noGrp="1"/>
          </p:cNvSpPr>
          <p:nvPr>
            <p:ph sz="quarter" idx="2"/>
          </p:nvPr>
        </p:nvSpPr>
        <p:spPr>
          <a:xfrm>
            <a:off x="1066800" y="4114800"/>
            <a:ext cx="3695700" cy="1981200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vsebine 4"/>
          <p:cNvSpPr>
            <a:spLocks noGrp="1"/>
          </p:cNvSpPr>
          <p:nvPr>
            <p:ph sz="half" idx="3"/>
          </p:nvPr>
        </p:nvSpPr>
        <p:spPr>
          <a:xfrm>
            <a:off x="4914900" y="1981200"/>
            <a:ext cx="3695700" cy="4114800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6" name="Ograda datuma 5"/>
          <p:cNvSpPr>
            <a:spLocks noGrp="1"/>
          </p:cNvSpPr>
          <p:nvPr>
            <p:ph type="dt" sz="half" idx="10"/>
          </p:nvPr>
        </p:nvSpPr>
        <p:spPr>
          <a:xfrm>
            <a:off x="1066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sl-SI" altLang="sl-SI">
              <a:solidFill>
                <a:srgbClr val="FFFFFF"/>
              </a:solidFill>
            </a:endParaRPr>
          </a:p>
        </p:txBody>
      </p:sp>
      <p:sp>
        <p:nvSpPr>
          <p:cNvPr id="7" name="Ograda noge 6"/>
          <p:cNvSpPr>
            <a:spLocks noGrp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sl-SI" altLang="sl-SI">
              <a:solidFill>
                <a:srgbClr val="FFFFFF"/>
              </a:solidFill>
            </a:endParaRPr>
          </a:p>
        </p:txBody>
      </p:sp>
      <p:sp>
        <p:nvSpPr>
          <p:cNvPr id="8" name="Ograda številke diapozitiva 7"/>
          <p:cNvSpPr>
            <a:spLocks noGrp="1"/>
          </p:cNvSpPr>
          <p:nvPr>
            <p:ph type="sldNum" sz="quarter" idx="12"/>
          </p:nvPr>
        </p:nvSpPr>
        <p:spPr>
          <a:xfrm>
            <a:off x="6705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B1C4B0F5-297A-4D5A-A9E5-BBC757DC9AD3}" type="slidenum">
              <a:rPr lang="sl-SI" altLang="sl-SI">
                <a:solidFill>
                  <a:srgbClr val="FFFFFF"/>
                </a:solidFill>
              </a:rPr>
              <a:pPr/>
              <a:t>‹#›</a:t>
            </a:fld>
            <a:endParaRPr lang="sl-SI" altLang="sl-SI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54853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57B644C1-4B03-4739-8843-D833A5A1271A}" type="datetimeFigureOut">
              <a:rPr lang="sl-SI" smtClean="0"/>
              <a:pPr/>
              <a:t>20. 02. 2021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749243CE-AE2C-423C-BA96-5F55C9BB8676}" type="slidenum">
              <a:rPr lang="sl-SI" smtClean="0"/>
              <a:pPr/>
              <a:t>‹#›</a:t>
            </a:fld>
            <a:endParaRPr lang="sl-SI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  <a:alpha val="3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E2AAC6-D383-4D36-BBCF-C323EBB6E439}" type="datetimeFigureOut">
              <a:rPr lang="sl-SI" smtClean="0">
                <a:solidFill>
                  <a:prstClr val="black">
                    <a:tint val="75000"/>
                  </a:prstClr>
                </a:solidFill>
              </a:rPr>
              <a:pPr/>
              <a:t>20. 02. 2021</a:t>
            </a:fld>
            <a:endParaRPr lang="sl-S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175536-F3A0-4C6D-9A47-617D86276CB3}" type="slidenum">
              <a:rPr lang="sl-SI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l-SI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124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970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sp>
          <p:nvSpPr>
            <p:cNvPr id="8397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184 w 5184"/>
                <a:gd name="T3" fmla="*/ 3159 h 3159"/>
                <a:gd name="T4" fmla="*/ 5184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sl-SI" smtClean="0">
                <a:solidFill>
                  <a:srgbClr val="FFFFFF"/>
                </a:solidFill>
              </a:endParaRPr>
            </a:p>
          </p:txBody>
        </p:sp>
        <p:sp>
          <p:nvSpPr>
            <p:cNvPr id="8397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6 w 556"/>
                <a:gd name="T5" fmla="*/ 3159 h 3159"/>
                <a:gd name="T6" fmla="*/ 556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sl-SI" smtClean="0">
                <a:solidFill>
                  <a:srgbClr val="FFFFFF"/>
                </a:solidFill>
              </a:endParaRPr>
            </a:p>
          </p:txBody>
        </p:sp>
        <p:grpSp>
          <p:nvGrpSpPr>
            <p:cNvPr id="83973" name="Group 5"/>
            <p:cNvGrpSpPr>
              <a:grpSpLocks/>
            </p:cNvGrpSpPr>
            <p:nvPr userDrawn="1"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8397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sl-SI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8397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sl-SI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8397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24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24 w 4724"/>
                  <a:gd name="T7" fmla="*/ 12 h 12"/>
                  <a:gd name="T8" fmla="*/ 4724 w 4724"/>
                  <a:gd name="T9" fmla="*/ 0 h 12"/>
                  <a:gd name="T10" fmla="*/ 4724 w 4724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sl-SI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8397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sl-SI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8397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sl-SI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83979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sl-SI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8398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251 w 251"/>
                  <a:gd name="T5" fmla="*/ 12 h 12"/>
                  <a:gd name="T6" fmla="*/ 2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sl-SI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8398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1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1 w 251"/>
                  <a:gd name="T7" fmla="*/ 12 h 12"/>
                  <a:gd name="T8" fmla="*/ 251 w 251"/>
                  <a:gd name="T9" fmla="*/ 0 h 12"/>
                  <a:gd name="T10" fmla="*/ 251 w 251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sl-SI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83982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sl-SI" smtClean="0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83983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0"/>
            <a:ext cx="7543800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l-SI" altLang="sl-SI" smtClean="0"/>
              <a:t>Kliknite, če želite urediti slog naslova matrice</a:t>
            </a:r>
          </a:p>
        </p:txBody>
      </p:sp>
      <p:sp>
        <p:nvSpPr>
          <p:cNvPr id="83984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l-SI" altLang="sl-SI" smtClean="0"/>
              <a:t>Kliknite, če želite urediti sloge besedila matrice</a:t>
            </a:r>
          </a:p>
          <a:p>
            <a:pPr lvl="1"/>
            <a:r>
              <a:rPr lang="sl-SI" altLang="sl-SI" smtClean="0"/>
              <a:t>Druga raven</a:t>
            </a:r>
          </a:p>
          <a:p>
            <a:pPr lvl="2"/>
            <a:r>
              <a:rPr lang="sl-SI" altLang="sl-SI" smtClean="0"/>
              <a:t>Tretja raven</a:t>
            </a:r>
          </a:p>
          <a:p>
            <a:pPr lvl="3"/>
            <a:r>
              <a:rPr lang="sl-SI" altLang="sl-SI" smtClean="0"/>
              <a:t>Četrta raven</a:t>
            </a:r>
          </a:p>
          <a:p>
            <a:pPr lvl="4"/>
            <a:r>
              <a:rPr lang="sl-SI" altLang="sl-SI" smtClean="0"/>
              <a:t>Peta raven</a:t>
            </a:r>
          </a:p>
        </p:txBody>
      </p:sp>
      <p:sp>
        <p:nvSpPr>
          <p:cNvPr id="83985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sl-SI" altLang="sl-SI" smtClean="0">
              <a:solidFill>
                <a:srgbClr val="FFFFFF"/>
              </a:solidFill>
            </a:endParaRPr>
          </a:p>
        </p:txBody>
      </p:sp>
      <p:sp>
        <p:nvSpPr>
          <p:cNvPr id="83986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sl-SI" altLang="sl-SI" smtClean="0">
              <a:solidFill>
                <a:srgbClr val="FFFFFF"/>
              </a:solidFill>
            </a:endParaRPr>
          </a:p>
        </p:txBody>
      </p:sp>
      <p:sp>
        <p:nvSpPr>
          <p:cNvPr id="83987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3F05623-153C-43CE-AF0F-63D5337AA1A2}" type="slidenum">
              <a:rPr lang="sl-SI" altLang="sl-SI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sl-SI" altLang="sl-SI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18511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xStyles>
    <p:titleStyle>
      <a:lvl1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970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sp>
          <p:nvSpPr>
            <p:cNvPr id="8397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184 w 5184"/>
                <a:gd name="T3" fmla="*/ 3159 h 3159"/>
                <a:gd name="T4" fmla="*/ 5184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sl-SI" smtClean="0">
                <a:solidFill>
                  <a:srgbClr val="FFFFFF"/>
                </a:solidFill>
              </a:endParaRPr>
            </a:p>
          </p:txBody>
        </p:sp>
        <p:sp>
          <p:nvSpPr>
            <p:cNvPr id="8397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6 w 556"/>
                <a:gd name="T5" fmla="*/ 3159 h 3159"/>
                <a:gd name="T6" fmla="*/ 556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sl-SI" smtClean="0">
                <a:solidFill>
                  <a:srgbClr val="FFFFFF"/>
                </a:solidFill>
              </a:endParaRPr>
            </a:p>
          </p:txBody>
        </p:sp>
        <p:grpSp>
          <p:nvGrpSpPr>
            <p:cNvPr id="83973" name="Group 5"/>
            <p:cNvGrpSpPr>
              <a:grpSpLocks/>
            </p:cNvGrpSpPr>
            <p:nvPr userDrawn="1"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8397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sl-SI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8397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sl-SI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8397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24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24 w 4724"/>
                  <a:gd name="T7" fmla="*/ 12 h 12"/>
                  <a:gd name="T8" fmla="*/ 4724 w 4724"/>
                  <a:gd name="T9" fmla="*/ 0 h 12"/>
                  <a:gd name="T10" fmla="*/ 4724 w 4724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sl-SI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8397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sl-SI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8397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sl-SI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83979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sl-SI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8398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251 w 251"/>
                  <a:gd name="T5" fmla="*/ 12 h 12"/>
                  <a:gd name="T6" fmla="*/ 2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sl-SI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8398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1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1 w 251"/>
                  <a:gd name="T7" fmla="*/ 12 h 12"/>
                  <a:gd name="T8" fmla="*/ 251 w 251"/>
                  <a:gd name="T9" fmla="*/ 0 h 12"/>
                  <a:gd name="T10" fmla="*/ 251 w 251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sl-SI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83982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sl-SI" smtClean="0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83983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0"/>
            <a:ext cx="7543800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l-SI" altLang="sl-SI" smtClean="0"/>
              <a:t>Kliknite, če želite urediti slog naslova matrice</a:t>
            </a:r>
          </a:p>
        </p:txBody>
      </p:sp>
      <p:sp>
        <p:nvSpPr>
          <p:cNvPr id="83984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l-SI" altLang="sl-SI" smtClean="0"/>
              <a:t>Kliknite, če želite urediti sloge besedila matrice</a:t>
            </a:r>
          </a:p>
          <a:p>
            <a:pPr lvl="1"/>
            <a:r>
              <a:rPr lang="sl-SI" altLang="sl-SI" smtClean="0"/>
              <a:t>Druga raven</a:t>
            </a:r>
          </a:p>
          <a:p>
            <a:pPr lvl="2"/>
            <a:r>
              <a:rPr lang="sl-SI" altLang="sl-SI" smtClean="0"/>
              <a:t>Tretja raven</a:t>
            </a:r>
          </a:p>
          <a:p>
            <a:pPr lvl="3"/>
            <a:r>
              <a:rPr lang="sl-SI" altLang="sl-SI" smtClean="0"/>
              <a:t>Četrta raven</a:t>
            </a:r>
          </a:p>
          <a:p>
            <a:pPr lvl="4"/>
            <a:r>
              <a:rPr lang="sl-SI" altLang="sl-SI" smtClean="0"/>
              <a:t>Peta raven</a:t>
            </a:r>
          </a:p>
        </p:txBody>
      </p:sp>
      <p:sp>
        <p:nvSpPr>
          <p:cNvPr id="83985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sl-SI" altLang="sl-SI" smtClean="0">
              <a:solidFill>
                <a:srgbClr val="FFFFFF"/>
              </a:solidFill>
            </a:endParaRPr>
          </a:p>
        </p:txBody>
      </p:sp>
      <p:sp>
        <p:nvSpPr>
          <p:cNvPr id="83986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sl-SI" altLang="sl-SI" smtClean="0">
              <a:solidFill>
                <a:srgbClr val="FFFFFF"/>
              </a:solidFill>
            </a:endParaRPr>
          </a:p>
        </p:txBody>
      </p:sp>
      <p:sp>
        <p:nvSpPr>
          <p:cNvPr id="83987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25ED95B-0F4B-44F0-A3E7-DF611DB406D5}" type="slidenum">
              <a:rPr lang="sl-SI" altLang="sl-SI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sl-SI" altLang="sl-SI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6227565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</p:sldLayoutIdLst>
  <p:txStyles>
    <p:titleStyle>
      <a:lvl1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-sgRsNoXPow" TargetMode="Externa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l-SI" dirty="0" smtClean="0"/>
              <a:t>EMBALAŽA</a:t>
            </a:r>
            <a:endParaRPr lang="sl-SI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365053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170531" y="258901"/>
            <a:ext cx="8568952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2000" b="1" dirty="0"/>
              <a:t>Beseda </a:t>
            </a:r>
            <a:r>
              <a:rPr lang="sl-SI" sz="2400" b="1" dirty="0" smtClean="0"/>
              <a:t>embalaža</a:t>
            </a:r>
            <a:r>
              <a:rPr lang="sl-SI" sz="2000" b="1" dirty="0" smtClean="0"/>
              <a:t> </a:t>
            </a:r>
            <a:r>
              <a:rPr lang="sl-SI" sz="2000" dirty="0"/>
              <a:t>je francoskega izvora, ki pomeni v najširšem smislu nosilec, omot in</a:t>
            </a:r>
          </a:p>
          <a:p>
            <a:r>
              <a:rPr lang="sl-SI" sz="2000" dirty="0"/>
              <a:t>vse tisto, v kar blago zavijemo, polnimo, vstavimo, pripravljamo, skratka embaliramo</a:t>
            </a:r>
          </a:p>
          <a:p>
            <a:r>
              <a:rPr lang="sl-SI" sz="2000" dirty="0"/>
              <a:t>oz. </a:t>
            </a:r>
            <a:r>
              <a:rPr lang="sl-SI" sz="2000" dirty="0" smtClean="0"/>
              <a:t>pakiramo</a:t>
            </a:r>
            <a:r>
              <a:rPr lang="sl-SI" sz="2000" dirty="0"/>
              <a:t> </a:t>
            </a:r>
            <a:r>
              <a:rPr lang="sl-SI" sz="2000" dirty="0" smtClean="0"/>
              <a:t>(ovojnina).</a:t>
            </a:r>
          </a:p>
          <a:p>
            <a:r>
              <a:rPr lang="sl-SI" sz="2000" b="1" dirty="0" smtClean="0"/>
              <a:t>Nekoč </a:t>
            </a:r>
            <a:r>
              <a:rPr lang="sl-SI" sz="2000" b="1" dirty="0"/>
              <a:t>je embalaža varovala vsebino, nato je postala trženjsko orodje, zdaj pa zaznava spremembe v okolju in izdelku ter uporabnika obvešča o </a:t>
            </a:r>
            <a:r>
              <a:rPr lang="sl-SI" sz="2000" b="1" dirty="0" smtClean="0"/>
              <a:t>kakovosti</a:t>
            </a:r>
            <a:endParaRPr lang="sl-SI" sz="2000" dirty="0"/>
          </a:p>
          <a:p>
            <a:endParaRPr lang="sl-SI" sz="2000" dirty="0" smtClean="0"/>
          </a:p>
          <a:p>
            <a:endParaRPr lang="sl-SI" dirty="0"/>
          </a:p>
        </p:txBody>
      </p:sp>
      <p:sp>
        <p:nvSpPr>
          <p:cNvPr id="3" name="Pravokotnik 2"/>
          <p:cNvSpPr/>
          <p:nvPr/>
        </p:nvSpPr>
        <p:spPr>
          <a:xfrm>
            <a:off x="170531" y="2636913"/>
            <a:ext cx="864994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2000" b="1" dirty="0"/>
              <a:t>Pakiranje</a:t>
            </a:r>
            <a:r>
              <a:rPr lang="sl-SI" sz="2000" dirty="0"/>
              <a:t> je dejavnost, ki se ukvarja z opremljanjem blaga z </a:t>
            </a:r>
            <a:r>
              <a:rPr lang="sl-SI" sz="2000" dirty="0" smtClean="0"/>
              <a:t>embalažo </a:t>
            </a:r>
            <a:r>
              <a:rPr lang="sl-SI" sz="2000" dirty="0"/>
              <a:t>oziroma</a:t>
            </a:r>
          </a:p>
          <a:p>
            <a:r>
              <a:rPr lang="sl-SI" sz="2000" dirty="0"/>
              <a:t>sredstvi za pakiranje blaga. Ločimo transportno in potrošniško pakiranje.</a:t>
            </a:r>
          </a:p>
          <a:p>
            <a:r>
              <a:rPr lang="pt-BR" sz="2000" b="1" dirty="0"/>
              <a:t>Transportno pakiranje </a:t>
            </a:r>
            <a:r>
              <a:rPr lang="pt-BR" sz="2000" dirty="0"/>
              <a:t>ima dva namena:</a:t>
            </a:r>
          </a:p>
          <a:p>
            <a:r>
              <a:rPr lang="sl-SI" sz="2000" dirty="0"/>
              <a:t>- zaščititi blago pred okvarami, poškodovanjem, razsipavanjem in </a:t>
            </a:r>
            <a:r>
              <a:rPr lang="sl-SI" sz="2000" dirty="0" smtClean="0"/>
              <a:t>onesnaževanjem</a:t>
            </a:r>
            <a:endParaRPr lang="sl-SI" sz="2000" dirty="0"/>
          </a:p>
          <a:p>
            <a:r>
              <a:rPr lang="sl-SI" sz="2000" dirty="0"/>
              <a:t>med prevozom;</a:t>
            </a:r>
          </a:p>
          <a:p>
            <a:r>
              <a:rPr lang="sl-SI" sz="2000" dirty="0"/>
              <a:t>- omogočiti in olajšati </a:t>
            </a:r>
            <a:r>
              <a:rPr lang="sl-SI" sz="2000" dirty="0" err="1"/>
              <a:t>pretovorne</a:t>
            </a:r>
            <a:r>
              <a:rPr lang="sl-SI" sz="2000" dirty="0"/>
              <a:t> manipulacije, skladiščenje in transport blaga ter</a:t>
            </a:r>
          </a:p>
          <a:p>
            <a:r>
              <a:rPr lang="sl-SI" sz="2000" dirty="0" smtClean="0"/>
              <a:t>znižati </a:t>
            </a:r>
            <a:r>
              <a:rPr lang="sl-SI" sz="2000" dirty="0"/>
              <a:t>transportne in druge stroške.</a:t>
            </a:r>
          </a:p>
          <a:p>
            <a:r>
              <a:rPr lang="sl-SI" sz="2000" b="1" dirty="0"/>
              <a:t>Potrošniško pakiranje</a:t>
            </a:r>
            <a:r>
              <a:rPr lang="sl-SI" sz="2000" dirty="0"/>
              <a:t> pa ž</a:t>
            </a:r>
            <a:r>
              <a:rPr lang="sl-SI" sz="2000" dirty="0" smtClean="0"/>
              <a:t>eli </a:t>
            </a:r>
            <a:r>
              <a:rPr lang="sl-SI" sz="2000" dirty="0"/>
              <a:t>čim bolj </a:t>
            </a:r>
            <a:r>
              <a:rPr lang="sl-SI" sz="2000" dirty="0" smtClean="0"/>
              <a:t>približati </a:t>
            </a:r>
            <a:r>
              <a:rPr lang="sl-SI" sz="2000" dirty="0"/>
              <a:t>določen proizvod potrošniku, tako da</a:t>
            </a:r>
          </a:p>
          <a:p>
            <a:r>
              <a:rPr lang="sl-SI" sz="2000" dirty="0"/>
              <a:t>ima lahko potrošniška </a:t>
            </a:r>
            <a:r>
              <a:rPr lang="sl-SI" sz="2000" dirty="0" smtClean="0"/>
              <a:t>embalaža </a:t>
            </a:r>
            <a:r>
              <a:rPr lang="sl-SI" sz="2000" dirty="0"/>
              <a:t>tudi določeno uporabno vrednost.</a:t>
            </a:r>
          </a:p>
        </p:txBody>
      </p:sp>
    </p:spTree>
    <p:extLst>
      <p:ext uri="{BB962C8B-B14F-4D97-AF65-F5344CB8AC3E}">
        <p14:creationId xmlns:p14="http://schemas.microsoft.com/office/powerpoint/2010/main" val="3400684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251520" y="620688"/>
            <a:ext cx="856895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5760" indent="-283464">
              <a:defRPr/>
            </a:pPr>
            <a:r>
              <a:rPr lang="sl-SI" b="1">
                <a:latin typeface="Times New Roman" pitchFamily="18" charset="0"/>
                <a:cs typeface="Times New Roman" pitchFamily="18" charset="0"/>
              </a:rPr>
              <a:t>NALOGE </a:t>
            </a:r>
            <a:r>
              <a:rPr lang="sl-SI" b="1" smtClean="0">
                <a:latin typeface="Times New Roman" pitchFamily="18" charset="0"/>
                <a:cs typeface="Times New Roman" pitchFamily="18" charset="0"/>
              </a:rPr>
              <a:t>EMBALAŽE</a:t>
            </a:r>
            <a:endParaRPr lang="sl-SI" b="1" dirty="0">
              <a:latin typeface="Times New Roman" pitchFamily="18" charset="0"/>
              <a:cs typeface="Times New Roman" pitchFamily="18" charset="0"/>
            </a:endParaRPr>
          </a:p>
          <a:p>
            <a:pPr marL="365760" indent="-283464">
              <a:defRPr/>
            </a:pPr>
            <a:endParaRPr lang="sl-SI" b="1" dirty="0">
              <a:latin typeface="Times New Roman" pitchFamily="18" charset="0"/>
              <a:cs typeface="Times New Roman" pitchFamily="18" charset="0"/>
            </a:endParaRPr>
          </a:p>
          <a:p>
            <a:pPr marL="365760" indent="-283464">
              <a:buFont typeface="Wingdings 2"/>
              <a:buChar char=""/>
              <a:defRPr/>
            </a:pPr>
            <a:r>
              <a:rPr lang="sl-SI" b="1" dirty="0">
                <a:latin typeface="Times New Roman" pitchFamily="18" charset="0"/>
                <a:cs typeface="Times New Roman" pitchFamily="18" charset="0"/>
              </a:rPr>
              <a:t>nosi blago</a:t>
            </a:r>
            <a:endParaRPr lang="sl-SI" dirty="0">
              <a:latin typeface="Times New Roman" pitchFamily="18" charset="0"/>
              <a:cs typeface="Times New Roman" pitchFamily="18" charset="0"/>
            </a:endParaRPr>
          </a:p>
          <a:p>
            <a:pPr marL="365760" indent="-283464">
              <a:buFont typeface="Wingdings 2"/>
              <a:buChar char=""/>
              <a:defRPr/>
            </a:pPr>
            <a:r>
              <a:rPr lang="sl-SI" b="1" dirty="0">
                <a:latin typeface="Times New Roman" pitchFamily="18" charset="0"/>
                <a:cs typeface="Times New Roman" pitchFamily="18" charset="0"/>
              </a:rPr>
              <a:t>ščiti blago; </a:t>
            </a:r>
            <a:r>
              <a:rPr lang="sl-SI" dirty="0">
                <a:latin typeface="Times New Roman" pitchFamily="18" charset="0"/>
                <a:cs typeface="Times New Roman" pitchFamily="18" charset="0"/>
              </a:rPr>
              <a:t>pred razsutjem, razlitjem, prahom, vlago, svetlobo, insekti, korozijo..</a:t>
            </a:r>
          </a:p>
          <a:p>
            <a:pPr marL="365760" indent="-283464">
              <a:buFont typeface="Wingdings 2"/>
              <a:buChar char=""/>
              <a:defRPr/>
            </a:pPr>
            <a:r>
              <a:rPr lang="sl-SI" b="1" dirty="0">
                <a:latin typeface="Times New Roman" pitchFamily="18" charset="0"/>
                <a:cs typeface="Times New Roman" pitchFamily="18" charset="0"/>
              </a:rPr>
              <a:t>privabi kupca;</a:t>
            </a:r>
            <a:r>
              <a:rPr lang="sl-SI" dirty="0">
                <a:latin typeface="Times New Roman" pitchFamily="18" charset="0"/>
                <a:cs typeface="Times New Roman" pitchFamily="18" charset="0"/>
              </a:rPr>
              <a:t> pomaga prodati blago, daje inf. o blagu</a:t>
            </a:r>
          </a:p>
          <a:p>
            <a:pPr marL="365760" indent="-283464">
              <a:buFont typeface="Wingdings 2"/>
              <a:buChar char=""/>
              <a:defRPr/>
            </a:pPr>
            <a:r>
              <a:rPr lang="sl-SI" b="1" dirty="0">
                <a:latin typeface="Times New Roman" pitchFamily="18" charset="0"/>
                <a:cs typeface="Times New Roman" pitchFamily="18" charset="0"/>
              </a:rPr>
              <a:t>omogoča racionalno izrabo prostora;</a:t>
            </a:r>
            <a:r>
              <a:rPr lang="sl-SI" dirty="0">
                <a:latin typeface="Times New Roman" pitchFamily="18" charset="0"/>
                <a:cs typeface="Times New Roman" pitchFamily="18" charset="0"/>
              </a:rPr>
              <a:t> pri transportu, skladiščenju, prodaji, uporabi…</a:t>
            </a:r>
            <a:endParaRPr lang="sl-SI" b="1" i="1" u="sng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5756" y="2924942"/>
            <a:ext cx="4320480" cy="29486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4000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251520" y="620688"/>
            <a:ext cx="849694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5760" indent="-283464">
              <a:defRPr/>
            </a:pPr>
            <a:r>
              <a:rPr lang="sl-SI" b="1" dirty="0">
                <a:latin typeface="Times New Roman" pitchFamily="18" charset="0"/>
                <a:cs typeface="Times New Roman" pitchFamily="18" charset="0"/>
              </a:rPr>
              <a:t>RAZVRŠČANJE EMBALAŽE:</a:t>
            </a:r>
          </a:p>
          <a:p>
            <a:pPr marL="365760" indent="-283464">
              <a:defRPr/>
            </a:pPr>
            <a:r>
              <a:rPr lang="sl-SI" dirty="0">
                <a:latin typeface="Times New Roman" pitchFamily="18" charset="0"/>
                <a:cs typeface="Times New Roman" pitchFamily="18" charset="0"/>
              </a:rPr>
              <a:t>embalažo razvrščamo po:</a:t>
            </a:r>
          </a:p>
          <a:p>
            <a:pPr marL="365760" indent="-283464">
              <a:defRPr/>
            </a:pPr>
            <a:endParaRPr lang="sl-SI" dirty="0">
              <a:latin typeface="Times New Roman" pitchFamily="18" charset="0"/>
              <a:cs typeface="Times New Roman" pitchFamily="18" charset="0"/>
            </a:endParaRPr>
          </a:p>
          <a:p>
            <a:pPr marL="365760" indent="-283464">
              <a:buFont typeface="Wingdings 2"/>
              <a:buChar char=""/>
              <a:defRPr/>
            </a:pPr>
            <a:r>
              <a:rPr lang="sl-SI" b="1" dirty="0">
                <a:latin typeface="Times New Roman" pitchFamily="18" charset="0"/>
                <a:cs typeface="Times New Roman" pitchFamily="18" charset="0"/>
              </a:rPr>
              <a:t>Materialu; </a:t>
            </a:r>
            <a:r>
              <a:rPr lang="sl-SI" dirty="0">
                <a:latin typeface="Times New Roman" pitchFamily="18" charset="0"/>
                <a:cs typeface="Times New Roman" pitchFamily="18" charset="0"/>
              </a:rPr>
              <a:t>papir / karton, kovine, polimeri, steklo, les, tkanine, kompleksni materiali</a:t>
            </a:r>
          </a:p>
          <a:p>
            <a:pPr marL="365760" indent="-283464">
              <a:buFont typeface="Wingdings 2"/>
              <a:buChar char=""/>
              <a:defRPr/>
            </a:pPr>
            <a:r>
              <a:rPr lang="sl-SI" b="1" dirty="0" smtClean="0">
                <a:latin typeface="Times New Roman" pitchFamily="18" charset="0"/>
                <a:cs typeface="Times New Roman" pitchFamily="18" charset="0"/>
              </a:rPr>
              <a:t>po </a:t>
            </a:r>
            <a:r>
              <a:rPr lang="sl-SI" b="1" dirty="0">
                <a:latin typeface="Times New Roman" pitchFamily="18" charset="0"/>
                <a:cs typeface="Times New Roman" pitchFamily="18" charset="0"/>
              </a:rPr>
              <a:t>namenu uporabe;</a:t>
            </a:r>
            <a:r>
              <a:rPr lang="sl-SI" dirty="0">
                <a:latin typeface="Times New Roman" pitchFamily="18" charset="0"/>
                <a:cs typeface="Times New Roman" pitchFamily="18" charset="0"/>
              </a:rPr>
              <a:t> prodajna (lonček), transportna (kontejnerji), notranji (ščiti izdelek od znotraj)</a:t>
            </a:r>
          </a:p>
          <a:p>
            <a:pPr marL="365760" indent="-283464">
              <a:buFont typeface="Wingdings 2"/>
              <a:buChar char=""/>
              <a:defRPr/>
            </a:pPr>
            <a:r>
              <a:rPr lang="sl-SI" b="1" dirty="0">
                <a:latin typeface="Times New Roman" pitchFamily="18" charset="0"/>
                <a:cs typeface="Times New Roman" pitchFamily="18" charset="0"/>
              </a:rPr>
              <a:t>po trajnosti; </a:t>
            </a:r>
            <a:r>
              <a:rPr lang="sl-SI" dirty="0">
                <a:latin typeface="Times New Roman" pitchFamily="18" charset="0"/>
                <a:cs typeface="Times New Roman" pitchFamily="18" charset="0"/>
              </a:rPr>
              <a:t>za enkratno uporabo, za večkratno uporabo, povratna embalaža</a:t>
            </a:r>
          </a:p>
          <a:p>
            <a:pPr marL="365760" indent="-283464">
              <a:buFont typeface="Wingdings 2"/>
              <a:buChar char=""/>
              <a:defRPr/>
            </a:pPr>
            <a:r>
              <a:rPr lang="sl-SI" b="1" dirty="0">
                <a:latin typeface="Times New Roman" pitchFamily="18" charset="0"/>
                <a:cs typeface="Times New Roman" pitchFamily="18" charset="0"/>
              </a:rPr>
              <a:t>po izdelkih;</a:t>
            </a:r>
            <a:r>
              <a:rPr lang="sl-SI" dirty="0">
                <a:latin typeface="Times New Roman" pitchFamily="18" charset="0"/>
                <a:cs typeface="Times New Roman" pitchFamily="18" charset="0"/>
              </a:rPr>
              <a:t> za živila, kemične izdelke, farmacevtske izdelke, za kovinske izdelke</a:t>
            </a:r>
            <a:r>
              <a:rPr lang="sl-SI" dirty="0" smtClean="0">
                <a:latin typeface="Times New Roman" pitchFamily="18" charset="0"/>
                <a:cs typeface="Times New Roman" pitchFamily="18" charset="0"/>
              </a:rPr>
              <a:t>…</a:t>
            </a:r>
          </a:p>
          <a:p>
            <a:pPr marL="365760" indent="-283464">
              <a:buFont typeface="Wingdings 2"/>
              <a:buChar char=""/>
              <a:defRPr/>
            </a:pPr>
            <a:r>
              <a:rPr lang="pl-PL" b="1" dirty="0"/>
              <a:t>g</a:t>
            </a:r>
            <a:r>
              <a:rPr lang="pl-PL" b="1" dirty="0" smtClean="0"/>
              <a:t>lede </a:t>
            </a:r>
            <a:r>
              <a:rPr lang="pl-PL" b="1" dirty="0"/>
              <a:t>na trdnost </a:t>
            </a:r>
            <a:r>
              <a:rPr lang="pl-PL" dirty="0"/>
              <a:t>je lahko </a:t>
            </a:r>
            <a:r>
              <a:rPr lang="pl-PL" dirty="0" smtClean="0"/>
              <a:t>embalaža: trdna, poltrdna, mehka.</a:t>
            </a:r>
          </a:p>
          <a:p>
            <a:pPr marL="365760" indent="-283464">
              <a:buFont typeface="Wingdings 2"/>
              <a:buChar char=""/>
              <a:defRPr/>
            </a:pPr>
            <a:r>
              <a:rPr lang="pl-PL" b="1" dirty="0"/>
              <a:t>p</a:t>
            </a:r>
            <a:r>
              <a:rPr lang="pl-PL" b="1" dirty="0" smtClean="0"/>
              <a:t>o </a:t>
            </a:r>
            <a:r>
              <a:rPr lang="pl-PL" b="1" dirty="0"/>
              <a:t>njeni spojenosti z izdelkom </a:t>
            </a:r>
            <a:r>
              <a:rPr lang="pl-PL" dirty="0"/>
              <a:t>je lahko </a:t>
            </a:r>
            <a:r>
              <a:rPr lang="pl-PL" dirty="0" smtClean="0"/>
              <a:t>embalaža: ločljiva – neločljiva.</a:t>
            </a:r>
            <a:endParaRPr lang="sl-SI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636352"/>
            <a:ext cx="3180486" cy="2390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7378" y="3636351"/>
            <a:ext cx="3600400" cy="2390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5316824"/>
            <a:ext cx="2130578" cy="1420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6744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179512" y="692696"/>
            <a:ext cx="885698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dirty="0"/>
              <a:t>Sistem </a:t>
            </a:r>
            <a:r>
              <a:rPr lang="sl-SI" dirty="0" smtClean="0"/>
              <a:t>embalaže </a:t>
            </a:r>
            <a:r>
              <a:rPr lang="sl-SI" dirty="0"/>
              <a:t>lahko tudi razdelimo na štiri </a:t>
            </a:r>
            <a:r>
              <a:rPr lang="sl-SI" dirty="0" smtClean="0"/>
              <a:t>kategorije, </a:t>
            </a:r>
            <a:r>
              <a:rPr lang="sl-SI" dirty="0"/>
              <a:t>in sicer:</a:t>
            </a:r>
          </a:p>
          <a:p>
            <a:r>
              <a:rPr lang="sl-SI" dirty="0"/>
              <a:t>1) </a:t>
            </a:r>
            <a:r>
              <a:rPr lang="sl-SI" b="1" dirty="0"/>
              <a:t>primarna</a:t>
            </a:r>
            <a:r>
              <a:rPr lang="sl-SI" dirty="0"/>
              <a:t> je nosilec, ki neposredno obdaja izdelek;</a:t>
            </a:r>
          </a:p>
          <a:p>
            <a:r>
              <a:rPr lang="sl-SI" dirty="0"/>
              <a:t>2) </a:t>
            </a:r>
            <a:r>
              <a:rPr lang="sl-SI" b="1" dirty="0"/>
              <a:t>sekundarna</a:t>
            </a:r>
            <a:r>
              <a:rPr lang="sl-SI" dirty="0"/>
              <a:t> zajema nosilce in zavitke, dodajamo jo primarnim zaradi zaščitnih ali</a:t>
            </a:r>
          </a:p>
          <a:p>
            <a:r>
              <a:rPr lang="sl-SI" dirty="0"/>
              <a:t>pa marketinških potreb in jih običajno odstranimo, preden izdelek uporabimo;</a:t>
            </a:r>
          </a:p>
          <a:p>
            <a:r>
              <a:rPr lang="sl-SI" dirty="0"/>
              <a:t>3) </a:t>
            </a:r>
            <a:r>
              <a:rPr lang="sl-SI" b="1" dirty="0"/>
              <a:t>posebna </a:t>
            </a:r>
            <a:r>
              <a:rPr lang="sl-SI" b="1" dirty="0" err="1"/>
              <a:t>display</a:t>
            </a:r>
            <a:r>
              <a:rPr lang="sl-SI" b="1" dirty="0"/>
              <a:t> </a:t>
            </a:r>
            <a:r>
              <a:rPr lang="sl-SI" dirty="0" smtClean="0"/>
              <a:t>embalaža</a:t>
            </a:r>
            <a:r>
              <a:rPr lang="sl-SI" dirty="0"/>
              <a:t>, ki je namenjena razstavljanju izdelka na določenem</a:t>
            </a:r>
          </a:p>
          <a:p>
            <a:r>
              <a:rPr lang="pl-PL" dirty="0"/>
              <a:t>prodajnem prostoru in vsebuje prodajno sporočilo;</a:t>
            </a:r>
          </a:p>
          <a:p>
            <a:r>
              <a:rPr lang="sl-SI" dirty="0"/>
              <a:t>4) </a:t>
            </a:r>
            <a:r>
              <a:rPr lang="sl-SI" b="1" dirty="0"/>
              <a:t>transportna </a:t>
            </a:r>
            <a:r>
              <a:rPr lang="sl-SI" dirty="0" smtClean="0"/>
              <a:t>embalaža</a:t>
            </a:r>
            <a:r>
              <a:rPr lang="sl-SI" dirty="0"/>
              <a:t>, ki ima poleg prej omenjenih tudi druge komponente</a:t>
            </a:r>
          </a:p>
          <a:p>
            <a:r>
              <a:rPr lang="sl-SI" dirty="0"/>
              <a:t>sistema </a:t>
            </a:r>
            <a:r>
              <a:rPr lang="sl-SI" dirty="0" smtClean="0"/>
              <a:t>embalaže</a:t>
            </a:r>
            <a:r>
              <a:rPr lang="sl-SI" dirty="0"/>
              <a:t>, katerih osnovna vloga je zaščita izdelka med prevozom. Včasih</a:t>
            </a:r>
          </a:p>
          <a:p>
            <a:r>
              <a:rPr lang="sl-SI" dirty="0"/>
              <a:t>pa tudi ta </a:t>
            </a:r>
            <a:r>
              <a:rPr lang="sl-SI" dirty="0" smtClean="0"/>
              <a:t>služi </a:t>
            </a:r>
            <a:r>
              <a:rPr lang="sl-SI" dirty="0"/>
              <a:t>za skladiščenje, identificiranje in razstavljanje izdelka.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308400"/>
            <a:ext cx="3024336" cy="2671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3293247"/>
            <a:ext cx="2017004" cy="268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317713"/>
            <a:ext cx="3274446" cy="2662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Pravokotnik 2"/>
          <p:cNvSpPr/>
          <p:nvPr/>
        </p:nvSpPr>
        <p:spPr>
          <a:xfrm>
            <a:off x="539552" y="6194503"/>
            <a:ext cx="87319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dirty="0" smtClean="0"/>
              <a:t>Embalaža </a:t>
            </a:r>
            <a:r>
              <a:rPr lang="sl-SI" dirty="0"/>
              <a:t>je lahko standardna (ustreza predpisom – standardom) ali nestandardna.</a:t>
            </a:r>
          </a:p>
        </p:txBody>
      </p:sp>
    </p:spTree>
    <p:extLst>
      <p:ext uri="{BB962C8B-B14F-4D97-AF65-F5344CB8AC3E}">
        <p14:creationId xmlns:p14="http://schemas.microsoft.com/office/powerpoint/2010/main" val="3578604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107504" y="476672"/>
            <a:ext cx="87849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b="1" dirty="0" smtClean="0"/>
              <a:t>Lastnosti </a:t>
            </a:r>
            <a:r>
              <a:rPr lang="sl-SI" b="1" dirty="0"/>
              <a:t>posameznih vrst </a:t>
            </a:r>
            <a:r>
              <a:rPr lang="sl-SI" b="1" dirty="0" smtClean="0"/>
              <a:t>embalaže</a:t>
            </a:r>
            <a:endParaRPr lang="sl-SI" b="1" dirty="0"/>
          </a:p>
        </p:txBody>
      </p:sp>
      <p:sp>
        <p:nvSpPr>
          <p:cNvPr id="3" name="Pravokotnik 2"/>
          <p:cNvSpPr/>
          <p:nvPr/>
        </p:nvSpPr>
        <p:spPr>
          <a:xfrm>
            <a:off x="107504" y="980728"/>
            <a:ext cx="90364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b="1" dirty="0"/>
              <a:t>PAPIRNA IN KARTONSKA </a:t>
            </a:r>
            <a:r>
              <a:rPr lang="sl-SI" b="1" dirty="0" smtClean="0"/>
              <a:t>EMBALAŽA</a:t>
            </a:r>
            <a:endParaRPr lang="sl-SI" b="1" dirty="0"/>
          </a:p>
          <a:p>
            <a:r>
              <a:rPr lang="sl-SI" dirty="0"/>
              <a:t>Papir in karton sta še vedno najpomembnejša materiala pri izdelavi zunanje </a:t>
            </a:r>
            <a:r>
              <a:rPr lang="sl-SI" dirty="0" smtClean="0"/>
              <a:t>opreme izdelka</a:t>
            </a:r>
            <a:r>
              <a:rPr lang="sl-SI" dirty="0"/>
              <a:t>.</a:t>
            </a:r>
          </a:p>
        </p:txBody>
      </p:sp>
      <p:sp>
        <p:nvSpPr>
          <p:cNvPr id="4" name="Pravokotnik 3"/>
          <p:cNvSpPr/>
          <p:nvPr/>
        </p:nvSpPr>
        <p:spPr>
          <a:xfrm>
            <a:off x="107504" y="1700808"/>
            <a:ext cx="89289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dirty="0"/>
              <a:t>Klasificirajo jih tudi po </a:t>
            </a:r>
            <a:r>
              <a:rPr lang="sl-SI" dirty="0" smtClean="0"/>
              <a:t>teži oz. </a:t>
            </a:r>
            <a:r>
              <a:rPr lang="sl-SI" dirty="0" err="1" smtClean="0"/>
              <a:t>gramaturi</a:t>
            </a:r>
            <a:r>
              <a:rPr lang="sl-SI" dirty="0"/>
              <a:t>, in sicer kot</a:t>
            </a:r>
            <a:r>
              <a:rPr lang="sl-SI" dirty="0" smtClean="0"/>
              <a:t>:</a:t>
            </a:r>
            <a:endParaRPr lang="sl-SI" dirty="0"/>
          </a:p>
        </p:txBody>
      </p:sp>
      <p:sp>
        <p:nvSpPr>
          <p:cNvPr id="5" name="Pravokotnik 4"/>
          <p:cNvSpPr/>
          <p:nvPr/>
        </p:nvSpPr>
        <p:spPr>
          <a:xfrm>
            <a:off x="179512" y="2131057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sl-SI" dirty="0"/>
              <a:t>p</a:t>
            </a:r>
            <a:r>
              <a:rPr lang="sl-SI" dirty="0" smtClean="0"/>
              <a:t>apir do 150 g/m</a:t>
            </a:r>
            <a:r>
              <a:rPr lang="sl-SI" dirty="0" smtClean="0">
                <a:latin typeface="Times New Roman"/>
                <a:cs typeface="Times New Roman"/>
              </a:rPr>
              <a:t>²</a:t>
            </a:r>
            <a:endParaRPr lang="sl-SI" dirty="0"/>
          </a:p>
          <a:p>
            <a:pPr marL="285750" indent="-285750">
              <a:buFont typeface="Wingdings" pitchFamily="2" charset="2"/>
              <a:buChar char="§"/>
            </a:pPr>
            <a:r>
              <a:rPr lang="sl-SI" dirty="0" err="1"/>
              <a:t>p</a:t>
            </a:r>
            <a:r>
              <a:rPr lang="sl-SI" dirty="0" err="1" smtClean="0"/>
              <a:t>olkarton</a:t>
            </a:r>
            <a:r>
              <a:rPr lang="sl-SI" dirty="0" smtClean="0"/>
              <a:t> od 150 do 250 g/m</a:t>
            </a:r>
            <a:r>
              <a:rPr lang="sl-SI" dirty="0" smtClean="0">
                <a:latin typeface="Times New Roman"/>
                <a:cs typeface="Times New Roman"/>
              </a:rPr>
              <a:t>²</a:t>
            </a:r>
            <a:r>
              <a:rPr lang="sl-SI" dirty="0" smtClean="0"/>
              <a:t> </a:t>
            </a:r>
            <a:endParaRPr lang="sl-SI" dirty="0"/>
          </a:p>
          <a:p>
            <a:pPr marL="285750" indent="-285750">
              <a:buFont typeface="Wingdings" pitchFamily="2" charset="2"/>
              <a:buChar char="§"/>
            </a:pPr>
            <a:r>
              <a:rPr lang="sl-SI" dirty="0" smtClean="0"/>
              <a:t>karton od 250 do 400 g/m</a:t>
            </a:r>
            <a:r>
              <a:rPr lang="sl-SI" dirty="0" smtClean="0">
                <a:latin typeface="Times New Roman"/>
                <a:cs typeface="Times New Roman"/>
              </a:rPr>
              <a:t>²</a:t>
            </a:r>
            <a:endParaRPr lang="sl-SI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885474"/>
            <a:ext cx="3024336" cy="1964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Pravokotnik 5"/>
          <p:cNvSpPr/>
          <p:nvPr/>
        </p:nvSpPr>
        <p:spPr>
          <a:xfrm>
            <a:off x="251520" y="3933056"/>
            <a:ext cx="86409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dirty="0"/>
              <a:t>Osnovna surovina </a:t>
            </a:r>
            <a:r>
              <a:rPr lang="sl-SI" dirty="0" smtClean="0"/>
              <a:t>za </a:t>
            </a:r>
            <a:r>
              <a:rPr lang="sl-SI" dirty="0"/>
              <a:t>izdelavo je celuloza, ki jo pridobivamo iz lesa, iglavcev in</a:t>
            </a:r>
          </a:p>
          <a:p>
            <a:r>
              <a:rPr lang="sl-SI" dirty="0"/>
              <a:t>listavcev. Papirna in kartonska </a:t>
            </a:r>
            <a:r>
              <a:rPr lang="sl-SI" dirty="0" smtClean="0"/>
              <a:t>embalaža </a:t>
            </a:r>
            <a:r>
              <a:rPr lang="sl-SI" dirty="0"/>
              <a:t>sta lahko sestavljeni iz enega ali več slojev</a:t>
            </a:r>
          </a:p>
          <a:p>
            <a:r>
              <a:rPr lang="sl-SI" dirty="0"/>
              <a:t>enakih ali različnih plasti. Poznamo dvoslojni valoviti, </a:t>
            </a:r>
            <a:r>
              <a:rPr lang="sl-SI" dirty="0" err="1"/>
              <a:t>troslojni</a:t>
            </a:r>
            <a:r>
              <a:rPr lang="sl-SI" dirty="0"/>
              <a:t>, pet- in sedem slojni</a:t>
            </a:r>
          </a:p>
          <a:p>
            <a:r>
              <a:rPr lang="sl-SI" dirty="0"/>
              <a:t>valoviti papir oz. karton.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1613" y="4869160"/>
            <a:ext cx="2729880" cy="18187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5273828"/>
            <a:ext cx="4547791" cy="1414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6080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107504" y="548680"/>
            <a:ext cx="892899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dirty="0"/>
              <a:t>Enostavnost kombiniranja s plastičnimi materiali bo prav </a:t>
            </a:r>
            <a:r>
              <a:rPr lang="sl-SI" dirty="0" smtClean="0"/>
              <a:t>tako </a:t>
            </a:r>
            <a:r>
              <a:rPr lang="sl-SI" dirty="0"/>
              <a:t>prispevala</a:t>
            </a:r>
          </a:p>
          <a:p>
            <a:r>
              <a:rPr lang="sl-SI" dirty="0"/>
              <a:t>k njegovi </a:t>
            </a:r>
            <a:r>
              <a:rPr lang="sl-SI" dirty="0" err="1" smtClean="0"/>
              <a:t>nadalni</a:t>
            </a:r>
            <a:r>
              <a:rPr lang="sl-SI" dirty="0" smtClean="0"/>
              <a:t> </a:t>
            </a:r>
            <a:r>
              <a:rPr lang="sl-SI" dirty="0"/>
              <a:t>uspešni uporabi na tem področju. Med vsemi materiali, ki </a:t>
            </a:r>
            <a:r>
              <a:rPr lang="sl-SI" dirty="0" smtClean="0"/>
              <a:t>jih uporabljamo </a:t>
            </a:r>
            <a:r>
              <a:rPr lang="sl-SI" dirty="0"/>
              <a:t>pri izdelavi </a:t>
            </a:r>
            <a:r>
              <a:rPr lang="sl-SI" dirty="0" smtClean="0"/>
              <a:t>embalaže </a:t>
            </a:r>
            <a:r>
              <a:rPr lang="sl-SI" dirty="0"/>
              <a:t>(razen lesa), najmanj </a:t>
            </a:r>
            <a:r>
              <a:rPr lang="sl-SI" dirty="0" smtClean="0"/>
              <a:t>onesnažuje </a:t>
            </a:r>
            <a:r>
              <a:rPr lang="sl-SI" dirty="0"/>
              <a:t>okolje</a:t>
            </a:r>
            <a:r>
              <a:rPr lang="sl-SI" dirty="0" smtClean="0"/>
              <a:t>.</a:t>
            </a:r>
          </a:p>
          <a:p>
            <a:endParaRPr lang="sl-SI" dirty="0" smtClean="0"/>
          </a:p>
          <a:p>
            <a:r>
              <a:rPr lang="sl-SI" b="1" dirty="0" smtClean="0"/>
              <a:t>Prednosti</a:t>
            </a:r>
            <a:r>
              <a:rPr lang="sl-SI" dirty="0" smtClean="0"/>
              <a:t> :</a:t>
            </a:r>
            <a:endParaRPr lang="sl-SI" dirty="0"/>
          </a:p>
        </p:txBody>
      </p:sp>
      <p:sp>
        <p:nvSpPr>
          <p:cNvPr id="3" name="Pravokotnik 2"/>
          <p:cNvSpPr/>
          <p:nvPr/>
        </p:nvSpPr>
        <p:spPr>
          <a:xfrm>
            <a:off x="138862" y="1844824"/>
            <a:ext cx="8393578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Char char="•"/>
            </a:pPr>
            <a:r>
              <a:rPr lang="sl-SI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lahko </a:t>
            </a:r>
            <a:r>
              <a:rPr lang="sl-SI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 ga kombinira s plastičnimi materiali, da se mu izboljša kakovost  </a:t>
            </a:r>
            <a:endParaRPr lang="sl-SI" dirty="0"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Char char="•"/>
            </a:pPr>
            <a:r>
              <a:rPr lang="sl-SI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l-SI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lahko </a:t>
            </a:r>
            <a:r>
              <a:rPr lang="sl-SI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ga oblikujemo</a:t>
            </a:r>
            <a:endParaRPr lang="sl-SI" dirty="0"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Char char="•"/>
            </a:pPr>
            <a:r>
              <a:rPr lang="sl-SI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l-SI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je </a:t>
            </a:r>
            <a:r>
              <a:rPr lang="sl-SI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lahek</a:t>
            </a:r>
            <a:endParaRPr lang="sl-SI" dirty="0"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Char char="•"/>
            </a:pPr>
            <a:r>
              <a:rPr lang="sl-SI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l-SI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je </a:t>
            </a:r>
            <a:r>
              <a:rPr lang="sl-SI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sorazmerno poceni</a:t>
            </a:r>
            <a:endParaRPr lang="sl-SI" dirty="0"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Char char="•"/>
            </a:pPr>
            <a:r>
              <a:rPr lang="sl-SI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l-SI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med </a:t>
            </a:r>
            <a:r>
              <a:rPr lang="sl-SI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vsemi materiali najmanj onesnažuje okolje</a:t>
            </a:r>
            <a:endParaRPr lang="sl-SI" dirty="0"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Char char="•"/>
            </a:pPr>
            <a:r>
              <a:rPr lang="sl-SI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l-SI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varuje </a:t>
            </a:r>
            <a:r>
              <a:rPr lang="sl-SI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pred fizičnimi udarci in drugimi škodljivimi vplivi okolja</a:t>
            </a:r>
            <a:endParaRPr lang="sl-SI" dirty="0"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Char char="•"/>
            </a:pPr>
            <a:r>
              <a:rPr lang="sl-SI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l-SI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lahko </a:t>
            </a:r>
            <a:r>
              <a:rPr lang="sl-SI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ga tiskamo</a:t>
            </a:r>
            <a:endParaRPr lang="sl-SI" dirty="0"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Char char="•"/>
            </a:pPr>
            <a:r>
              <a:rPr lang="sl-SI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l-SI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gladek </a:t>
            </a:r>
            <a:r>
              <a:rPr lang="sl-SI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ali grob</a:t>
            </a:r>
            <a:endParaRPr lang="sl-SI" dirty="0"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Char char="•"/>
            </a:pPr>
            <a:r>
              <a:rPr lang="sl-SI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l-SI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prosojen </a:t>
            </a:r>
            <a:r>
              <a:rPr lang="sl-SI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ali </a:t>
            </a:r>
            <a:r>
              <a:rPr lang="sl-SI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neprosojen</a:t>
            </a:r>
          </a:p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Char char="•"/>
            </a:pPr>
            <a:r>
              <a:rPr lang="sl-SI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l</a:t>
            </a:r>
            <a:r>
              <a:rPr lang="sl-SI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ahko ga recikliramo</a:t>
            </a:r>
          </a:p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Char char="•"/>
            </a:pPr>
            <a:endParaRPr lang="sl-SI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SzTx/>
            </a:pPr>
            <a:r>
              <a:rPr lang="sl-SI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Slabosti :</a:t>
            </a:r>
          </a:p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SzTx/>
            </a:pPr>
            <a:r>
              <a:rPr lang="sl-SI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l-SI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pridobivanje, vremenski vplivi.</a:t>
            </a:r>
            <a:endParaRPr lang="sl-SI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7997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107504" y="476672"/>
            <a:ext cx="89289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b="1" dirty="0"/>
              <a:t>PLASTIČNA </a:t>
            </a:r>
            <a:r>
              <a:rPr lang="sl-SI" b="1" dirty="0" smtClean="0"/>
              <a:t>EMBALAŽA</a:t>
            </a:r>
            <a:endParaRPr lang="sl-SI" b="1" dirty="0"/>
          </a:p>
          <a:p>
            <a:r>
              <a:rPr lang="sl-SI" dirty="0"/>
              <a:t>Je skupina </a:t>
            </a:r>
            <a:r>
              <a:rPr lang="sl-SI" dirty="0" smtClean="0"/>
              <a:t>embalažnih </a:t>
            </a:r>
            <a:r>
              <a:rPr lang="sl-SI" dirty="0"/>
              <a:t>materialov, za katere je značilen hiter razvoj. Uporabljamo jo</a:t>
            </a:r>
          </a:p>
          <a:p>
            <a:r>
              <a:rPr lang="sl-SI" dirty="0"/>
              <a:t>ali samo zase za trdo, poltrdo in fleksibilno </a:t>
            </a:r>
            <a:r>
              <a:rPr lang="sl-SI" dirty="0" smtClean="0"/>
              <a:t>embalažo </a:t>
            </a:r>
            <a:r>
              <a:rPr lang="sl-SI" dirty="0"/>
              <a:t>ali pa kot pokrivni material in</a:t>
            </a:r>
          </a:p>
          <a:p>
            <a:r>
              <a:rPr lang="pl-PL" dirty="0"/>
              <a:t>laminate, ki jih kombiniramo z drugimi </a:t>
            </a:r>
            <a:r>
              <a:rPr lang="pl-PL" dirty="0" smtClean="0"/>
              <a:t>embalažnimi </a:t>
            </a:r>
            <a:r>
              <a:rPr lang="pl-PL" dirty="0"/>
              <a:t>materiali</a:t>
            </a:r>
            <a:r>
              <a:rPr lang="pl-PL" dirty="0" smtClean="0"/>
              <a:t>.</a:t>
            </a:r>
          </a:p>
          <a:p>
            <a:endParaRPr lang="pl-PL" dirty="0"/>
          </a:p>
          <a:p>
            <a:r>
              <a:rPr lang="pl-PL" b="1" dirty="0" smtClean="0"/>
              <a:t>Prednosti </a:t>
            </a:r>
            <a:r>
              <a:rPr lang="pl-PL" dirty="0" smtClean="0"/>
              <a:t>:</a:t>
            </a:r>
            <a:endParaRPr lang="sl-SI" dirty="0"/>
          </a:p>
        </p:txBody>
      </p:sp>
      <p:sp>
        <p:nvSpPr>
          <p:cNvPr id="3" name="Pravokotnik 2"/>
          <p:cNvSpPr/>
          <p:nvPr/>
        </p:nvSpPr>
        <p:spPr>
          <a:xfrm>
            <a:off x="251520" y="2276872"/>
            <a:ext cx="849694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Char char="•"/>
            </a:pPr>
            <a:r>
              <a:rPr lang="sl-SI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nizka </a:t>
            </a:r>
            <a:r>
              <a:rPr lang="sl-SI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specifična teža</a:t>
            </a:r>
            <a:endParaRPr lang="sl-SI" dirty="0">
              <a:latin typeface="Times New Roman" pitchFamily="18" charset="0"/>
              <a:cs typeface="Times New Roman" pitchFamily="18" charset="0"/>
            </a:endParaRPr>
          </a:p>
          <a:p>
            <a:pPr algn="just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Char char="•"/>
            </a:pPr>
            <a:r>
              <a:rPr lang="sl-SI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l-SI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nelomljivost</a:t>
            </a:r>
            <a:endParaRPr lang="sl-SI" dirty="0">
              <a:latin typeface="Times New Roman" pitchFamily="18" charset="0"/>
              <a:cs typeface="Times New Roman" pitchFamily="18" charset="0"/>
            </a:endParaRPr>
          </a:p>
          <a:p>
            <a:pPr algn="just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Char char="•"/>
            </a:pPr>
            <a:r>
              <a:rPr lang="sl-SI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l-SI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prosojnost</a:t>
            </a:r>
            <a:endParaRPr lang="sl-SI" dirty="0">
              <a:latin typeface="Times New Roman" pitchFamily="18" charset="0"/>
              <a:cs typeface="Times New Roman" pitchFamily="18" charset="0"/>
            </a:endParaRPr>
          </a:p>
          <a:p>
            <a:pPr algn="just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Char char="•"/>
            </a:pPr>
            <a:r>
              <a:rPr lang="sl-SI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dolga </a:t>
            </a:r>
            <a:r>
              <a:rPr lang="sl-SI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življenjska doba</a:t>
            </a:r>
            <a:endParaRPr lang="sl-SI" dirty="0">
              <a:latin typeface="Times New Roman" pitchFamily="18" charset="0"/>
              <a:cs typeface="Times New Roman" pitchFamily="18" charset="0"/>
            </a:endParaRPr>
          </a:p>
          <a:p>
            <a:pPr algn="just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Char char="•"/>
            </a:pPr>
            <a:r>
              <a:rPr lang="sl-SI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l-SI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visoka </a:t>
            </a:r>
            <a:r>
              <a:rPr lang="sl-SI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trdnost</a:t>
            </a:r>
            <a:endParaRPr lang="sl-SI" dirty="0">
              <a:latin typeface="Times New Roman" pitchFamily="18" charset="0"/>
              <a:cs typeface="Times New Roman" pitchFamily="18" charset="0"/>
            </a:endParaRPr>
          </a:p>
          <a:p>
            <a:pPr algn="just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Char char="•"/>
            </a:pPr>
            <a:r>
              <a:rPr lang="sl-SI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l-SI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možnost </a:t>
            </a:r>
            <a:r>
              <a:rPr lang="sl-SI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uporabe raznih barvnih kombinacij</a:t>
            </a:r>
            <a:endParaRPr lang="sl-SI" dirty="0">
              <a:latin typeface="Times New Roman" pitchFamily="18" charset="0"/>
              <a:cs typeface="Times New Roman" pitchFamily="18" charset="0"/>
            </a:endParaRPr>
          </a:p>
          <a:p>
            <a:pPr algn="just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Char char="•"/>
            </a:pPr>
            <a:r>
              <a:rPr lang="sl-SI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l-SI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nizka </a:t>
            </a:r>
            <a:r>
              <a:rPr lang="sl-SI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cena</a:t>
            </a:r>
            <a:endParaRPr lang="sl-SI" dirty="0">
              <a:latin typeface="Times New Roman" pitchFamily="18" charset="0"/>
              <a:cs typeface="Times New Roman" pitchFamily="18" charset="0"/>
            </a:endParaRPr>
          </a:p>
          <a:p>
            <a:pPr algn="just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Char char="•"/>
            </a:pPr>
            <a:r>
              <a:rPr lang="sl-SI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prilagodljivost </a:t>
            </a:r>
            <a:r>
              <a:rPr lang="sl-SI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za oblikovanje</a:t>
            </a:r>
            <a:endParaRPr lang="sl-SI" dirty="0">
              <a:latin typeface="Times New Roman" pitchFamily="18" charset="0"/>
              <a:cs typeface="Times New Roman" pitchFamily="18" charset="0"/>
            </a:endParaRPr>
          </a:p>
          <a:p>
            <a:pPr algn="just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Char char="•"/>
            </a:pPr>
            <a:r>
              <a:rPr lang="sl-SI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l-SI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odpornost </a:t>
            </a:r>
            <a:r>
              <a:rPr lang="sl-SI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proti zunanjim vplivom</a:t>
            </a:r>
            <a:endParaRPr lang="sl-SI" dirty="0">
              <a:latin typeface="Times New Roman" pitchFamily="18" charset="0"/>
              <a:cs typeface="Times New Roman" pitchFamily="18" charset="0"/>
            </a:endParaRPr>
          </a:p>
          <a:p>
            <a:pPr algn="just"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Char char="•"/>
            </a:pPr>
            <a:r>
              <a:rPr lang="sl-SI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l-SI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možnost </a:t>
            </a:r>
            <a:r>
              <a:rPr lang="sl-SI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prilagajanja mnogim sistemom izdelovanja  embalaže</a:t>
            </a:r>
            <a:endParaRPr lang="sl-SI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5633" y="1577826"/>
            <a:ext cx="3090863" cy="2084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3861048"/>
            <a:ext cx="1689100" cy="2103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Pravokotnik 3"/>
          <p:cNvSpPr/>
          <p:nvPr/>
        </p:nvSpPr>
        <p:spPr>
          <a:xfrm>
            <a:off x="1331640" y="6217366"/>
            <a:ext cx="68903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sl-SI" dirty="0" smtClean="0"/>
          </a:p>
          <a:p>
            <a:endParaRPr lang="sl-SI" dirty="0"/>
          </a:p>
        </p:txBody>
      </p:sp>
      <p:sp>
        <p:nvSpPr>
          <p:cNvPr id="5" name="Pravokotnik 4"/>
          <p:cNvSpPr/>
          <p:nvPr/>
        </p:nvSpPr>
        <p:spPr>
          <a:xfrm>
            <a:off x="107504" y="5173305"/>
            <a:ext cx="70186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b="1" dirty="0"/>
              <a:t>Plastična </a:t>
            </a:r>
            <a:r>
              <a:rPr lang="sl-SI" b="1" dirty="0" smtClean="0"/>
              <a:t>embalaža </a:t>
            </a:r>
            <a:r>
              <a:rPr lang="sl-SI" b="1" dirty="0"/>
              <a:t>so</a:t>
            </a:r>
            <a:r>
              <a:rPr lang="sl-SI" dirty="0"/>
              <a:t>: vrečke, vreče, omoti, razni drugi termoplastični nosilci, ki so zelo fleksibilni, običajno prosojni, nepropustni ter primerni za zunanjo komercialno predstavitev izdelka. </a:t>
            </a:r>
          </a:p>
        </p:txBody>
      </p:sp>
      <p:sp>
        <p:nvSpPr>
          <p:cNvPr id="6" name="Pravokotnik 5"/>
          <p:cNvSpPr/>
          <p:nvPr/>
        </p:nvSpPr>
        <p:spPr>
          <a:xfrm>
            <a:off x="1163561" y="6309320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dirty="0"/>
              <a:t>https://</a:t>
            </a:r>
            <a:r>
              <a:rPr lang="sl-SI" dirty="0" smtClean="0"/>
              <a:t>www.youtube.com/watch?v=Ta8HaHP_9rE</a:t>
            </a:r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712326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avokotnik 2"/>
          <p:cNvSpPr/>
          <p:nvPr/>
        </p:nvSpPr>
        <p:spPr>
          <a:xfrm>
            <a:off x="210471" y="447110"/>
            <a:ext cx="28650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l-SI" b="1" dirty="0"/>
              <a:t>KOVINSKA </a:t>
            </a:r>
            <a:r>
              <a:rPr lang="sl-SI" b="1" dirty="0" smtClean="0"/>
              <a:t>EMBALAŽA </a:t>
            </a:r>
            <a:endParaRPr lang="sl-SI" dirty="0"/>
          </a:p>
        </p:txBody>
      </p:sp>
      <p:sp>
        <p:nvSpPr>
          <p:cNvPr id="4" name="Pravokotnik 3"/>
          <p:cNvSpPr/>
          <p:nvPr/>
        </p:nvSpPr>
        <p:spPr>
          <a:xfrm>
            <a:off x="210471" y="935124"/>
            <a:ext cx="8722477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dirty="0"/>
              <a:t>Najpomembnejši sta ž</a:t>
            </a:r>
            <a:r>
              <a:rPr lang="sl-SI" dirty="0" smtClean="0"/>
              <a:t>elezna-jeklena </a:t>
            </a:r>
            <a:r>
              <a:rPr lang="sl-SI" dirty="0"/>
              <a:t>in aluminijasta </a:t>
            </a:r>
            <a:r>
              <a:rPr lang="sl-SI" dirty="0" smtClean="0"/>
              <a:t>embalaža</a:t>
            </a:r>
            <a:r>
              <a:rPr lang="sl-SI" dirty="0"/>
              <a:t>. </a:t>
            </a:r>
            <a:r>
              <a:rPr lang="sl-SI" dirty="0" smtClean="0"/>
              <a:t>Delež </a:t>
            </a:r>
            <a:r>
              <a:rPr lang="sl-SI" dirty="0"/>
              <a:t>ostalih kovin (svinec, kositer, razne zlitine) je neznaten. Najznačilnejša kovinska </a:t>
            </a:r>
            <a:r>
              <a:rPr lang="sl-SI" dirty="0" smtClean="0"/>
              <a:t>embalaža </a:t>
            </a:r>
            <a:r>
              <a:rPr lang="sl-SI" dirty="0"/>
              <a:t>je: pločevinka, ki jo </a:t>
            </a:r>
            <a:r>
              <a:rPr lang="sl-SI" dirty="0" smtClean="0"/>
              <a:t>odlikujejo </a:t>
            </a:r>
            <a:r>
              <a:rPr lang="sl-SI" dirty="0"/>
              <a:t>ekonomičnost, trdnost, hermetično varovanje, relativna neobčutljivost na temperaturo in vlago, enostavnost in neobčutljivost pri manipuliranju, kompaktnost, enostavna izdelava, hitro polnjenje in lahka grafična obdelava. </a:t>
            </a:r>
            <a:endParaRPr lang="sl-SI" dirty="0" smtClean="0"/>
          </a:p>
          <a:p>
            <a:r>
              <a:rPr lang="sl-SI" dirty="0" smtClean="0"/>
              <a:t>Osnovne </a:t>
            </a:r>
            <a:r>
              <a:rPr lang="sl-SI" dirty="0"/>
              <a:t>slabosti kovinske </a:t>
            </a:r>
            <a:r>
              <a:rPr lang="sl-SI" dirty="0" smtClean="0"/>
              <a:t>embalaže so : </a:t>
            </a:r>
            <a:r>
              <a:rPr lang="sl-SI" dirty="0"/>
              <a:t>cena izdelave, </a:t>
            </a:r>
            <a:r>
              <a:rPr lang="sl-SI" dirty="0" smtClean="0"/>
              <a:t>teža, </a:t>
            </a:r>
            <a:r>
              <a:rPr lang="sl-SI" dirty="0"/>
              <a:t>energijsko intenzivna proizvodnja </a:t>
            </a:r>
            <a:r>
              <a:rPr lang="sl-SI" dirty="0" smtClean="0"/>
              <a:t>materialov, potrebna prevleka (kositer ali premaz). </a:t>
            </a:r>
            <a:r>
              <a:rPr lang="sl-SI" dirty="0"/>
              <a:t>Razen v </a:t>
            </a:r>
            <a:r>
              <a:rPr lang="sl-SI"/>
              <a:t>obliki </a:t>
            </a:r>
            <a:r>
              <a:rPr lang="sl-SI" smtClean="0"/>
              <a:t>pločevink </a:t>
            </a:r>
            <a:r>
              <a:rPr lang="sl-SI" dirty="0"/>
              <a:t>(konzerv), folij in trakov je kovinska </a:t>
            </a:r>
            <a:r>
              <a:rPr lang="sl-SI" dirty="0" smtClean="0"/>
              <a:t>embalaža </a:t>
            </a:r>
            <a:r>
              <a:rPr lang="sl-SI" dirty="0"/>
              <a:t>tudi v obliki sodov, bobnov, doz, kant, tub, posod, zabojev, palet, kontejnerjev, veder, </a:t>
            </a:r>
            <a:r>
              <a:rPr lang="sl-SI" dirty="0" err="1"/>
              <a:t>kanistrov</a:t>
            </a:r>
            <a:r>
              <a:rPr lang="sl-SI" dirty="0"/>
              <a:t> itd. 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29101"/>
            <a:ext cx="3186934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5083" y="4329101"/>
            <a:ext cx="2928077" cy="2192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0792" y="3933056"/>
            <a:ext cx="2681833" cy="2681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2991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107504" y="548680"/>
            <a:ext cx="89289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b="1" dirty="0"/>
              <a:t>STEKLENA IN KERAMIČNA </a:t>
            </a:r>
            <a:r>
              <a:rPr lang="sl-SI" b="1" dirty="0" smtClean="0"/>
              <a:t>EMBALAŽA </a:t>
            </a:r>
            <a:endParaRPr lang="sl-SI" dirty="0"/>
          </a:p>
        </p:txBody>
      </p:sp>
      <p:sp>
        <p:nvSpPr>
          <p:cNvPr id="3" name="Pravokotnik 2"/>
          <p:cNvSpPr/>
          <p:nvPr/>
        </p:nvSpPr>
        <p:spPr>
          <a:xfrm>
            <a:off x="123182" y="1124744"/>
            <a:ext cx="891331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dirty="0"/>
              <a:t>Steklo in keramika sta razen lesa najstarejša materiala, ki so jo uporabljali za varovanje blaga ž</a:t>
            </a:r>
            <a:r>
              <a:rPr lang="sl-SI" dirty="0" smtClean="0"/>
              <a:t>e </a:t>
            </a:r>
            <a:r>
              <a:rPr lang="sl-SI" dirty="0"/>
              <a:t>pred več kot 1000 leti. Danes so jo na mnogih tradicionalnih področjih uporabe v pakiranju izpodrinili papirni, plastični in kovinski nosilci. </a:t>
            </a:r>
          </a:p>
        </p:txBody>
      </p:sp>
      <p:sp>
        <p:nvSpPr>
          <p:cNvPr id="4" name="Pravokotnik 3"/>
          <p:cNvSpPr/>
          <p:nvPr/>
        </p:nvSpPr>
        <p:spPr>
          <a:xfrm>
            <a:off x="123182" y="2132856"/>
            <a:ext cx="876929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dirty="0"/>
              <a:t>Najpomembnejša prednost stekla je njegova kemična obstojnost. Za mnoge kemično aktivne izdelke (kemikalije, zdravila, kozmetične, </a:t>
            </a:r>
            <a:r>
              <a:rPr lang="sl-SI" dirty="0" err="1"/>
              <a:t>prehrambene</a:t>
            </a:r>
            <a:r>
              <a:rPr lang="sl-SI" dirty="0"/>
              <a:t> in alkoholne izdelke) je steklo zaradi te svoje lastnosti pravzaprav edini uporabljiv nosilec. Tudi njegova prozornost prispeva k identifikaciji izdelka. Zato lahko opravlja tudi vlogo merilca vsebine. </a:t>
            </a:r>
          </a:p>
        </p:txBody>
      </p:sp>
      <p:sp>
        <p:nvSpPr>
          <p:cNvPr id="5" name="Pravokotnik 4"/>
          <p:cNvSpPr/>
          <p:nvPr/>
        </p:nvSpPr>
        <p:spPr>
          <a:xfrm>
            <a:off x="123182" y="3446184"/>
            <a:ext cx="862528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dirty="0"/>
              <a:t>Bistvena pomanjkljivost steklene in keramične </a:t>
            </a:r>
            <a:r>
              <a:rPr lang="sl-SI" dirty="0" smtClean="0"/>
              <a:t>embalaže </a:t>
            </a:r>
            <a:r>
              <a:rPr lang="sl-SI" dirty="0"/>
              <a:t>je njuna krhkost, zato pri transportu zahtevata dodatno zaščitno </a:t>
            </a:r>
            <a:r>
              <a:rPr lang="sl-SI" dirty="0" smtClean="0"/>
              <a:t>embalažo</a:t>
            </a:r>
            <a:r>
              <a:rPr lang="sl-SI" dirty="0"/>
              <a:t>, ki se </a:t>
            </a:r>
            <a:r>
              <a:rPr lang="sl-SI" dirty="0" smtClean="0"/>
              <a:t>odraža </a:t>
            </a:r>
            <a:r>
              <a:rPr lang="sl-SI" dirty="0"/>
              <a:t>v višjih transportnih stroških. Keramika ima v embaliranju le še ekskluzivno vlogo za gurmanska ž</a:t>
            </a:r>
            <a:r>
              <a:rPr lang="sl-SI" dirty="0" smtClean="0"/>
              <a:t>ivila</a:t>
            </a:r>
            <a:r>
              <a:rPr lang="sl-SI" dirty="0"/>
              <a:t>, kozmetiko in ž</a:t>
            </a:r>
            <a:r>
              <a:rPr lang="sl-SI" dirty="0" smtClean="0"/>
              <a:t>gane </a:t>
            </a:r>
            <a:r>
              <a:rPr lang="sl-SI" dirty="0"/>
              <a:t>pijače.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797152"/>
            <a:ext cx="1872208" cy="1926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646513"/>
            <a:ext cx="2076779" cy="2076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720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251520" y="764704"/>
            <a:ext cx="864096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b="1" dirty="0"/>
              <a:t>LESENA </a:t>
            </a:r>
            <a:r>
              <a:rPr lang="sl-SI" b="1" dirty="0" smtClean="0"/>
              <a:t>EMBALAŽA </a:t>
            </a:r>
          </a:p>
          <a:p>
            <a:endParaRPr lang="sl-SI" dirty="0"/>
          </a:p>
          <a:p>
            <a:r>
              <a:rPr lang="sl-SI" dirty="0" smtClean="0"/>
              <a:t>Les ima </a:t>
            </a:r>
            <a:r>
              <a:rPr lang="sl-SI" dirty="0"/>
              <a:t>določene posebne značilnosti: trajnost, trdnost, elastičnost, nizka gostota in cena, enostavna </a:t>
            </a:r>
            <a:r>
              <a:rPr lang="sl-SI" dirty="0" smtClean="0"/>
              <a:t>obdelava. </a:t>
            </a:r>
            <a:r>
              <a:rPr lang="sl-SI" dirty="0"/>
              <a:t>Običajne oblike lesene </a:t>
            </a:r>
            <a:r>
              <a:rPr lang="sl-SI" dirty="0" smtClean="0"/>
              <a:t>embalaže </a:t>
            </a:r>
            <a:r>
              <a:rPr lang="sl-SI" dirty="0"/>
              <a:t>so: zaboji, oboji, palete, sodi, vedra, košare itd.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636912"/>
            <a:ext cx="2669282" cy="2669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5663" y="2728168"/>
            <a:ext cx="3249346" cy="248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2728168"/>
            <a:ext cx="2525266" cy="2525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6319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179512" y="548680"/>
            <a:ext cx="878497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b="1" dirty="0"/>
              <a:t>TEKSTILNA </a:t>
            </a:r>
            <a:r>
              <a:rPr lang="sl-SI" b="1" dirty="0" smtClean="0"/>
              <a:t>EMBALAŽA</a:t>
            </a:r>
          </a:p>
          <a:p>
            <a:r>
              <a:rPr lang="sl-SI" b="1" dirty="0" smtClean="0"/>
              <a:t> </a:t>
            </a:r>
            <a:endParaRPr lang="sl-SI" dirty="0"/>
          </a:p>
          <a:p>
            <a:r>
              <a:rPr lang="sl-SI" dirty="0"/>
              <a:t>Tekstil je za </a:t>
            </a:r>
            <a:r>
              <a:rPr lang="sl-SI" dirty="0" smtClean="0"/>
              <a:t>embalažo najmanj </a:t>
            </a:r>
            <a:r>
              <a:rPr lang="sl-SI" dirty="0"/>
              <a:t>uporaben material. Kot naravno vlakno se uporabljajo vlakna jute, </a:t>
            </a:r>
            <a:r>
              <a:rPr lang="sl-SI" dirty="0" err="1"/>
              <a:t>ramije</a:t>
            </a:r>
            <a:r>
              <a:rPr lang="sl-SI" dirty="0"/>
              <a:t>, lanu in </a:t>
            </a:r>
            <a:r>
              <a:rPr lang="sl-SI" dirty="0" smtClean="0"/>
              <a:t>bombaža</a:t>
            </a:r>
            <a:r>
              <a:rPr lang="sl-SI" dirty="0"/>
              <a:t>, kot sintetična pa poliamidna, </a:t>
            </a:r>
            <a:r>
              <a:rPr lang="sl-SI" dirty="0" err="1"/>
              <a:t>poliesterska</a:t>
            </a:r>
            <a:r>
              <a:rPr lang="sl-SI" dirty="0"/>
              <a:t> in </a:t>
            </a:r>
            <a:r>
              <a:rPr lang="sl-SI" dirty="0" err="1"/>
              <a:t>polipropilenska</a:t>
            </a:r>
            <a:r>
              <a:rPr lang="sl-SI" dirty="0"/>
              <a:t> vlakna. Najbolj tipična </a:t>
            </a:r>
            <a:r>
              <a:rPr lang="sl-SI" dirty="0" smtClean="0"/>
              <a:t>oblika </a:t>
            </a:r>
            <a:r>
              <a:rPr lang="sl-SI" dirty="0"/>
              <a:t>so vreče za izdelke v razsutem stanju, ki niso občutljive na vplive okolja. 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492896"/>
            <a:ext cx="3894965" cy="3300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5" y="2492896"/>
            <a:ext cx="4406983" cy="3300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1948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107504" y="548680"/>
            <a:ext cx="892899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b="1" dirty="0" smtClean="0"/>
              <a:t>EMBALAŽA </a:t>
            </a:r>
            <a:r>
              <a:rPr lang="sl-SI" b="1" dirty="0"/>
              <a:t>IZ KOMPLEKSNIH </a:t>
            </a:r>
            <a:r>
              <a:rPr lang="sl-SI" b="1" dirty="0" smtClean="0"/>
              <a:t>MATERIALOV</a:t>
            </a:r>
          </a:p>
          <a:p>
            <a:r>
              <a:rPr lang="sl-SI" b="1" dirty="0" smtClean="0"/>
              <a:t> </a:t>
            </a:r>
            <a:endParaRPr lang="sl-SI" dirty="0"/>
          </a:p>
          <a:p>
            <a:r>
              <a:rPr lang="sl-SI" dirty="0"/>
              <a:t>K</a:t>
            </a:r>
            <a:r>
              <a:rPr lang="sl-SI" dirty="0" smtClean="0"/>
              <a:t>ombinacija </a:t>
            </a:r>
            <a:r>
              <a:rPr lang="sl-SI" dirty="0"/>
              <a:t>več različnih </a:t>
            </a:r>
            <a:r>
              <a:rPr lang="sl-SI"/>
              <a:t>snovi </a:t>
            </a:r>
            <a:r>
              <a:rPr lang="sl-SI" smtClean="0"/>
              <a:t>je za </a:t>
            </a:r>
            <a:r>
              <a:rPr lang="sl-SI" dirty="0"/>
              <a:t>embaliranje najprimernejša. Tako je mogoče pomanjkljivosti posameznih materialov nadomestiti s prednostmi drugih. Tak primer je kombinacija papirja, aluminijske in plastične folije. Takšna kombinacija z učinki presega vsoto kakovosti posameznih materialov, ki jih vsebujejo. Kompleksne materiale izdelujejo na več načinov, in sicer: </a:t>
            </a:r>
          </a:p>
          <a:p>
            <a:r>
              <a:rPr lang="sl-SI" dirty="0"/>
              <a:t>- z zlepljenjem (</a:t>
            </a:r>
            <a:r>
              <a:rPr lang="sl-SI" dirty="0" err="1"/>
              <a:t>kaširanjem</a:t>
            </a:r>
            <a:r>
              <a:rPr lang="sl-SI" dirty="0"/>
              <a:t>) dveh ali več folij, </a:t>
            </a:r>
          </a:p>
          <a:p>
            <a:r>
              <a:rPr lang="sl-SI" dirty="0"/>
              <a:t>- z </a:t>
            </a:r>
            <a:r>
              <a:rPr lang="sl-SI" dirty="0" err="1"/>
              <a:t>ekstruzijskim</a:t>
            </a:r>
            <a:r>
              <a:rPr lang="sl-SI" dirty="0"/>
              <a:t> </a:t>
            </a:r>
            <a:r>
              <a:rPr lang="sl-SI" dirty="0" err="1"/>
              <a:t>laminiranjem</a:t>
            </a:r>
            <a:r>
              <a:rPr lang="sl-SI" dirty="0"/>
              <a:t> (med dva ploskovna materiala se vliva tanek sloj plastične smole, npr. papir-polietilen-aluminijska folija) in </a:t>
            </a:r>
          </a:p>
          <a:p>
            <a:r>
              <a:rPr lang="sl-SI" dirty="0"/>
              <a:t>- z različnimi postopki površinskega plemenitenja. 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933056"/>
            <a:ext cx="34290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933056"/>
            <a:ext cx="4536504" cy="2585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22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251520" y="692696"/>
            <a:ext cx="4615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l-SI" b="1" dirty="0"/>
              <a:t>AKTIVNA / INTELIGENTNA EMBALAŽA</a:t>
            </a:r>
          </a:p>
        </p:txBody>
      </p:sp>
      <p:sp>
        <p:nvSpPr>
          <p:cNvPr id="3" name="Pravokotnik 2"/>
          <p:cNvSpPr/>
          <p:nvPr/>
        </p:nvSpPr>
        <p:spPr>
          <a:xfrm>
            <a:off x="233844" y="1340768"/>
            <a:ext cx="85866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dirty="0"/>
              <a:t>Pojma se nanašata na sisteme za pakiranje: </a:t>
            </a:r>
            <a:r>
              <a:rPr lang="sl-SI" dirty="0" smtClean="0"/>
              <a:t>živil, farmacevtskih </a:t>
            </a:r>
            <a:r>
              <a:rPr lang="sl-SI" dirty="0"/>
              <a:t>izdelkov </a:t>
            </a:r>
            <a:r>
              <a:rPr lang="sl-SI" dirty="0" smtClean="0"/>
              <a:t>in drugih izdelkov.</a:t>
            </a:r>
            <a:endParaRPr lang="sl-SI" dirty="0"/>
          </a:p>
        </p:txBody>
      </p:sp>
      <p:sp>
        <p:nvSpPr>
          <p:cNvPr id="4" name="Pravokotnik 3"/>
          <p:cNvSpPr/>
          <p:nvPr/>
        </p:nvSpPr>
        <p:spPr>
          <a:xfrm>
            <a:off x="216168" y="342900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l-SI" dirty="0"/>
              <a:t>AKTIVNA EMBALAŽA podaljšuje rok trajanja izdelka, ohranja in izboljša kakovost (svežino, organoleptične lastnosti…) izboljša </a:t>
            </a:r>
            <a:r>
              <a:rPr lang="sl-SI" dirty="0" smtClean="0"/>
              <a:t>varnost.</a:t>
            </a:r>
            <a:endParaRPr lang="sl-SI" dirty="0"/>
          </a:p>
        </p:txBody>
      </p:sp>
      <p:sp>
        <p:nvSpPr>
          <p:cNvPr id="5" name="Pravokotnik 4"/>
          <p:cNvSpPr/>
          <p:nvPr/>
        </p:nvSpPr>
        <p:spPr>
          <a:xfrm>
            <a:off x="216168" y="2132856"/>
            <a:ext cx="846028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dirty="0"/>
              <a:t>Aktivna embalaža (angl. </a:t>
            </a:r>
            <a:r>
              <a:rPr lang="sl-SI" dirty="0" err="1"/>
              <a:t>Active</a:t>
            </a:r>
            <a:r>
              <a:rPr lang="sl-SI" dirty="0"/>
              <a:t> </a:t>
            </a:r>
            <a:r>
              <a:rPr lang="sl-SI" dirty="0" err="1"/>
              <a:t>Packaging</a:t>
            </a:r>
            <a:r>
              <a:rPr lang="sl-SI" dirty="0"/>
              <a:t>) je embalaža, ki z vključevanjem aktivnih kemijskih in/ali bioloških komponent spreminja stanje pakiranih živil z namenom podaljšanja roka uporabnosti, izboljšave senzoričnih lastnosti oziroma vzdrževanje kvalitete pakiranih živil.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8427" y="4365104"/>
            <a:ext cx="4363428" cy="1990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679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251520" y="620688"/>
            <a:ext cx="856895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dirty="0"/>
              <a:t>INTELIGENTNA EMBALAŽA V osnovi poznamo dve vrsti inteligentne embalaže; 1. meri pogoje embalaže na zunanji strani (zunanji kazalniki, senzorji) 2. meri pogoje (neposredno kakovost izdelka) – znotraj embalaže - neposredni kontakt s proizvodom (notranji kazalniki, senzorji) Primeri: Kazalniki; zunanji; časa – temperature TTI, notranji; uhajanja plinov, zrelosti, strupenosti … Senzorji; zunanji/notranji</a:t>
            </a:r>
            <a:r>
              <a:rPr lang="sl-SI" dirty="0" smtClean="0"/>
              <a:t>; </a:t>
            </a:r>
            <a:r>
              <a:rPr lang="sl-SI" dirty="0"/>
              <a:t>senzorji, </a:t>
            </a:r>
            <a:r>
              <a:rPr lang="sl-SI" dirty="0" err="1"/>
              <a:t>biosenzorji</a:t>
            </a:r>
            <a:r>
              <a:rPr lang="sl-SI" dirty="0"/>
              <a:t> </a:t>
            </a:r>
            <a:r>
              <a:rPr lang="sl-SI" dirty="0" smtClean="0"/>
              <a:t>, beleženja </a:t>
            </a:r>
            <a:r>
              <a:rPr lang="sl-SI" dirty="0"/>
              <a:t>pogojev skladiščenja, transporta ...</a:t>
            </a:r>
          </a:p>
        </p:txBody>
      </p:sp>
      <p:sp>
        <p:nvSpPr>
          <p:cNvPr id="3" name="Pravokotnik 2"/>
          <p:cNvSpPr/>
          <p:nvPr/>
        </p:nvSpPr>
        <p:spPr>
          <a:xfrm>
            <a:off x="267199" y="2636912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l-SI" dirty="0" smtClean="0"/>
              <a:t>PAMETNA </a:t>
            </a:r>
            <a:r>
              <a:rPr lang="sl-SI" dirty="0"/>
              <a:t>EMBALAŽA </a:t>
            </a:r>
            <a:r>
              <a:rPr lang="sl-SI" dirty="0" smtClean="0"/>
              <a:t>kode </a:t>
            </a:r>
            <a:r>
              <a:rPr lang="sl-SI" dirty="0"/>
              <a:t>+ mobilni telefon dodatne informacije o izdelku spletno nakupovanje, </a:t>
            </a:r>
            <a:r>
              <a:rPr lang="sl-SI" dirty="0" smtClean="0"/>
              <a:t>trženje.</a:t>
            </a:r>
            <a:endParaRPr lang="sl-SI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717032"/>
            <a:ext cx="4493520" cy="284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199" y="3717032"/>
            <a:ext cx="3705017" cy="284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0123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395536" y="620688"/>
            <a:ext cx="28777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l-SI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OZNAKE NA EMBALAŽI</a:t>
            </a:r>
            <a:endParaRPr lang="sl-SI" dirty="0"/>
          </a:p>
        </p:txBody>
      </p:sp>
      <p:sp>
        <p:nvSpPr>
          <p:cNvPr id="3" name="Pravokotnik 2"/>
          <p:cNvSpPr/>
          <p:nvPr/>
        </p:nvSpPr>
        <p:spPr>
          <a:xfrm>
            <a:off x="251520" y="1268760"/>
            <a:ext cx="813690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sl-SI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Oznake na embalaži imajo dva osnovna namena:</a:t>
            </a:r>
          </a:p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sl-SI" dirty="0"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spcBef>
                <a:spcPct val="0"/>
              </a:spcBef>
              <a:buFontTx/>
              <a:buChar char="•"/>
            </a:pPr>
            <a:r>
              <a:rPr lang="sl-SI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Identifikacija - </a:t>
            </a:r>
            <a:r>
              <a:rPr lang="sl-SI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prepoznava pošiljke v času skladiščenja in med transportom, zagotavlja natančno odpremo blaga, ter pravilno predajo prejemniku.</a:t>
            </a:r>
          </a:p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SzTx/>
            </a:pPr>
            <a:endParaRPr lang="sl-SI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spcBef>
                <a:spcPct val="0"/>
              </a:spcBef>
              <a:buFontTx/>
              <a:buChar char="•"/>
            </a:pPr>
            <a:r>
              <a:rPr lang="sl-SI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Navodilo za ravnanje z blagom </a:t>
            </a:r>
            <a:r>
              <a:rPr lang="sl-SI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 času skladiščenja in prevažanja blaga na poti iz </a:t>
            </a:r>
            <a:r>
              <a:rPr lang="sl-SI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odpremnega</a:t>
            </a:r>
            <a:r>
              <a:rPr lang="sl-SI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v namembni kraj s tem, da opozarja na posebne lastnosti blaga, </a:t>
            </a:r>
          </a:p>
          <a:p>
            <a:pPr eaLnBrk="0" hangingPunct="0">
              <a:spcBef>
                <a:spcPct val="0"/>
              </a:spcBef>
              <a:buNone/>
            </a:pPr>
            <a:r>
              <a:rPr lang="sl-SI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npr. lomljivo, vnetljivo, varovati pred vlago…</a:t>
            </a:r>
            <a:endParaRPr lang="sl-SI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861048"/>
            <a:ext cx="2497621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861048"/>
            <a:ext cx="2376264" cy="2127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7192" y="3861048"/>
            <a:ext cx="3144341" cy="2127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22827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sz="3200" b="1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REŠEVANJE PROBLEMATIKE ODPADNE EMBALAŽE</a:t>
            </a:r>
            <a:endParaRPr lang="sl-SI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>
            <a:spLocks noGrp="1"/>
          </p:cNvSpPr>
          <p:nvPr>
            <p:ph idx="1"/>
          </p:nvPr>
        </p:nvSpPr>
        <p:spPr>
          <a:xfrm>
            <a:off x="395536" y="1844824"/>
            <a:ext cx="5050904" cy="4525963"/>
          </a:xfrm>
        </p:spPr>
        <p:txBody>
          <a:bodyPr/>
          <a:lstStyle/>
          <a:p>
            <a:pPr eaLnBrk="1" hangingPunct="1"/>
            <a:r>
              <a:rPr lang="sl-SI" sz="1800" b="1" dirty="0" smtClean="0">
                <a:latin typeface="Times New Roman" pitchFamily="18" charset="0"/>
                <a:cs typeface="Times New Roman" pitchFamily="18" charset="0"/>
              </a:rPr>
              <a:t>Manj embalažnih materialov:</a:t>
            </a:r>
            <a:r>
              <a:rPr lang="sl-SI" sz="1800" dirty="0" smtClean="0">
                <a:latin typeface="Times New Roman" pitchFamily="18" charset="0"/>
                <a:cs typeface="Times New Roman" pitchFamily="18" charset="0"/>
              </a:rPr>
              <a:t> tanjše stene embalaže,  opuščanje nepotrebne embalaže</a:t>
            </a:r>
          </a:p>
          <a:p>
            <a:pPr eaLnBrk="1" hangingPunct="1">
              <a:buFont typeface="Wingdings 2" pitchFamily="18" charset="2"/>
              <a:buNone/>
            </a:pPr>
            <a:endParaRPr lang="sl-SI" sz="18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sl-SI" sz="1800" b="1" dirty="0" smtClean="0">
                <a:latin typeface="Times New Roman" pitchFamily="18" charset="0"/>
                <a:cs typeface="Times New Roman" pitchFamily="18" charset="0"/>
              </a:rPr>
              <a:t>Recikliranje:</a:t>
            </a:r>
            <a:r>
              <a:rPr lang="sl-SI" sz="1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1" hangingPunct="1">
              <a:buFont typeface="Wingdings 2" pitchFamily="18" charset="2"/>
              <a:buNone/>
            </a:pPr>
            <a:r>
              <a:rPr lang="sl-SI" sz="1800" dirty="0" smtClean="0">
                <a:latin typeface="Times New Roman" pitchFamily="18" charset="0"/>
                <a:cs typeface="Times New Roman" pitchFamily="18" charset="0"/>
              </a:rPr>
              <a:t>	ponovno vračanje odpadne embalaže v proces proizvodnje embalaže (kovine, papir, plastika, steklo, …)</a:t>
            </a:r>
          </a:p>
          <a:p>
            <a:pPr eaLnBrk="1" hangingPunct="1">
              <a:buFont typeface="Wingdings 2" pitchFamily="18" charset="2"/>
              <a:buNone/>
            </a:pPr>
            <a:endParaRPr lang="sl-SI" sz="18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sl-SI" sz="1800" b="1" dirty="0" smtClean="0">
                <a:latin typeface="Times New Roman" pitchFamily="18" charset="0"/>
                <a:cs typeface="Times New Roman" pitchFamily="18" charset="0"/>
              </a:rPr>
              <a:t>Uporaba za kurjavo, za kompost:</a:t>
            </a:r>
            <a:r>
              <a:rPr lang="sl-SI" sz="1800" dirty="0" smtClean="0">
                <a:latin typeface="Times New Roman" pitchFamily="18" charset="0"/>
                <a:cs typeface="Times New Roman" pitchFamily="18" charset="0"/>
              </a:rPr>
              <a:t> s sežiganjem v posebnih pečeh, dobijo toploto iz te pa tudi energijo. Embalažo, ki je kemično in biološko razgradljiva lahko kompostiramo</a:t>
            </a:r>
            <a:r>
              <a:rPr lang="sl-SI" sz="1800" dirty="0" smtClean="0"/>
              <a:t>. </a:t>
            </a:r>
          </a:p>
        </p:txBody>
      </p:sp>
      <p:pic>
        <p:nvPicPr>
          <p:cNvPr id="5" name="Picture 5" descr="recycle_metal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5580112" y="2492896"/>
            <a:ext cx="3276600" cy="2644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3210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l-SI" altLang="sl-SI">
                <a:solidFill>
                  <a:srgbClr val="FFFF00"/>
                </a:solidFill>
              </a:rPr>
              <a:t>Osnovna pravna ureditev</a:t>
            </a: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>
              <a:buClr>
                <a:schemeClr val="hlink"/>
              </a:buClr>
              <a:buFont typeface="Wingdings" pitchFamily="2" charset="2"/>
              <a:buChar char="v"/>
            </a:pPr>
            <a:r>
              <a:rPr lang="sl-SI" altLang="sl-SI" dirty="0"/>
              <a:t>Zakon o varstvu okolja</a:t>
            </a:r>
          </a:p>
          <a:p>
            <a:pPr lvl="1">
              <a:buClr>
                <a:schemeClr val="hlink"/>
              </a:buClr>
              <a:buFont typeface="Wingdings" pitchFamily="2" charset="2"/>
              <a:buChar char="v"/>
            </a:pPr>
            <a:endParaRPr lang="sl-SI" altLang="sl-SI" dirty="0"/>
          </a:p>
          <a:p>
            <a:pPr lvl="3">
              <a:buClr>
                <a:schemeClr val="hlink"/>
              </a:buClr>
              <a:buFont typeface="Wingdings" pitchFamily="2" charset="2"/>
              <a:buChar char="v"/>
            </a:pPr>
            <a:r>
              <a:rPr lang="sl-SI" altLang="sl-SI" dirty="0"/>
              <a:t>Pravilnik o ravnanju z odpadki</a:t>
            </a:r>
          </a:p>
          <a:p>
            <a:pPr lvl="3">
              <a:buFont typeface="Wingdings" pitchFamily="2" charset="2"/>
              <a:buChar char="v"/>
            </a:pPr>
            <a:endParaRPr lang="sl-SI" altLang="sl-SI" dirty="0"/>
          </a:p>
        </p:txBody>
      </p:sp>
      <p:sp>
        <p:nvSpPr>
          <p:cNvPr id="89103" name="AutoShape 15"/>
          <p:cNvSpPr>
            <a:spLocks noChangeArrowheads="1"/>
          </p:cNvSpPr>
          <p:nvPr/>
        </p:nvSpPr>
        <p:spPr bwMode="auto">
          <a:xfrm rot="1613216">
            <a:off x="2339975" y="3573463"/>
            <a:ext cx="431800" cy="1008062"/>
          </a:xfrm>
          <a:prstGeom prst="downArrow">
            <a:avLst>
              <a:gd name="adj1" fmla="val 50000"/>
              <a:gd name="adj2" fmla="val 58364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sl-SI" smtClean="0">
              <a:solidFill>
                <a:srgbClr val="FFFFFF"/>
              </a:solidFill>
            </a:endParaRPr>
          </a:p>
        </p:txBody>
      </p:sp>
      <p:sp>
        <p:nvSpPr>
          <p:cNvPr id="89106" name="AutoShape 18"/>
          <p:cNvSpPr>
            <a:spLocks noChangeArrowheads="1"/>
          </p:cNvSpPr>
          <p:nvPr/>
        </p:nvSpPr>
        <p:spPr bwMode="auto">
          <a:xfrm>
            <a:off x="4211638" y="3716338"/>
            <a:ext cx="431800" cy="1008062"/>
          </a:xfrm>
          <a:prstGeom prst="downArrow">
            <a:avLst>
              <a:gd name="adj1" fmla="val 50000"/>
              <a:gd name="adj2" fmla="val 58364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sl-SI" smtClean="0">
              <a:solidFill>
                <a:srgbClr val="FFFFFF"/>
              </a:solidFill>
            </a:endParaRPr>
          </a:p>
        </p:txBody>
      </p:sp>
      <p:sp>
        <p:nvSpPr>
          <p:cNvPr id="89107" name="AutoShape 19"/>
          <p:cNvSpPr>
            <a:spLocks noChangeArrowheads="1"/>
          </p:cNvSpPr>
          <p:nvPr/>
        </p:nvSpPr>
        <p:spPr bwMode="auto">
          <a:xfrm rot="-2370667">
            <a:off x="6227763" y="3573463"/>
            <a:ext cx="431800" cy="1008062"/>
          </a:xfrm>
          <a:prstGeom prst="downArrow">
            <a:avLst>
              <a:gd name="adj1" fmla="val 50000"/>
              <a:gd name="adj2" fmla="val 58364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sl-SI" smtClean="0">
              <a:solidFill>
                <a:srgbClr val="FFFFFF"/>
              </a:solidFill>
            </a:endParaRPr>
          </a:p>
        </p:txBody>
      </p:sp>
      <p:sp>
        <p:nvSpPr>
          <p:cNvPr id="89108" name="Text Box 20"/>
          <p:cNvSpPr txBox="1">
            <a:spLocks noChangeArrowheads="1"/>
          </p:cNvSpPr>
          <p:nvPr/>
        </p:nvSpPr>
        <p:spPr bwMode="auto">
          <a:xfrm>
            <a:off x="971550" y="4868863"/>
            <a:ext cx="2016125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sl-SI" altLang="sl-SI" smtClean="0">
                <a:solidFill>
                  <a:srgbClr val="FFFFFF"/>
                </a:solidFill>
              </a:rPr>
              <a:t>Predpisi, ki obravnavajo posamezne vrste odpadkov</a:t>
            </a:r>
          </a:p>
        </p:txBody>
      </p:sp>
      <p:sp>
        <p:nvSpPr>
          <p:cNvPr id="89109" name="Text Box 21"/>
          <p:cNvSpPr txBox="1">
            <a:spLocks noChangeArrowheads="1"/>
          </p:cNvSpPr>
          <p:nvPr/>
        </p:nvSpPr>
        <p:spPr bwMode="auto">
          <a:xfrm>
            <a:off x="3563938" y="4941888"/>
            <a:ext cx="2232025" cy="1465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sl-SI" altLang="sl-SI" smtClean="0">
                <a:solidFill>
                  <a:srgbClr val="FFFFFF"/>
                </a:solidFill>
              </a:rPr>
              <a:t>Predpisi, ki obravnavajo objekte in naprave za ravnanje z odpadki</a:t>
            </a:r>
          </a:p>
        </p:txBody>
      </p:sp>
      <p:sp>
        <p:nvSpPr>
          <p:cNvPr id="89110" name="Text Box 22"/>
          <p:cNvSpPr txBox="1">
            <a:spLocks noChangeArrowheads="1"/>
          </p:cNvSpPr>
          <p:nvPr/>
        </p:nvSpPr>
        <p:spPr bwMode="auto">
          <a:xfrm>
            <a:off x="6588125" y="4797425"/>
            <a:ext cx="208915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sl-SI" altLang="sl-SI" smtClean="0">
                <a:solidFill>
                  <a:srgbClr val="FFFFFF"/>
                </a:solidFill>
              </a:rPr>
              <a:t>Predpisi o prekomejnem prehodu odpadkov</a:t>
            </a:r>
          </a:p>
        </p:txBody>
      </p:sp>
    </p:spTree>
    <p:extLst>
      <p:ext uri="{BB962C8B-B14F-4D97-AF65-F5344CB8AC3E}">
        <p14:creationId xmlns:p14="http://schemas.microsoft.com/office/powerpoint/2010/main" val="565221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l-SI" altLang="sl-SI" sz="3600">
                <a:solidFill>
                  <a:srgbClr val="FFFF00"/>
                </a:solidFill>
              </a:rPr>
              <a:t>Dolžnosti proizvajalca, uvoznika, embalerja in trgovca</a:t>
            </a:r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endParaRPr lang="sl-SI" altLang="sl-SI" dirty="0"/>
          </a:p>
          <a:p>
            <a:pPr>
              <a:buFont typeface="Wingdings" pitchFamily="2" charset="2"/>
              <a:buChar char="v"/>
            </a:pPr>
            <a:r>
              <a:rPr lang="sl-SI" altLang="sl-SI" dirty="0"/>
              <a:t>brezplačno vzetje embalaže nazaj</a:t>
            </a:r>
          </a:p>
          <a:p>
            <a:pPr>
              <a:buFont typeface="Wingdings" pitchFamily="2" charset="2"/>
              <a:buChar char="v"/>
            </a:pPr>
            <a:endParaRPr lang="sl-SI" altLang="sl-SI" dirty="0"/>
          </a:p>
          <a:p>
            <a:pPr>
              <a:buFont typeface="Wingdings" pitchFamily="2" charset="2"/>
              <a:buChar char="v"/>
            </a:pPr>
            <a:r>
              <a:rPr lang="sl-SI" altLang="sl-SI" dirty="0"/>
              <a:t>poseben prostor </a:t>
            </a:r>
            <a:r>
              <a:rPr lang="sl-SI" altLang="sl-SI"/>
              <a:t>za </a:t>
            </a:r>
            <a:r>
              <a:rPr lang="sl-SI" altLang="sl-SI" smtClean="0"/>
              <a:t>puščanje </a:t>
            </a:r>
            <a:r>
              <a:rPr lang="sl-SI" altLang="sl-SI" dirty="0"/>
              <a:t>in zbiranje embalaže</a:t>
            </a:r>
          </a:p>
          <a:p>
            <a:pPr>
              <a:buFont typeface="Wingdings" pitchFamily="2" charset="2"/>
              <a:buChar char="v"/>
            </a:pPr>
            <a:endParaRPr lang="sl-SI" altLang="sl-SI" dirty="0"/>
          </a:p>
          <a:p>
            <a:pPr>
              <a:buFont typeface="Wingdings" pitchFamily="2" charset="2"/>
              <a:buChar char="v"/>
            </a:pPr>
            <a:r>
              <a:rPr lang="sl-SI" altLang="sl-SI" dirty="0"/>
              <a:t>redno prevzemanje embalaže od izvajalcev javnih služb</a:t>
            </a:r>
          </a:p>
        </p:txBody>
      </p:sp>
    </p:spTree>
    <p:extLst>
      <p:ext uri="{BB962C8B-B14F-4D97-AF65-F5344CB8AC3E}">
        <p14:creationId xmlns:p14="http://schemas.microsoft.com/office/powerpoint/2010/main" val="538408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/>
          <p:cNvSpPr txBox="1"/>
          <p:nvPr/>
        </p:nvSpPr>
        <p:spPr>
          <a:xfrm>
            <a:off x="251520" y="764704"/>
            <a:ext cx="8712968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Odpadna embalaža nastane takrat, ko končni uporabnik embalažo odstrani ali jo izprazni.</a:t>
            </a:r>
          </a:p>
          <a:p>
            <a:r>
              <a:rPr lang="sl-SI" dirty="0" smtClean="0"/>
              <a:t>Glede na mesto nastanka odpadno embalažo delimo na: </a:t>
            </a:r>
          </a:p>
          <a:p>
            <a:endParaRPr lang="sl-SI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l-SI" u="sng" dirty="0" smtClean="0"/>
              <a:t>Odpadna embalaža kot komunalni odpadek </a:t>
            </a:r>
            <a:r>
              <a:rPr lang="sl-SI" dirty="0" smtClean="0"/>
              <a:t>(odpadna prodajna ali skupinska embalaža,</a:t>
            </a:r>
          </a:p>
          <a:p>
            <a:r>
              <a:rPr lang="sl-SI" dirty="0"/>
              <a:t>g</a:t>
            </a:r>
            <a:r>
              <a:rPr lang="sl-SI" dirty="0" smtClean="0"/>
              <a:t>ospodinjstva, industrije, obrti, trgovine, storitvenih dejavnosti in javnega sektorja).</a:t>
            </a:r>
          </a:p>
          <a:p>
            <a:endParaRPr lang="sl-SI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l-SI" u="sng" dirty="0" smtClean="0"/>
              <a:t>Odpadna embalaža, ki ni komunalni odpadek</a:t>
            </a:r>
            <a:r>
              <a:rPr lang="sl-SI" dirty="0" smtClean="0"/>
              <a:t>. Ta nastaja pri opravljanju proizvodne, trgovinske ali storitvene dejavnosti, ter pri izvajanju del v kmetijstvu, gozdarstvu, ribištvu in prometu.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sl-SI" dirty="0"/>
          </a:p>
          <a:p>
            <a:r>
              <a:rPr lang="sl-SI" dirty="0" smtClean="0"/>
              <a:t>  Odpadno embalažo lahko predelamo na sledeče načine:</a:t>
            </a:r>
          </a:p>
          <a:p>
            <a:endParaRPr lang="sl-SI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dirty="0"/>
              <a:t>m</a:t>
            </a:r>
            <a:r>
              <a:rPr lang="sl-SI" dirty="0" smtClean="0"/>
              <a:t>ehanska reciklaža,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dirty="0"/>
              <a:t>k</a:t>
            </a:r>
            <a:r>
              <a:rPr lang="sl-SI" dirty="0" smtClean="0"/>
              <a:t>emijska reciklaža,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dirty="0" smtClean="0"/>
              <a:t> kompostiranje,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dirty="0"/>
              <a:t>s</a:t>
            </a:r>
            <a:r>
              <a:rPr lang="sl-SI" dirty="0" smtClean="0"/>
              <a:t>ežig,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dirty="0" smtClean="0"/>
              <a:t>deponiranje.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l-SI" dirty="0"/>
          </a:p>
          <a:p>
            <a:r>
              <a:rPr lang="sl-SI" dirty="0" smtClean="0"/>
              <a:t> Da bi bila predelava na omenjene načine učinkovita, je potrebno odpadno embalažo v sklopu sistema gospodarjenja z odpadno embalažo učinkovito zbirati, ločevati, prepeljati, ter za postopke predelave uporabljati sodobne ter okolju prijazne tehnologije.</a:t>
            </a:r>
            <a:endParaRPr lang="sl-SI" dirty="0"/>
          </a:p>
        </p:txBody>
      </p:sp>
      <p:sp>
        <p:nvSpPr>
          <p:cNvPr id="3" name="PoljeZBesedilom 2"/>
          <p:cNvSpPr txBox="1"/>
          <p:nvPr/>
        </p:nvSpPr>
        <p:spPr>
          <a:xfrm>
            <a:off x="2282150" y="216859"/>
            <a:ext cx="39231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b="1" dirty="0" smtClean="0"/>
              <a:t>VPLIV EMBALAŽE NA VARSTVO OKOLJA</a:t>
            </a:r>
            <a:endParaRPr lang="sl-SI" b="1" dirty="0"/>
          </a:p>
        </p:txBody>
      </p:sp>
    </p:spTree>
    <p:extLst>
      <p:ext uri="{BB962C8B-B14F-4D97-AF65-F5344CB8AC3E}">
        <p14:creationId xmlns:p14="http://schemas.microsoft.com/office/powerpoint/2010/main" val="38802100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/>
          <p:cNvSpPr txBox="1"/>
          <p:nvPr/>
        </p:nvSpPr>
        <p:spPr>
          <a:xfrm>
            <a:off x="323528" y="260648"/>
            <a:ext cx="637828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 smtClean="0"/>
              <a:t>Učinkovita predelava ima več pozitivnih učinkov na okolje in sicer :</a:t>
            </a:r>
          </a:p>
          <a:p>
            <a:endParaRPr lang="sl-SI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sl-SI" dirty="0"/>
              <a:t>z</a:t>
            </a:r>
            <a:r>
              <a:rPr lang="sl-SI" dirty="0" smtClean="0"/>
              <a:t>manjševanje količine trdih odpadkov,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sl-SI" dirty="0"/>
              <a:t>p</a:t>
            </a:r>
            <a:r>
              <a:rPr lang="sl-SI" dirty="0" smtClean="0"/>
              <a:t>rihranek primarnih surovin,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sl-SI" dirty="0"/>
              <a:t>z</a:t>
            </a:r>
            <a:r>
              <a:rPr lang="sl-SI" dirty="0" smtClean="0"/>
              <a:t>manjševanje nastajanja toplogrednih plinov.</a:t>
            </a:r>
            <a:endParaRPr lang="sl-SI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844824"/>
            <a:ext cx="6048672" cy="4030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ravokotnik 3"/>
          <p:cNvSpPr/>
          <p:nvPr/>
        </p:nvSpPr>
        <p:spPr>
          <a:xfrm>
            <a:off x="1691680" y="6093296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dirty="0" smtClean="0">
                <a:hlinkClick r:id="rId3"/>
              </a:rPr>
              <a:t>https://www.youtube.com/watch?v=-sgRsNoXPow</a:t>
            </a:r>
            <a:endParaRPr lang="sl-SI" dirty="0" smtClean="0"/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0102834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igljanje">
  <a:themeElements>
    <a:clrScheme name="Migljanje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Migljanje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igljanje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igljanje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igljanje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igljanje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igljanje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igljanje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igljanje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gljanje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gljanje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Migljanje">
  <a:themeElements>
    <a:clrScheme name="Migljanje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Migljanje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igljanje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igljanje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igljanje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igljanje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igljanje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igljanje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igljanje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gljanje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gljanje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295</TotalTime>
  <Words>1690</Words>
  <Application>Microsoft Office PowerPoint</Application>
  <PresentationFormat>Diaprojekcija na zaslonu (4:3)</PresentationFormat>
  <Paragraphs>162</Paragraphs>
  <Slides>21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7</vt:i4>
      </vt:variant>
      <vt:variant>
        <vt:lpstr>Tema</vt:lpstr>
      </vt:variant>
      <vt:variant>
        <vt:i4>4</vt:i4>
      </vt:variant>
      <vt:variant>
        <vt:lpstr>Naslovi diapozitivov</vt:lpstr>
      </vt:variant>
      <vt:variant>
        <vt:i4>21</vt:i4>
      </vt:variant>
    </vt:vector>
  </HeadingPairs>
  <TitlesOfParts>
    <vt:vector size="32" baseType="lpstr">
      <vt:lpstr>Arial</vt:lpstr>
      <vt:lpstr>Calibri</vt:lpstr>
      <vt:lpstr>Impact</vt:lpstr>
      <vt:lpstr>Tahoma</vt:lpstr>
      <vt:lpstr>Times New Roman</vt:lpstr>
      <vt:lpstr>Wingdings</vt:lpstr>
      <vt:lpstr>Wingdings 2</vt:lpstr>
      <vt:lpstr>NewsPrint</vt:lpstr>
      <vt:lpstr>Office Theme</vt:lpstr>
      <vt:lpstr>Migljanje</vt:lpstr>
      <vt:lpstr>1_Migljanje</vt:lpstr>
      <vt:lpstr>EMBALAŽA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REŠEVANJE PROBLEMATIKE ODPADNE EMBALAŽE</vt:lpstr>
      <vt:lpstr>Osnovna pravna ureditev</vt:lpstr>
      <vt:lpstr>Dolžnosti proizvajalca, uvoznika, embalerja in trgovca</vt:lpstr>
      <vt:lpstr>PowerPointova predstavitev</vt:lpstr>
      <vt:lpstr>PowerPointova predstavitev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EMBALAŽA</dc:title>
  <dc:creator>Roman</dc:creator>
  <cp:lastModifiedBy>SIC Ljubljana Dijak</cp:lastModifiedBy>
  <cp:revision>62</cp:revision>
  <dcterms:created xsi:type="dcterms:W3CDTF">2015-10-04T17:18:19Z</dcterms:created>
  <dcterms:modified xsi:type="dcterms:W3CDTF">2021-02-20T11:46:39Z</dcterms:modified>
</cp:coreProperties>
</file>