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F2827052-E5F1-4728-9A4E-38AAD67F1EB2}" type="datetimeFigureOut">
              <a:rPr lang="sl-SI" smtClean="0"/>
              <a:pPr/>
              <a:t>11.12.2016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D866D80-154B-452F-A1AB-A407392F3FEE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037117" y="2086937"/>
            <a:ext cx="8071048" cy="995536"/>
          </a:xfrm>
        </p:spPr>
        <p:txBody>
          <a:bodyPr/>
          <a:lstStyle/>
          <a:p>
            <a:r>
              <a:rPr lang="sl-SI" dirty="0" smtClean="0"/>
              <a:t>PSC –</a:t>
            </a:r>
            <a:r>
              <a:rPr lang="sl-SI" dirty="0" err="1" smtClean="0"/>
              <a:t>Port</a:t>
            </a:r>
            <a:r>
              <a:rPr lang="sl-SI" dirty="0" smtClean="0"/>
              <a:t> </a:t>
            </a:r>
            <a:r>
              <a:rPr lang="sl-SI" dirty="0" err="1" smtClean="0"/>
              <a:t>State</a:t>
            </a:r>
            <a:r>
              <a:rPr lang="sl-SI" dirty="0" smtClean="0"/>
              <a:t> </a:t>
            </a:r>
            <a:r>
              <a:rPr lang="sl-SI" dirty="0" err="1" smtClean="0"/>
              <a:t>Control</a:t>
            </a:r>
            <a:r>
              <a:rPr lang="sl-SI" dirty="0" smtClean="0"/>
              <a:t>  </a:t>
            </a:r>
            <a:endParaRPr lang="sl-SI" dirty="0"/>
          </a:p>
        </p:txBody>
      </p:sp>
      <p:pic>
        <p:nvPicPr>
          <p:cNvPr id="1028" name="Picture 4" descr="Rezultat iskanja slik za Paris memorand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724" y="3278316"/>
            <a:ext cx="4968552" cy="26062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239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467544" y="1196752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l-SI" dirty="0">
                <a:latin typeface="Arial" pitchFamily="34" charset="0"/>
                <a:cs typeface="Arial" pitchFamily="34" charset="0"/>
              </a:rPr>
              <a:t>Pomorsko inšpekcijo na ladjah izvaja Pomorska inšpekcija. To se izvaja na podlagi Pariškega Memoranduma. Inšpektor mora imeti najmanj 5 let izkušenj kot  1. častnik krova, da lahko opravlja to delo. Inšpektorji nimajo nobenega komercialnega interesa pri delu. 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Za vse velja </a:t>
            </a:r>
            <a:r>
              <a:rPr lang="sl-SI" dirty="0">
                <a:latin typeface="Arial" pitchFamily="34" charset="0"/>
                <a:cs typeface="Arial" pitchFamily="34" charset="0"/>
              </a:rPr>
              <a:t>isti princip pregledovanja 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ladij.</a:t>
            </a:r>
            <a:endParaRPr lang="sl-SI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Rezultat iskanja slik za Port state contr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842" y="2626373"/>
            <a:ext cx="4824536" cy="33680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4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836712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u="sng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IZBIRA LADIJ ZA INŠPEKCIJSKI </a:t>
            </a:r>
            <a:r>
              <a:rPr lang="sl-SI" sz="2000" b="1" u="sng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PREGLED</a:t>
            </a:r>
            <a:endParaRPr lang="sl-SI" sz="2000" b="1" u="sng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ravokotnik 2"/>
          <p:cNvSpPr/>
          <p:nvPr/>
        </p:nvSpPr>
        <p:spPr>
          <a:xfrm>
            <a:off x="361458" y="1700808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l-SI" dirty="0">
                <a:latin typeface="Arial" pitchFamily="34" charset="0"/>
                <a:cs typeface="Arial" pitchFamily="34" charset="0"/>
              </a:rPr>
              <a:t>Ladjo za pregled se izbere preko </a:t>
            </a:r>
            <a:r>
              <a:rPr lang="sl-SI" dirty="0" err="1">
                <a:latin typeface="Arial" pitchFamily="34" charset="0"/>
                <a:cs typeface="Arial" pitchFamily="34" charset="0"/>
              </a:rPr>
              <a:t>SIReNaC</a:t>
            </a:r>
            <a:r>
              <a:rPr lang="sl-SI" dirty="0">
                <a:latin typeface="Arial" pitchFamily="34" charset="0"/>
                <a:cs typeface="Arial" pitchFamily="34" charset="0"/>
              </a:rPr>
              <a:t> računalniškega sistema, ki inšpektorju na ekranu pokaže celo zgodovino ladij, ki so v pristanišču. </a:t>
            </a:r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sl-SI" dirty="0" smtClean="0">
                <a:latin typeface="Arial" pitchFamily="34" charset="0"/>
                <a:cs typeface="Arial" pitchFamily="34" charset="0"/>
              </a:rPr>
              <a:t>Pri </a:t>
            </a:r>
            <a:r>
              <a:rPr lang="sl-SI" dirty="0">
                <a:latin typeface="Arial" pitchFamily="34" charset="0"/>
                <a:cs typeface="Arial" pitchFamily="34" charset="0"/>
              </a:rPr>
              <a:t>izbiri ladje za pregled je potrebno pogledati tudi klasifikacijsko ustanovo ladjarjev. Glavnih 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klasifikacijskih </a:t>
            </a:r>
            <a:r>
              <a:rPr lang="sl-SI" dirty="0">
                <a:latin typeface="Arial" pitchFamily="34" charset="0"/>
                <a:cs typeface="Arial" pitchFamily="34" charset="0"/>
              </a:rPr>
              <a:t>ustanov je 8, nekatere so bolj priznane, druge pa manj. </a:t>
            </a:r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sl-SI" dirty="0" smtClean="0">
                <a:latin typeface="Arial" pitchFamily="34" charset="0"/>
                <a:cs typeface="Arial" pitchFamily="34" charset="0"/>
              </a:rPr>
              <a:t>Ladja </a:t>
            </a:r>
            <a:r>
              <a:rPr lang="sl-SI" dirty="0">
                <a:latin typeface="Arial" pitchFamily="34" charset="0"/>
                <a:cs typeface="Arial" pitchFamily="34" charset="0"/>
              </a:rPr>
              <a:t>mora biti obvezno pregledana enkrat na 6 mesecev. Lahko se ladjo pregleda tudi večkrat, če pride do suma, da je z njo kaj narobe. Pregledati se mora min 25% </a:t>
            </a:r>
            <a:r>
              <a:rPr lang="sl-SI" dirty="0" err="1">
                <a:latin typeface="Arial" pitchFamily="34" charset="0"/>
                <a:cs typeface="Arial" pitchFamily="34" charset="0"/>
              </a:rPr>
              <a:t>vplovitve</a:t>
            </a:r>
            <a:r>
              <a:rPr lang="sl-SI" dirty="0">
                <a:latin typeface="Arial" pitchFamily="34" charset="0"/>
                <a:cs typeface="Arial" pitchFamily="34" charset="0"/>
              </a:rPr>
              <a:t> v matično luko. </a:t>
            </a:r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sl-SI" dirty="0" smtClean="0">
                <a:latin typeface="Arial" pitchFamily="34" charset="0"/>
                <a:cs typeface="Arial" pitchFamily="34" charset="0"/>
              </a:rPr>
              <a:t>V </a:t>
            </a:r>
            <a:r>
              <a:rPr lang="sl-SI" dirty="0">
                <a:latin typeface="Arial" pitchFamily="34" charset="0"/>
                <a:cs typeface="Arial" pitchFamily="34" charset="0"/>
              </a:rPr>
              <a:t>Luko Koper pride povprečno 1800 ladij na leto. </a:t>
            </a:r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sl-SI" dirty="0" smtClean="0">
                <a:latin typeface="Arial" pitchFamily="34" charset="0"/>
                <a:cs typeface="Arial" pitchFamily="34" charset="0"/>
              </a:rPr>
              <a:t>Preko </a:t>
            </a:r>
            <a:r>
              <a:rPr lang="sl-SI" dirty="0">
                <a:latin typeface="Arial" pitchFamily="34" charset="0"/>
                <a:cs typeface="Arial" pitchFamily="34" charset="0"/>
              </a:rPr>
              <a:t>tega </a:t>
            </a:r>
            <a:r>
              <a:rPr lang="sl-SI" dirty="0" err="1">
                <a:latin typeface="Arial" pitchFamily="34" charset="0"/>
                <a:cs typeface="Arial" pitchFamily="34" charset="0"/>
              </a:rPr>
              <a:t>SIReNaC</a:t>
            </a:r>
            <a:r>
              <a:rPr lang="sl-SI" dirty="0">
                <a:latin typeface="Arial" pitchFamily="34" charset="0"/>
                <a:cs typeface="Arial" pitchFamily="34" charset="0"/>
              </a:rPr>
              <a:t> sistema se pregleduje med drugim tudi delo inšpektorjev.</a:t>
            </a:r>
          </a:p>
        </p:txBody>
      </p:sp>
      <p:pic>
        <p:nvPicPr>
          <p:cNvPr id="3074" name="Picture 2" descr="Rezultat iskanja slik za luka kope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583617"/>
            <a:ext cx="4060645" cy="1465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181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908720"/>
            <a:ext cx="871296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u="sng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POSTOPEK PREGLEDA LADJE</a:t>
            </a:r>
          </a:p>
          <a:p>
            <a:r>
              <a:rPr lang="sl-SI" dirty="0"/>
              <a:t> </a:t>
            </a:r>
          </a:p>
          <a:p>
            <a:r>
              <a:rPr lang="sl-SI" sz="2000" dirty="0">
                <a:latin typeface="Arial" pitchFamily="34" charset="0"/>
                <a:cs typeface="Arial" pitchFamily="34" charset="0"/>
              </a:rPr>
              <a:t>Poznamo 3 različne preglede ladij:</a:t>
            </a:r>
          </a:p>
          <a:p>
            <a:r>
              <a:rPr lang="sl-SI" sz="20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sl-SI" sz="2000" dirty="0">
                <a:latin typeface="Arial" pitchFamily="34" charset="0"/>
                <a:cs typeface="Arial" pitchFamily="34" charset="0"/>
              </a:rPr>
              <a:t>Osnovni pregled </a:t>
            </a:r>
            <a:r>
              <a:rPr lang="sl-SI" sz="2000" dirty="0" smtClean="0">
                <a:latin typeface="Arial" pitchFamily="34" charset="0"/>
                <a:cs typeface="Arial" pitchFamily="34" charset="0"/>
              </a:rPr>
              <a:t>(traja min. </a:t>
            </a:r>
            <a:r>
              <a:rPr lang="sl-SI" sz="2000" dirty="0">
                <a:latin typeface="Arial" pitchFamily="34" charset="0"/>
                <a:cs typeface="Arial" pitchFamily="34" charset="0"/>
              </a:rPr>
              <a:t>2 </a:t>
            </a:r>
            <a:r>
              <a:rPr lang="sl-SI" sz="2000" dirty="0" smtClean="0">
                <a:latin typeface="Arial" pitchFamily="34" charset="0"/>
                <a:cs typeface="Arial" pitchFamily="34" charset="0"/>
              </a:rPr>
              <a:t>uri)</a:t>
            </a:r>
            <a:endParaRPr lang="sl-SI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sl-SI" sz="2000" dirty="0">
                <a:latin typeface="Arial" pitchFamily="34" charset="0"/>
                <a:cs typeface="Arial" pitchFamily="34" charset="0"/>
              </a:rPr>
              <a:t>Razširjeni pregled </a:t>
            </a:r>
            <a:r>
              <a:rPr lang="sl-SI" sz="2000" dirty="0" smtClean="0">
                <a:latin typeface="Arial" pitchFamily="34" charset="0"/>
                <a:cs typeface="Arial" pitchFamily="34" charset="0"/>
              </a:rPr>
              <a:t>(4-7 ur)</a:t>
            </a:r>
            <a:endParaRPr lang="sl-SI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sl-SI" sz="2000" dirty="0" smtClean="0">
                <a:latin typeface="Arial" pitchFamily="34" charset="0"/>
                <a:cs typeface="Arial" pitchFamily="34" charset="0"/>
              </a:rPr>
              <a:t>Detajlnejši </a:t>
            </a:r>
            <a:r>
              <a:rPr lang="sl-SI" sz="2000" dirty="0">
                <a:latin typeface="Arial" pitchFamily="34" charset="0"/>
                <a:cs typeface="Arial" pitchFamily="34" charset="0"/>
              </a:rPr>
              <a:t>pregled </a:t>
            </a:r>
            <a:r>
              <a:rPr lang="sl-SI" sz="2000" dirty="0" smtClean="0">
                <a:latin typeface="Arial" pitchFamily="34" charset="0"/>
                <a:cs typeface="Arial" pitchFamily="34" charset="0"/>
              </a:rPr>
              <a:t>(traja </a:t>
            </a:r>
            <a:r>
              <a:rPr lang="sl-SI" sz="2000" dirty="0">
                <a:latin typeface="Arial" pitchFamily="34" charset="0"/>
                <a:cs typeface="Arial" pitchFamily="34" charset="0"/>
              </a:rPr>
              <a:t>lahko tudi po cel dan ali po dva </a:t>
            </a:r>
            <a:r>
              <a:rPr lang="sl-SI" sz="2000" dirty="0" smtClean="0">
                <a:latin typeface="Arial" pitchFamily="34" charset="0"/>
                <a:cs typeface="Arial" pitchFamily="34" charset="0"/>
              </a:rPr>
              <a:t>dni)</a:t>
            </a:r>
            <a:endParaRPr lang="sl-SI" sz="2000" dirty="0">
              <a:latin typeface="Arial" pitchFamily="34" charset="0"/>
              <a:cs typeface="Arial" pitchFamily="34" charset="0"/>
            </a:endParaRPr>
          </a:p>
          <a:p>
            <a:r>
              <a:rPr lang="sl-SI" sz="2000" dirty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sl-SI" sz="2000" dirty="0" smtClean="0">
                <a:latin typeface="Arial" pitchFamily="34" charset="0"/>
                <a:cs typeface="Arial" pitchFamily="34" charset="0"/>
              </a:rPr>
              <a:t>Na ladji je </a:t>
            </a:r>
            <a:r>
              <a:rPr lang="sl-SI" sz="2000" dirty="0" smtClean="0">
                <a:latin typeface="Arial" pitchFamily="34" charset="0"/>
                <a:cs typeface="Arial" pitchFamily="34" charset="0"/>
              </a:rPr>
              <a:t>vedno potrebno </a:t>
            </a:r>
            <a:r>
              <a:rPr lang="sl-SI" sz="2000" dirty="0" smtClean="0">
                <a:latin typeface="Arial" pitchFamily="34" charset="0"/>
                <a:cs typeface="Arial" pitchFamily="34" charset="0"/>
              </a:rPr>
              <a:t>pregledati, če </a:t>
            </a:r>
            <a:r>
              <a:rPr lang="sl-SI" sz="2000" dirty="0">
                <a:latin typeface="Arial" pitchFamily="34" charset="0"/>
                <a:cs typeface="Arial" pitchFamily="34" charset="0"/>
              </a:rPr>
              <a:t>število vkrcanih oseb ustreza minimalnemu številu posadke. Lahko se tudi zgodi, da je na seznamu posadke (</a:t>
            </a:r>
            <a:r>
              <a:rPr lang="sl-SI" sz="2000" dirty="0" err="1">
                <a:latin typeface="Arial" pitchFamily="34" charset="0"/>
                <a:cs typeface="Arial" pitchFamily="34" charset="0"/>
              </a:rPr>
              <a:t>crew</a:t>
            </a:r>
            <a:r>
              <a:rPr lang="sl-SI" sz="2000" dirty="0">
                <a:latin typeface="Arial" pitchFamily="34" charset="0"/>
                <a:cs typeface="Arial" pitchFamily="34" charset="0"/>
              </a:rPr>
              <a:t> list) član posadke vpisan, pa ga na ladji sploh ni ipd</a:t>
            </a:r>
            <a:r>
              <a:rPr lang="sl-SI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sl-SI" sz="2000" dirty="0">
              <a:latin typeface="Arial" pitchFamily="34" charset="0"/>
              <a:cs typeface="Arial" pitchFamily="34" charset="0"/>
            </a:endParaRPr>
          </a:p>
          <a:p>
            <a:r>
              <a:rPr lang="sl-SI" sz="2000" dirty="0">
                <a:latin typeface="Arial" pitchFamily="34" charset="0"/>
                <a:cs typeface="Arial" pitchFamily="34" charset="0"/>
              </a:rPr>
              <a:t>Pomembno je tudi, da je vsa posadka primerno </a:t>
            </a:r>
            <a:r>
              <a:rPr lang="sl-SI" sz="2000" dirty="0" err="1">
                <a:latin typeface="Arial" pitchFamily="34" charset="0"/>
                <a:cs typeface="Arial" pitchFamily="34" charset="0"/>
              </a:rPr>
              <a:t>klasificirana</a:t>
            </a:r>
            <a:r>
              <a:rPr lang="sl-SI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sl-SI" sz="2000" dirty="0" smtClean="0">
                <a:latin typeface="Arial" pitchFamily="34" charset="0"/>
                <a:cs typeface="Arial" pitchFamily="34" charset="0"/>
              </a:rPr>
              <a:t>Vedno </a:t>
            </a:r>
            <a:r>
              <a:rPr lang="sl-SI" sz="2000" dirty="0">
                <a:latin typeface="Arial" pitchFamily="34" charset="0"/>
                <a:cs typeface="Arial" pitchFamily="34" charset="0"/>
              </a:rPr>
              <a:t>obstajajo točni normativi za zaustavitev ladje zaradi pomanjkljivosti in za odpravo pomanjkljivosti.</a:t>
            </a:r>
          </a:p>
          <a:p>
            <a:endParaRPr lang="sl-SI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69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42</TotalTime>
  <Words>178</Words>
  <Application>Microsoft Office PowerPoint</Application>
  <PresentationFormat>Diaprojekcija na zaslonu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5" baseType="lpstr">
      <vt:lpstr>NewsPrint</vt:lpstr>
      <vt:lpstr>PSC –Port State Control  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PSC –Port State Control</dc:title>
  <dc:creator>Roman</dc:creator>
  <cp:lastModifiedBy>Haris</cp:lastModifiedBy>
  <cp:revision>12</cp:revision>
  <dcterms:created xsi:type="dcterms:W3CDTF">2015-04-08T17:50:26Z</dcterms:created>
  <dcterms:modified xsi:type="dcterms:W3CDTF">2016-12-11T12:46:59Z</dcterms:modified>
</cp:coreProperties>
</file>