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0" r:id="rId6"/>
    <p:sldId id="263" r:id="rId7"/>
    <p:sldId id="265" r:id="rId8"/>
    <p:sldId id="268" r:id="rId9"/>
    <p:sldId id="269" r:id="rId10"/>
    <p:sldId id="270" r:id="rId11"/>
    <p:sldId id="271" r:id="rId12"/>
    <p:sldId id="272" r:id="rId13"/>
    <p:sldId id="273" r:id="rId14"/>
    <p:sldId id="274" r:id="rId15"/>
    <p:sldId id="264" r:id="rId16"/>
    <p:sldId id="266" r:id="rId17"/>
    <p:sldId id="267" r:id="rId18"/>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2636" autoAdjust="0"/>
  </p:normalViewPr>
  <p:slideViewPr>
    <p:cSldViewPr>
      <p:cViewPr varScale="1">
        <p:scale>
          <a:sx n="64" d="100"/>
          <a:sy n="64" d="100"/>
        </p:scale>
        <p:origin x="1340"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F8F7F8-4A6D-49AF-80DA-60636A4054F4}" type="datetimeFigureOut">
              <a:rPr lang="sl-SI" smtClean="0"/>
              <a:t>14. 11. 2022</a:t>
            </a:fld>
            <a:endParaRPr lang="sl-SI"/>
          </a:p>
        </p:txBody>
      </p:sp>
      <p:sp>
        <p:nvSpPr>
          <p:cNvPr id="4" name="Označba mesta stranske slik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F6CDBE-55EA-4B5D-8E4B-C5B186BC07AF}" type="slidenum">
              <a:rPr lang="sl-SI" smtClean="0"/>
              <a:t>‹#›</a:t>
            </a:fld>
            <a:endParaRPr lang="sl-SI"/>
          </a:p>
        </p:txBody>
      </p:sp>
    </p:spTree>
    <p:extLst>
      <p:ext uri="{BB962C8B-B14F-4D97-AF65-F5344CB8AC3E}">
        <p14:creationId xmlns:p14="http://schemas.microsoft.com/office/powerpoint/2010/main" val="3246927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1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9" name="Google Shape;879;p1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472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1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5" name="Google Shape;885;p1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7653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p1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1" name="Google Shape;891;p1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1814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1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6449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1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4" name="Google Shape;904;p1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5697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1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0" name="Google Shape;910;p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1" name="Google Shape;911;p1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l-SI"/>
              <a:t>13</a:t>
            </a:fld>
            <a:endParaRPr/>
          </a:p>
        </p:txBody>
      </p:sp>
    </p:spTree>
    <p:extLst>
      <p:ext uri="{BB962C8B-B14F-4D97-AF65-F5344CB8AC3E}">
        <p14:creationId xmlns:p14="http://schemas.microsoft.com/office/powerpoint/2010/main" val="2689556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1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p1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4381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213D3A8D-D7F2-4DAB-8CE8-DEF469C1B417}" type="slidenum">
              <a:rPr lang="sl-SI" smtClean="0"/>
              <a:pPr/>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213D3A8D-D7F2-4DAB-8CE8-DEF469C1B417}"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213D3A8D-D7F2-4DAB-8CE8-DEF469C1B417}" type="slidenum">
              <a:rPr lang="sl-SI" smtClean="0"/>
              <a:pPr/>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213D3A8D-D7F2-4DAB-8CE8-DEF469C1B417}"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213D3A8D-D7F2-4DAB-8CE8-DEF469C1B417}" type="slidenum">
              <a:rPr lang="sl-SI" smtClean="0"/>
              <a:pPr/>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213D3A8D-D7F2-4DAB-8CE8-DEF469C1B417}" type="slidenum">
              <a:rPr lang="sl-SI" smtClean="0"/>
              <a:pPr/>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213D3A8D-D7F2-4DAB-8CE8-DEF469C1B417}"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213D3A8D-D7F2-4DAB-8CE8-DEF469C1B417}" type="slidenum">
              <a:rPr lang="sl-SI" smtClean="0"/>
              <a:pPr/>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213D3A8D-D7F2-4DAB-8CE8-DEF469C1B417}"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213D3A8D-D7F2-4DAB-8CE8-DEF469C1B417}"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0E2E0374-FEE9-4AD1-984C-D7956EBD3E8C}" type="datetimeFigureOut">
              <a:rPr lang="sl-SI" smtClean="0"/>
              <a:pPr/>
              <a:t>14. 11. 2022</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213D3A8D-D7F2-4DAB-8CE8-DEF469C1B417}"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0E2E0374-FEE9-4AD1-984C-D7956EBD3E8C}" type="datetimeFigureOut">
              <a:rPr lang="sl-SI" smtClean="0"/>
              <a:pPr/>
              <a:t>14. 11. 2022</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213D3A8D-D7F2-4DAB-8CE8-DEF469C1B417}" type="slidenum">
              <a:rPr lang="sl-SI" smtClean="0"/>
              <a:pPr/>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755576" y="2204864"/>
            <a:ext cx="5544616" cy="965969"/>
          </a:xfrm>
        </p:spPr>
        <p:txBody>
          <a:bodyPr/>
          <a:lstStyle/>
          <a:p>
            <a:pPr lvl="0" algn="just">
              <a:spcAft>
                <a:spcPts val="0"/>
              </a:spcAft>
            </a:pPr>
            <a:r>
              <a:rPr lang="sl-SI" sz="8800" dirty="0" smtClean="0">
                <a:effectLst/>
                <a:ea typeface="Times New Roman"/>
              </a:rPr>
              <a:t>KABINA</a:t>
            </a:r>
            <a:endParaRPr lang="sl-SI" sz="344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59" y="3284984"/>
            <a:ext cx="4104457" cy="27363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67765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3882167"/>
            <a:ext cx="4032448" cy="22303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oljeZBesedilom 1"/>
          <p:cNvSpPr txBox="1"/>
          <p:nvPr/>
        </p:nvSpPr>
        <p:spPr>
          <a:xfrm>
            <a:off x="251520" y="692696"/>
            <a:ext cx="8568952" cy="3139321"/>
          </a:xfrm>
          <a:prstGeom prst="rect">
            <a:avLst/>
          </a:prstGeom>
          <a:noFill/>
        </p:spPr>
        <p:txBody>
          <a:bodyPr wrap="square" rtlCol="0">
            <a:spAutoFit/>
          </a:bodyPr>
          <a:lstStyle/>
          <a:p>
            <a:pPr algn="just"/>
            <a:r>
              <a:rPr lang="sl-SI" dirty="0" smtClean="0">
                <a:cs typeface="Arial" pitchFamily="34" charset="0"/>
              </a:rPr>
              <a:t>Kabina predstavlja </a:t>
            </a:r>
            <a:r>
              <a:rPr lang="sl-SI" b="1" dirty="0" smtClean="0">
                <a:cs typeface="Arial" pitchFamily="34" charset="0"/>
              </a:rPr>
              <a:t>delovni prostor voznika </a:t>
            </a:r>
            <a:r>
              <a:rPr lang="sl-SI" dirty="0" smtClean="0">
                <a:cs typeface="Arial" pitchFamily="34" charset="0"/>
              </a:rPr>
              <a:t>v katerem preživi velik del delovnega časa, za voznike v mednarodne cestnem transportu pa lahko predstavlja obenem tudi bivalni prostor.</a:t>
            </a:r>
          </a:p>
          <a:p>
            <a:pPr algn="just"/>
            <a:r>
              <a:rPr lang="sl-SI" dirty="0" smtClean="0">
                <a:cs typeface="Arial" pitchFamily="34" charset="0"/>
              </a:rPr>
              <a:t>Kabina </a:t>
            </a:r>
            <a:r>
              <a:rPr lang="sl-SI" b="1" dirty="0" smtClean="0">
                <a:cs typeface="Arial" pitchFamily="34" charset="0"/>
              </a:rPr>
              <a:t>je namenjena upravljanju vozila,</a:t>
            </a:r>
            <a:r>
              <a:rPr lang="sl-SI" dirty="0" smtClean="0">
                <a:cs typeface="Arial" pitchFamily="34" charset="0"/>
              </a:rPr>
              <a:t> delovni prostor voznika v sodobnem tovornem vozilu pa se ne razlikuje bistveno od delovnega prostora voznika avtobusa. Kabina je preko vzmetnih nog pritrjena na okvir vozila.</a:t>
            </a:r>
          </a:p>
          <a:p>
            <a:pPr algn="just"/>
            <a:endParaRPr lang="sl-SI" dirty="0">
              <a:cs typeface="Arial" pitchFamily="34" charset="0"/>
            </a:endParaRPr>
          </a:p>
          <a:p>
            <a:pPr algn="just"/>
            <a:r>
              <a:rPr lang="sl-SI" b="1" dirty="0" smtClean="0">
                <a:cs typeface="Arial" pitchFamily="34" charset="0"/>
              </a:rPr>
              <a:t>Izvedba kabine vozila je odvisna od vrste vozila in vrste prevozov, ki jih bo to vozilo opravljalo. </a:t>
            </a:r>
            <a:r>
              <a:rPr lang="sl-SI" dirty="0" smtClean="0">
                <a:cs typeface="Arial" pitchFamily="34" charset="0"/>
              </a:rPr>
              <a:t>Opravljanje špedicijskih prevozov pomeni, da bo moral voznik v vozilu tudi prenočevati, zato mora biti le-to opremljeno z ležiščem in ustrezno prostorno kabino, nivo opremljenosti pa naj bi zagotavljal ustrezno stopnjo udobja vozniku. </a:t>
            </a:r>
            <a:endParaRPr lang="sl-SI" dirty="0">
              <a:cs typeface="Arial" pitchFamily="34" charset="0"/>
            </a:endParaRPr>
          </a:p>
        </p:txBody>
      </p:sp>
    </p:spTree>
    <p:extLst>
      <p:ext uri="{BB962C8B-B14F-4D97-AF65-F5344CB8AC3E}">
        <p14:creationId xmlns:p14="http://schemas.microsoft.com/office/powerpoint/2010/main" val="3428093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2846"/>
          <a:stretch/>
        </p:blipFill>
        <p:spPr bwMode="auto">
          <a:xfrm>
            <a:off x="1719550" y="445274"/>
            <a:ext cx="5704901" cy="20110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PoljeZBesedilom 1"/>
          <p:cNvSpPr txBox="1"/>
          <p:nvPr/>
        </p:nvSpPr>
        <p:spPr>
          <a:xfrm>
            <a:off x="462615" y="2492896"/>
            <a:ext cx="8424936" cy="3139321"/>
          </a:xfrm>
          <a:prstGeom prst="rect">
            <a:avLst/>
          </a:prstGeom>
          <a:noFill/>
        </p:spPr>
        <p:txBody>
          <a:bodyPr wrap="square" rtlCol="0">
            <a:spAutoFit/>
          </a:bodyPr>
          <a:lstStyle/>
          <a:p>
            <a:r>
              <a:rPr lang="sl-SI" dirty="0" smtClean="0">
                <a:cs typeface="Arial" pitchFamily="34" charset="0"/>
              </a:rPr>
              <a:t>Opremljenost kabine vozila je odvisna od vrste in namena uporabe vozila. Oprema v kabini se deli na:</a:t>
            </a:r>
          </a:p>
          <a:p>
            <a:pPr marL="285750" indent="-285750">
              <a:buFont typeface="Arial" pitchFamily="34" charset="0"/>
              <a:buChar char="•"/>
            </a:pPr>
            <a:r>
              <a:rPr lang="sl-SI" b="1" dirty="0" smtClean="0">
                <a:cs typeface="Arial" pitchFamily="34" charset="0"/>
              </a:rPr>
              <a:t>Opremo za voznika</a:t>
            </a:r>
            <a:r>
              <a:rPr lang="sl-SI" dirty="0" smtClean="0">
                <a:cs typeface="Arial" pitchFamily="34" charset="0"/>
              </a:rPr>
              <a:t>: Sedeži nastavljivi v vse strani, ogrevalno-klimatizacijski sistemi, hladilnik za hrano, razne police in predali, komunikacijska oprema, ležišče…</a:t>
            </a:r>
          </a:p>
          <a:p>
            <a:pPr marL="285750" indent="-285750">
              <a:buFont typeface="Arial" pitchFamily="34" charset="0"/>
              <a:buChar char="•"/>
            </a:pPr>
            <a:r>
              <a:rPr lang="sl-SI" b="1" dirty="0" smtClean="0">
                <a:cs typeface="Arial" pitchFamily="34" charset="0"/>
              </a:rPr>
              <a:t>Opremo za upravljanje vozila</a:t>
            </a:r>
            <a:r>
              <a:rPr lang="sl-SI" dirty="0" smtClean="0">
                <a:cs typeface="Arial" pitchFamily="34" charset="0"/>
              </a:rPr>
              <a:t>: Sistem volana, </a:t>
            </a:r>
            <a:r>
              <a:rPr lang="sl-SI" dirty="0" err="1" smtClean="0">
                <a:cs typeface="Arial" pitchFamily="34" charset="0"/>
              </a:rPr>
              <a:t>obvolanske</a:t>
            </a:r>
            <a:r>
              <a:rPr lang="sl-SI" dirty="0" smtClean="0">
                <a:cs typeface="Arial" pitchFamily="34" charset="0"/>
              </a:rPr>
              <a:t> ročice, prestavna ročica, ročica zadrževalne zavore, ročica parkirne zavore, razna stikala, sklop pedalov (sklopka, plin, zavora).</a:t>
            </a:r>
          </a:p>
          <a:p>
            <a:pPr marL="285750" indent="-285750">
              <a:buFont typeface="Arial" pitchFamily="34" charset="0"/>
              <a:buChar char="•"/>
            </a:pPr>
            <a:r>
              <a:rPr lang="sl-SI" b="1" dirty="0" smtClean="0">
                <a:cs typeface="Arial" pitchFamily="34" charset="0"/>
              </a:rPr>
              <a:t>Opremo za kontrolo delovanja vozila</a:t>
            </a:r>
            <a:r>
              <a:rPr lang="sl-SI" dirty="0" smtClean="0">
                <a:cs typeface="Arial" pitchFamily="34" charset="0"/>
              </a:rPr>
              <a:t>: Med to opremo je najpomembnejši tahograf, ki je tudi zakonsko predpisan za vsa motorna vozila z največjo dovoljeno skupno maso nad 3,5t. Delovanje sodobnih gospodarskih vozil je izdatno podprto z informacijsko tehnologijo s pomočjo katere se nadzirajo vse vitalne funkcije vozila.</a:t>
            </a:r>
            <a:endParaRPr lang="sl-SI" dirty="0">
              <a:cs typeface="Arial" pitchFamily="34" charset="0"/>
            </a:endParaRPr>
          </a:p>
        </p:txBody>
      </p:sp>
    </p:spTree>
    <p:extLst>
      <p:ext uri="{BB962C8B-B14F-4D97-AF65-F5344CB8AC3E}">
        <p14:creationId xmlns:p14="http://schemas.microsoft.com/office/powerpoint/2010/main" val="4197673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avokotnik 4"/>
          <p:cNvSpPr/>
          <p:nvPr/>
        </p:nvSpPr>
        <p:spPr>
          <a:xfrm>
            <a:off x="323528" y="585693"/>
            <a:ext cx="8568952" cy="5609228"/>
          </a:xfrm>
          <a:prstGeom prst="rect">
            <a:avLst/>
          </a:prstGeom>
        </p:spPr>
        <p:txBody>
          <a:bodyPr wrap="square">
            <a:spAutoFit/>
          </a:bodyPr>
          <a:lstStyle/>
          <a:p>
            <a:pPr algn="just">
              <a:spcAft>
                <a:spcPts val="0"/>
              </a:spcAft>
            </a:pPr>
            <a:r>
              <a:rPr lang="sl-SI" sz="2400" b="1" u="sng" dirty="0" smtClean="0">
                <a:solidFill>
                  <a:schemeClr val="accent1"/>
                </a:solidFill>
                <a:effectLst/>
                <a:ea typeface="Times New Roman"/>
              </a:rPr>
              <a:t>Tahograf</a:t>
            </a:r>
          </a:p>
          <a:p>
            <a:pPr algn="just">
              <a:spcAft>
                <a:spcPts val="0"/>
              </a:spcAft>
            </a:pPr>
            <a:endParaRPr lang="sl-SI" dirty="0">
              <a:ea typeface="Times New Roman"/>
            </a:endParaRPr>
          </a:p>
          <a:p>
            <a:pPr algn="just">
              <a:spcAft>
                <a:spcPts val="0"/>
              </a:spcAft>
            </a:pPr>
            <a:r>
              <a:rPr lang="sl-SI" dirty="0" smtClean="0">
                <a:effectLst/>
                <a:ea typeface="Times New Roman"/>
              </a:rPr>
              <a:t>Tahograf je naprava, ki je z zakonom predpisana, je obvezna za vsa tovorna vozila in vozila za javni prevoz potnikov v cestnem prevozu. Tahograf beleži podatke o obratovanju vozila:</a:t>
            </a:r>
          </a:p>
          <a:p>
            <a:pPr marL="342900" lvl="0" indent="-342900" algn="just">
              <a:spcAft>
                <a:spcPts val="0"/>
              </a:spcAft>
              <a:buFont typeface="Symbol"/>
              <a:buChar char="-"/>
              <a:tabLst>
                <a:tab pos="228600" algn="l"/>
              </a:tabLst>
            </a:pPr>
            <a:r>
              <a:rPr lang="sl-SI" dirty="0" smtClean="0">
                <a:effectLst/>
                <a:ea typeface="Times New Roman"/>
              </a:rPr>
              <a:t>čas vožnje,</a:t>
            </a:r>
          </a:p>
          <a:p>
            <a:pPr marL="342900" lvl="0" indent="-342900" algn="just">
              <a:spcAft>
                <a:spcPts val="0"/>
              </a:spcAft>
              <a:buFont typeface="Symbol"/>
              <a:buChar char="-"/>
              <a:tabLst>
                <a:tab pos="228600" algn="l"/>
              </a:tabLst>
            </a:pPr>
            <a:r>
              <a:rPr lang="sl-SI" dirty="0" smtClean="0">
                <a:effectLst/>
                <a:ea typeface="Times New Roman"/>
              </a:rPr>
              <a:t>hitrost vožnje,</a:t>
            </a:r>
          </a:p>
          <a:p>
            <a:pPr marL="342900" lvl="0" indent="-342900" algn="just">
              <a:spcAft>
                <a:spcPts val="0"/>
              </a:spcAft>
              <a:buFont typeface="Symbol"/>
              <a:buChar char="-"/>
              <a:tabLst>
                <a:tab pos="228600" algn="l"/>
              </a:tabLst>
            </a:pPr>
            <a:r>
              <a:rPr lang="sl-SI" dirty="0" smtClean="0">
                <a:effectLst/>
                <a:ea typeface="Times New Roman"/>
              </a:rPr>
              <a:t>čas delovanja motorja,</a:t>
            </a:r>
          </a:p>
          <a:p>
            <a:pPr marL="342900" lvl="0" indent="-342900" algn="just">
              <a:spcAft>
                <a:spcPts val="0"/>
              </a:spcAft>
              <a:buFont typeface="Symbol"/>
              <a:buChar char="-"/>
              <a:tabLst>
                <a:tab pos="228600" algn="l"/>
              </a:tabLst>
            </a:pPr>
            <a:r>
              <a:rPr lang="sl-SI" dirty="0" smtClean="0">
                <a:effectLst/>
                <a:ea typeface="Times New Roman"/>
              </a:rPr>
              <a:t>čas postankov,</a:t>
            </a:r>
          </a:p>
          <a:p>
            <a:pPr marL="342900" lvl="0" indent="-342900" algn="just">
              <a:spcAft>
                <a:spcPts val="0"/>
              </a:spcAft>
              <a:buFont typeface="Symbol"/>
              <a:buChar char="-"/>
              <a:tabLst>
                <a:tab pos="228600" algn="l"/>
              </a:tabLst>
            </a:pPr>
            <a:r>
              <a:rPr lang="sl-SI" dirty="0" smtClean="0">
                <a:effectLst/>
                <a:ea typeface="Times New Roman"/>
              </a:rPr>
              <a:t>dolžino prevožene poti.</a:t>
            </a:r>
          </a:p>
          <a:p>
            <a:pPr algn="just">
              <a:spcAft>
                <a:spcPts val="0"/>
              </a:spcAft>
            </a:pPr>
            <a:r>
              <a:rPr lang="sl-SI" sz="1050" dirty="0" smtClean="0">
                <a:effectLst/>
                <a:ea typeface="Times New Roman"/>
              </a:rPr>
              <a:t> </a:t>
            </a:r>
            <a:endParaRPr lang="sl-SI" dirty="0" smtClean="0">
              <a:effectLst/>
              <a:ea typeface="Times New Roman"/>
            </a:endParaRPr>
          </a:p>
          <a:p>
            <a:pPr algn="just">
              <a:spcAft>
                <a:spcPts val="0"/>
              </a:spcAft>
            </a:pPr>
            <a:r>
              <a:rPr lang="sl-SI" dirty="0" smtClean="0">
                <a:effectLst/>
                <a:ea typeface="Times New Roman"/>
                <a:cs typeface="Arial" pitchFamily="34" charset="0"/>
              </a:rPr>
              <a:t>Razen omenjenih funkcij lahko opravlja še druge funkcije, kot so:</a:t>
            </a:r>
          </a:p>
          <a:p>
            <a:pPr marL="342900" lvl="0" indent="-342900" algn="just">
              <a:spcAft>
                <a:spcPts val="0"/>
              </a:spcAft>
              <a:buFont typeface="Symbol"/>
              <a:buChar char="-"/>
              <a:tabLst>
                <a:tab pos="228600" algn="l"/>
              </a:tabLst>
            </a:pPr>
            <a:r>
              <a:rPr lang="sl-SI" dirty="0" smtClean="0">
                <a:effectLst/>
                <a:ea typeface="Times New Roman"/>
                <a:cs typeface="Arial" pitchFamily="34" charset="0"/>
              </a:rPr>
              <a:t>uravnava centralno mazanje,</a:t>
            </a:r>
          </a:p>
          <a:p>
            <a:pPr marL="342900" lvl="0" indent="-342900" algn="just">
              <a:spcAft>
                <a:spcPts val="0"/>
              </a:spcAft>
              <a:buFont typeface="Symbol"/>
              <a:buChar char="-"/>
              <a:tabLst>
                <a:tab pos="228600" algn="l"/>
              </a:tabLst>
            </a:pPr>
            <a:r>
              <a:rPr lang="sl-SI" dirty="0" smtClean="0">
                <a:effectLst/>
                <a:ea typeface="Times New Roman"/>
                <a:cs typeface="Arial" pitchFamily="34" charset="0"/>
              </a:rPr>
              <a:t>beleži število obratov motorja,</a:t>
            </a:r>
          </a:p>
          <a:p>
            <a:pPr marL="342900" lvl="0" indent="-342900" algn="just">
              <a:spcAft>
                <a:spcPts val="0"/>
              </a:spcAft>
              <a:buFont typeface="Symbol"/>
              <a:buChar char="-"/>
              <a:tabLst>
                <a:tab pos="228600" algn="l"/>
              </a:tabLst>
            </a:pPr>
            <a:r>
              <a:rPr lang="sl-SI" dirty="0" smtClean="0">
                <a:effectLst/>
                <a:ea typeface="Times New Roman"/>
                <a:cs typeface="Arial" pitchFamily="34" charset="0"/>
              </a:rPr>
              <a:t>uravnava število vrtljajev motorja,</a:t>
            </a:r>
          </a:p>
          <a:p>
            <a:pPr marL="342900" lvl="0" indent="-342900" algn="just">
              <a:spcAft>
                <a:spcPts val="0"/>
              </a:spcAft>
              <a:buFont typeface="Symbol"/>
              <a:buChar char="-"/>
              <a:tabLst>
                <a:tab pos="228600" algn="l"/>
              </a:tabLst>
            </a:pPr>
            <a:r>
              <a:rPr lang="sl-SI" dirty="0" smtClean="0">
                <a:effectLst/>
                <a:ea typeface="Times New Roman"/>
                <a:cs typeface="Arial" pitchFamily="34" charset="0"/>
              </a:rPr>
              <a:t>beleži porabo goriva,</a:t>
            </a:r>
          </a:p>
          <a:p>
            <a:pPr marL="342900" lvl="0" indent="-342900" algn="just">
              <a:spcAft>
                <a:spcPts val="0"/>
              </a:spcAft>
              <a:buFont typeface="Symbol"/>
              <a:buChar char="-"/>
              <a:tabLst>
                <a:tab pos="228600" algn="l"/>
              </a:tabLst>
            </a:pPr>
            <a:r>
              <a:rPr lang="sl-SI" dirty="0" smtClean="0">
                <a:effectLst/>
                <a:ea typeface="Times New Roman"/>
                <a:cs typeface="Arial" pitchFamily="34" charset="0"/>
              </a:rPr>
              <a:t>uravnava hitrost vožnje.</a:t>
            </a:r>
          </a:p>
          <a:p>
            <a:pPr lvl="0" algn="just">
              <a:spcAft>
                <a:spcPts val="0"/>
              </a:spcAft>
              <a:tabLst>
                <a:tab pos="228600" algn="l"/>
              </a:tabLst>
            </a:pPr>
            <a:endParaRPr lang="sl-SI" dirty="0">
              <a:ea typeface="Times New Roman"/>
              <a:cs typeface="Arial" pitchFamily="34" charset="0"/>
            </a:endParaRPr>
          </a:p>
          <a:p>
            <a:pPr algn="just">
              <a:tabLst>
                <a:tab pos="228600" algn="l"/>
              </a:tabLst>
            </a:pPr>
            <a:r>
              <a:rPr lang="sl-SI" dirty="0">
                <a:cs typeface="Arial" pitchFamily="34" charset="0"/>
              </a:rPr>
              <a:t>V skladu z zakonodajo mora lastnik vozila z vgrajenim tahografom najmanj </a:t>
            </a:r>
            <a:r>
              <a:rPr lang="sl-SI" b="1" dirty="0">
                <a:cs typeface="Arial" pitchFamily="34" charset="0"/>
              </a:rPr>
              <a:t>vsakih 24 mesecev</a:t>
            </a:r>
            <a:r>
              <a:rPr lang="sl-SI" dirty="0">
                <a:cs typeface="Arial" pitchFamily="34" charset="0"/>
              </a:rPr>
              <a:t> kontrolirati tahograf in omejilnik hitrosti v pooblaščeni delavnici.</a:t>
            </a:r>
          </a:p>
          <a:p>
            <a:pPr lvl="0" algn="just">
              <a:spcAft>
                <a:spcPts val="0"/>
              </a:spcAft>
              <a:tabLst>
                <a:tab pos="228600" algn="l"/>
              </a:tabLst>
            </a:pPr>
            <a:endParaRPr lang="sl-SI" dirty="0">
              <a:effectLst/>
              <a:ea typeface="Times New Roman"/>
              <a:cs typeface="Arial" pitchFamily="34" charset="0"/>
            </a:endParaRPr>
          </a:p>
        </p:txBody>
      </p:sp>
      <p:pic>
        <p:nvPicPr>
          <p:cNvPr id="1026" name="Picture 2" descr="Rezultat iskanja slik za tahogra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3717032"/>
            <a:ext cx="2688299" cy="15121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227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577725" y="764704"/>
            <a:ext cx="7810700" cy="1200329"/>
          </a:xfrm>
          <a:prstGeom prst="rect">
            <a:avLst/>
          </a:prstGeom>
        </p:spPr>
        <p:txBody>
          <a:bodyPr wrap="square">
            <a:spAutoFit/>
          </a:bodyPr>
          <a:lstStyle/>
          <a:p>
            <a:pPr algn="just"/>
            <a:r>
              <a:rPr lang="hr-HR" dirty="0" smtClean="0">
                <a:ea typeface="Times New Roman"/>
                <a:cs typeface="Times New Roman"/>
              </a:rPr>
              <a:t>Ločimo</a:t>
            </a:r>
            <a:r>
              <a:rPr lang="hr-HR" dirty="0" smtClean="0">
                <a:effectLst/>
                <a:ea typeface="Times New Roman"/>
                <a:cs typeface="Times New Roman"/>
              </a:rPr>
              <a:t> </a:t>
            </a:r>
            <a:r>
              <a:rPr lang="hr-HR" dirty="0" err="1" smtClean="0">
                <a:effectLst/>
                <a:ea typeface="Times New Roman"/>
                <a:cs typeface="Times New Roman"/>
              </a:rPr>
              <a:t>dve</a:t>
            </a:r>
            <a:r>
              <a:rPr lang="hr-HR" dirty="0" smtClean="0">
                <a:effectLst/>
                <a:ea typeface="Times New Roman"/>
                <a:cs typeface="Times New Roman"/>
              </a:rPr>
              <a:t> vrsti </a:t>
            </a:r>
            <a:r>
              <a:rPr lang="hr-HR" dirty="0" err="1" smtClean="0">
                <a:effectLst/>
                <a:ea typeface="Times New Roman"/>
                <a:cs typeface="Times New Roman"/>
              </a:rPr>
              <a:t>tahografov</a:t>
            </a:r>
            <a:r>
              <a:rPr lang="hr-HR" dirty="0" smtClean="0">
                <a:effectLst/>
                <a:ea typeface="Times New Roman"/>
                <a:cs typeface="Times New Roman"/>
              </a:rPr>
              <a:t>:</a:t>
            </a:r>
            <a:r>
              <a:rPr lang="hr-HR" dirty="0" smtClean="0">
                <a:effectLst/>
                <a:ea typeface="Times New Roman"/>
              </a:rPr>
              <a:t> </a:t>
            </a:r>
            <a:endParaRPr lang="sl-SI" dirty="0" smtClean="0">
              <a:effectLst/>
              <a:ea typeface="Times New Roman"/>
            </a:endParaRPr>
          </a:p>
          <a:p>
            <a:pPr marL="342900" lvl="0" indent="-342900" algn="just">
              <a:spcAft>
                <a:spcPts val="0"/>
              </a:spcAft>
              <a:buSzPts val="1000"/>
              <a:buFont typeface="Symbol"/>
              <a:buChar char=""/>
              <a:tabLst>
                <a:tab pos="457200" algn="l"/>
              </a:tabLst>
            </a:pPr>
            <a:r>
              <a:rPr lang="hr-HR" dirty="0" err="1" smtClean="0">
                <a:effectLst/>
                <a:ea typeface="Times New Roman"/>
                <a:cs typeface="Times New Roman"/>
              </a:rPr>
              <a:t>starejši</a:t>
            </a:r>
            <a:r>
              <a:rPr lang="hr-HR" dirty="0" smtClean="0">
                <a:effectLst/>
                <a:ea typeface="Times New Roman"/>
                <a:cs typeface="Times New Roman"/>
              </a:rPr>
              <a:t>, </a:t>
            </a:r>
            <a:r>
              <a:rPr lang="hr-HR" b="1" dirty="0" smtClean="0">
                <a:effectLst/>
                <a:ea typeface="Times New Roman"/>
                <a:cs typeface="Times New Roman"/>
              </a:rPr>
              <a:t>analogni tahograf,</a:t>
            </a:r>
            <a:r>
              <a:rPr lang="hr-HR" dirty="0" smtClean="0">
                <a:effectLst/>
                <a:ea typeface="Times New Roman"/>
                <a:cs typeface="Times New Roman"/>
              </a:rPr>
              <a:t> </a:t>
            </a:r>
            <a:r>
              <a:rPr lang="hr-HR" dirty="0" err="1" smtClean="0">
                <a:effectLst/>
                <a:ea typeface="Times New Roman"/>
                <a:cs typeface="Times New Roman"/>
              </a:rPr>
              <a:t>ki</a:t>
            </a:r>
            <a:r>
              <a:rPr lang="hr-HR" dirty="0" smtClean="0">
                <a:effectLst/>
                <a:ea typeface="Times New Roman"/>
                <a:cs typeface="Times New Roman"/>
              </a:rPr>
              <a:t> </a:t>
            </a:r>
            <a:r>
              <a:rPr lang="hr-HR" dirty="0" err="1" smtClean="0">
                <a:effectLst/>
                <a:ea typeface="Times New Roman"/>
                <a:cs typeface="Times New Roman"/>
              </a:rPr>
              <a:t>beleži</a:t>
            </a:r>
            <a:r>
              <a:rPr lang="hr-HR" dirty="0" smtClean="0">
                <a:effectLst/>
                <a:ea typeface="Times New Roman"/>
                <a:cs typeface="Times New Roman"/>
              </a:rPr>
              <a:t> </a:t>
            </a:r>
            <a:r>
              <a:rPr lang="hr-HR" dirty="0" err="1" smtClean="0">
                <a:effectLst/>
                <a:ea typeface="Times New Roman"/>
                <a:cs typeface="Times New Roman"/>
              </a:rPr>
              <a:t>delovne</a:t>
            </a:r>
            <a:r>
              <a:rPr lang="hr-HR" dirty="0" smtClean="0">
                <a:effectLst/>
                <a:ea typeface="Times New Roman"/>
                <a:cs typeface="Times New Roman"/>
              </a:rPr>
              <a:t> aktivnosti, hitrost </a:t>
            </a:r>
            <a:r>
              <a:rPr lang="hr-HR" dirty="0" err="1" smtClean="0">
                <a:effectLst/>
                <a:ea typeface="Times New Roman"/>
                <a:cs typeface="Times New Roman"/>
              </a:rPr>
              <a:t>in</a:t>
            </a:r>
            <a:r>
              <a:rPr lang="hr-HR" dirty="0" smtClean="0">
                <a:effectLst/>
                <a:ea typeface="Times New Roman"/>
                <a:cs typeface="Times New Roman"/>
              </a:rPr>
              <a:t> prevožene kilometre. Podatke </a:t>
            </a:r>
            <a:r>
              <a:rPr lang="hr-HR" dirty="0" err="1" smtClean="0">
                <a:effectLst/>
                <a:ea typeface="Times New Roman"/>
                <a:cs typeface="Times New Roman"/>
              </a:rPr>
              <a:t>zabeleži</a:t>
            </a:r>
            <a:r>
              <a:rPr lang="hr-HR" dirty="0" smtClean="0">
                <a:effectLst/>
                <a:ea typeface="Times New Roman"/>
                <a:cs typeface="Times New Roman"/>
              </a:rPr>
              <a:t> na tahografske </a:t>
            </a:r>
            <a:r>
              <a:rPr lang="hr-HR" dirty="0" err="1" smtClean="0">
                <a:effectLst/>
                <a:ea typeface="Times New Roman"/>
                <a:cs typeface="Times New Roman"/>
              </a:rPr>
              <a:t>lističe</a:t>
            </a:r>
            <a:r>
              <a:rPr lang="hr-HR" dirty="0" smtClean="0">
                <a:effectLst/>
                <a:ea typeface="Times New Roman"/>
                <a:cs typeface="Times New Roman"/>
              </a:rPr>
              <a:t>.</a:t>
            </a:r>
            <a:r>
              <a:rPr lang="hr-HR" dirty="0" smtClean="0">
                <a:effectLst/>
                <a:ea typeface="Times New Roman"/>
              </a:rPr>
              <a:t> </a:t>
            </a:r>
            <a:endParaRPr lang="sl-SI" dirty="0" smtClean="0">
              <a:effectLst/>
              <a:ea typeface="Times New Roman"/>
            </a:endParaRPr>
          </a:p>
          <a:p>
            <a:pPr marL="342900" lvl="0" indent="-342900" algn="just">
              <a:spcAft>
                <a:spcPts val="0"/>
              </a:spcAft>
              <a:buSzPts val="1000"/>
              <a:buFont typeface="Symbol"/>
              <a:buChar char=""/>
              <a:tabLst>
                <a:tab pos="457200" algn="l"/>
              </a:tabLst>
            </a:pPr>
            <a:r>
              <a:rPr lang="hr-HR" dirty="0" err="1" smtClean="0">
                <a:effectLst/>
                <a:ea typeface="Times New Roman"/>
                <a:cs typeface="Times New Roman"/>
              </a:rPr>
              <a:t>novejši</a:t>
            </a:r>
            <a:r>
              <a:rPr lang="hr-HR" dirty="0" smtClean="0">
                <a:effectLst/>
                <a:ea typeface="Times New Roman"/>
                <a:cs typeface="Times New Roman"/>
              </a:rPr>
              <a:t>, </a:t>
            </a:r>
            <a:r>
              <a:rPr lang="hr-HR" b="1" dirty="0" smtClean="0">
                <a:effectLst/>
                <a:ea typeface="Times New Roman"/>
                <a:cs typeface="Times New Roman"/>
              </a:rPr>
              <a:t>digitalni tahograf,</a:t>
            </a:r>
            <a:r>
              <a:rPr lang="hr-HR" dirty="0" smtClean="0">
                <a:effectLst/>
                <a:ea typeface="Times New Roman"/>
                <a:cs typeface="Times New Roman"/>
              </a:rPr>
              <a:t> pa podatke </a:t>
            </a:r>
            <a:r>
              <a:rPr lang="hr-HR" dirty="0" err="1" smtClean="0">
                <a:effectLst/>
                <a:ea typeface="Times New Roman"/>
                <a:cs typeface="Times New Roman"/>
              </a:rPr>
              <a:t>shranjuje</a:t>
            </a:r>
            <a:r>
              <a:rPr lang="hr-HR" dirty="0" smtClean="0">
                <a:effectLst/>
                <a:ea typeface="Times New Roman"/>
                <a:cs typeface="Times New Roman"/>
              </a:rPr>
              <a:t> na digitalni pametni kartici.</a:t>
            </a:r>
            <a:r>
              <a:rPr lang="hr-HR" dirty="0" smtClean="0">
                <a:effectLst/>
                <a:ea typeface="Times New Roman"/>
              </a:rPr>
              <a:t> </a:t>
            </a:r>
            <a:endParaRPr lang="sl-SI" dirty="0">
              <a:effectLst/>
              <a:ea typeface="Times New Roman"/>
            </a:endParaRPr>
          </a:p>
        </p:txBody>
      </p:sp>
      <p:sp>
        <p:nvSpPr>
          <p:cNvPr id="3" name="Pravokotnik 2"/>
          <p:cNvSpPr/>
          <p:nvPr/>
        </p:nvSpPr>
        <p:spPr>
          <a:xfrm>
            <a:off x="578884" y="2348880"/>
            <a:ext cx="2044149" cy="369332"/>
          </a:xfrm>
          <a:prstGeom prst="rect">
            <a:avLst/>
          </a:prstGeom>
        </p:spPr>
        <p:txBody>
          <a:bodyPr wrap="none">
            <a:spAutoFit/>
          </a:bodyPr>
          <a:lstStyle/>
          <a:p>
            <a:r>
              <a:rPr lang="hr-HR" b="1" dirty="0">
                <a:solidFill>
                  <a:schemeClr val="accent1"/>
                </a:solidFill>
                <a:cs typeface="Arial" pitchFamily="34" charset="0"/>
              </a:rPr>
              <a:t>Analogni tahograf </a:t>
            </a:r>
            <a:endParaRPr lang="sl-SI" b="1" dirty="0">
              <a:solidFill>
                <a:schemeClr val="accent1"/>
              </a:solidFill>
              <a:cs typeface="Arial" pitchFamily="34" charset="0"/>
            </a:endParaRPr>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884" y="2852936"/>
            <a:ext cx="4197315" cy="29709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ravokotnik 3"/>
          <p:cNvSpPr/>
          <p:nvPr/>
        </p:nvSpPr>
        <p:spPr>
          <a:xfrm>
            <a:off x="4860033" y="3068960"/>
            <a:ext cx="3672408" cy="1754326"/>
          </a:xfrm>
          <a:prstGeom prst="rect">
            <a:avLst/>
          </a:prstGeom>
        </p:spPr>
        <p:txBody>
          <a:bodyPr wrap="square">
            <a:spAutoFit/>
          </a:bodyPr>
          <a:lstStyle/>
          <a:p>
            <a:r>
              <a:rPr lang="sl-SI" dirty="0" smtClean="0">
                <a:cs typeface="Arial" pitchFamily="34" charset="0"/>
              </a:rPr>
              <a:t>Analogni tahograf uporablja tiskalnik za zapisovanje podatkov. Deluje tako, da se disk  vrti ves dan. Ena rotacija pomeni 24-urno obdobje. Tahografske lističe je potrebno menjati vsak dan.</a:t>
            </a:r>
            <a:endParaRPr lang="sl-SI" dirty="0">
              <a:cs typeface="Arial" pitchFamily="34" charset="0"/>
            </a:endParaRPr>
          </a:p>
        </p:txBody>
      </p:sp>
    </p:spTree>
    <p:extLst>
      <p:ext uri="{BB962C8B-B14F-4D97-AF65-F5344CB8AC3E}">
        <p14:creationId xmlns:p14="http://schemas.microsoft.com/office/powerpoint/2010/main" val="1369670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977937"/>
            <a:ext cx="5019800" cy="3764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Pravokotnik 1"/>
          <p:cNvSpPr/>
          <p:nvPr/>
        </p:nvSpPr>
        <p:spPr>
          <a:xfrm>
            <a:off x="5775376" y="1605099"/>
            <a:ext cx="2595238" cy="2308324"/>
          </a:xfrm>
          <a:prstGeom prst="rect">
            <a:avLst/>
          </a:prstGeom>
        </p:spPr>
        <p:txBody>
          <a:bodyPr wrap="square">
            <a:spAutoFit/>
          </a:bodyPr>
          <a:lstStyle/>
          <a:p>
            <a:pPr algn="ctr"/>
            <a:r>
              <a:rPr lang="sl-SI" dirty="0" smtClean="0">
                <a:cs typeface="Arial" pitchFamily="34" charset="0"/>
              </a:rPr>
              <a:t>Voznik sme tahograf odpreti samo ob menjavi tahografskega vložka!</a:t>
            </a:r>
            <a:br>
              <a:rPr lang="sl-SI" dirty="0" smtClean="0">
                <a:cs typeface="Arial" pitchFamily="34" charset="0"/>
              </a:rPr>
            </a:br>
            <a:r>
              <a:rPr lang="sl-SI" dirty="0" smtClean="0">
                <a:cs typeface="Arial" pitchFamily="34" charset="0"/>
              </a:rPr>
              <a:t/>
            </a:r>
            <a:br>
              <a:rPr lang="sl-SI" dirty="0" smtClean="0">
                <a:cs typeface="Arial" pitchFamily="34" charset="0"/>
              </a:rPr>
            </a:br>
            <a:r>
              <a:rPr lang="sl-SI" dirty="0" smtClean="0">
                <a:cs typeface="Arial" pitchFamily="34" charset="0"/>
              </a:rPr>
              <a:t>Prevoznik je dolžan izpolnjene in pregledane tahografske vložke hraniti 1 leto.</a:t>
            </a:r>
            <a:endParaRPr lang="sl-SI" dirty="0">
              <a:cs typeface="Arial"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4847434"/>
            <a:ext cx="5019675"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968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299926" y="1671144"/>
            <a:ext cx="4572000" cy="3416320"/>
          </a:xfrm>
          <a:prstGeom prst="rect">
            <a:avLst/>
          </a:prstGeom>
        </p:spPr>
        <p:txBody>
          <a:bodyPr>
            <a:spAutoFit/>
          </a:bodyPr>
          <a:lstStyle/>
          <a:p>
            <a:r>
              <a:rPr lang="sl-SI" dirty="0" smtClean="0"/>
              <a:t>Na analogni tahograf voznik vpiše:</a:t>
            </a:r>
          </a:p>
          <a:p>
            <a:pPr marL="285750" indent="-285750">
              <a:buFont typeface="Arial" pitchFamily="34" charset="0"/>
              <a:buChar char="•"/>
            </a:pPr>
            <a:r>
              <a:rPr lang="sl-SI" dirty="0"/>
              <a:t>i</a:t>
            </a:r>
            <a:r>
              <a:rPr lang="sl-SI" dirty="0" smtClean="0"/>
              <a:t>me in priimek</a:t>
            </a:r>
            <a:endParaRPr lang="sl-SI" dirty="0"/>
          </a:p>
          <a:p>
            <a:pPr marL="285750" indent="-285750">
              <a:buFont typeface="Arial" pitchFamily="34" charset="0"/>
              <a:buChar char="•"/>
            </a:pPr>
            <a:r>
              <a:rPr lang="sl-SI" dirty="0" smtClean="0"/>
              <a:t>kraj odhoda</a:t>
            </a:r>
          </a:p>
          <a:p>
            <a:pPr marL="285750" indent="-285750">
              <a:buFont typeface="Arial" pitchFamily="34" charset="0"/>
              <a:buChar char="•"/>
            </a:pPr>
            <a:r>
              <a:rPr lang="sl-SI" dirty="0" smtClean="0"/>
              <a:t>datum vstavitve le-tega v tahograf</a:t>
            </a:r>
          </a:p>
          <a:p>
            <a:pPr marL="285750" indent="-285750">
              <a:buFont typeface="Arial" pitchFamily="34" charset="0"/>
              <a:buChar char="•"/>
            </a:pPr>
            <a:r>
              <a:rPr lang="sl-SI" dirty="0" smtClean="0"/>
              <a:t>registrsko št. vozila</a:t>
            </a:r>
          </a:p>
          <a:p>
            <a:pPr marL="285750" indent="-285750">
              <a:buFont typeface="Arial" pitchFamily="34" charset="0"/>
              <a:buChar char="•"/>
            </a:pPr>
            <a:r>
              <a:rPr lang="sl-SI" dirty="0" smtClean="0"/>
              <a:t>začetno stanje km</a:t>
            </a:r>
          </a:p>
          <a:p>
            <a:pPr marL="285750" indent="-285750">
              <a:buFont typeface="Arial" pitchFamily="34" charset="0"/>
              <a:buChar char="•"/>
            </a:pPr>
            <a:endParaRPr lang="sl-SI" dirty="0"/>
          </a:p>
          <a:p>
            <a:r>
              <a:rPr lang="sl-SI" dirty="0" smtClean="0"/>
              <a:t>Ob menjavi tahografa pa še:</a:t>
            </a:r>
          </a:p>
          <a:p>
            <a:pPr marL="285750" indent="-285750">
              <a:buFont typeface="Arial" pitchFamily="34" charset="0"/>
              <a:buChar char="•"/>
            </a:pPr>
            <a:r>
              <a:rPr lang="sl-SI" dirty="0" smtClean="0"/>
              <a:t>kraj zamenjave tahografa</a:t>
            </a:r>
          </a:p>
          <a:p>
            <a:pPr marL="285750" indent="-285750">
              <a:buFont typeface="Arial" pitchFamily="34" charset="0"/>
              <a:buChar char="•"/>
            </a:pPr>
            <a:r>
              <a:rPr lang="sl-SI" dirty="0" smtClean="0"/>
              <a:t>datum zamenjave tahografa</a:t>
            </a:r>
          </a:p>
          <a:p>
            <a:pPr marL="285750" indent="-285750">
              <a:buFont typeface="Arial" pitchFamily="34" charset="0"/>
              <a:buChar char="•"/>
            </a:pPr>
            <a:r>
              <a:rPr lang="sl-SI" dirty="0" smtClean="0"/>
              <a:t>končno stanje kilometrov</a:t>
            </a:r>
          </a:p>
          <a:p>
            <a:pPr marL="285750" indent="-285750">
              <a:buFont typeface="Arial" pitchFamily="34" charset="0"/>
              <a:buChar char="•"/>
            </a:pPr>
            <a:r>
              <a:rPr lang="sl-SI" dirty="0"/>
              <a:t>s</a:t>
            </a:r>
            <a:r>
              <a:rPr lang="sl-SI" dirty="0" smtClean="0"/>
              <a:t>eštevek kilometrov</a:t>
            </a:r>
            <a:endParaRPr lang="sl-SI" dirty="0"/>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3928" y="1268760"/>
            <a:ext cx="4765239" cy="42210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6140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116"/>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000"/>
              <a:buFont typeface="Garamond"/>
              <a:buNone/>
            </a:pPr>
            <a:r>
              <a:rPr lang="sl-SI"/>
              <a:t>Digitalni tahograf</a:t>
            </a:r>
            <a:endParaRPr/>
          </a:p>
        </p:txBody>
      </p:sp>
      <p:sp>
        <p:nvSpPr>
          <p:cNvPr id="882" name="Google Shape;882;p116"/>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fontScale="92500" lnSpcReduction="10000"/>
          </a:bodyPr>
          <a:lstStyle/>
          <a:p>
            <a:pPr marL="285750" lvl="0" indent="-285750" algn="just" rtl="0">
              <a:spcBef>
                <a:spcPts val="0"/>
              </a:spcBef>
              <a:spcAft>
                <a:spcPts val="0"/>
              </a:spcAft>
              <a:buSzPct val="115000"/>
              <a:buChar char="•"/>
            </a:pPr>
            <a:r>
              <a:rPr lang="sl-SI"/>
              <a:t>Nadomešča analognega in je vgrajen v vozila, ki so registrirana po 1. 6. 2006 (prva verzija). Cilj uvedbe digitalnega tahografa je izboljšava pogojev dela voznikov, preglednost vožnje in zmanjšanje prometnih nesreč.</a:t>
            </a:r>
            <a:endParaRPr/>
          </a:p>
          <a:p>
            <a:pPr marL="285750" lvl="0" indent="-285750" algn="just" rtl="0">
              <a:spcBef>
                <a:spcPts val="1044"/>
              </a:spcBef>
              <a:spcAft>
                <a:spcPts val="0"/>
              </a:spcAft>
              <a:buSzPct val="115000"/>
              <a:buChar char="•"/>
            </a:pPr>
            <a:r>
              <a:rPr lang="sl-SI"/>
              <a:t>Z njegovo uvedbo se aktivnosti voznika beležijo na tahograf in </a:t>
            </a:r>
            <a:r>
              <a:rPr lang="sl-SI" b="1"/>
              <a:t>kartico voznika</a:t>
            </a:r>
            <a:r>
              <a:rPr lang="sl-SI"/>
              <a:t>. Voznik se s to kartico identificira na tahografu. Voznikova kartica je namenjena normalni vožnji in na njej so shranjene vse aktivnosti voznika zadnjih 28 dni.</a:t>
            </a:r>
            <a:endParaRPr/>
          </a:p>
        </p:txBody>
      </p:sp>
    </p:spTree>
    <p:extLst>
      <p:ext uri="{BB962C8B-B14F-4D97-AF65-F5344CB8AC3E}">
        <p14:creationId xmlns:p14="http://schemas.microsoft.com/office/powerpoint/2010/main" val="39357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117"/>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000"/>
              <a:buFont typeface="Garamond"/>
              <a:buNone/>
            </a:pPr>
            <a:r>
              <a:rPr lang="sl-SI"/>
              <a:t>Digitalni tahograf</a:t>
            </a:r>
            <a:endParaRPr/>
          </a:p>
        </p:txBody>
      </p:sp>
      <p:sp>
        <p:nvSpPr>
          <p:cNvPr id="888" name="Google Shape;888;p117"/>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lnSpcReduction="10000"/>
          </a:bodyPr>
          <a:lstStyle/>
          <a:p>
            <a:pPr marL="285750" lvl="0" indent="-285750" algn="just" rtl="0">
              <a:spcBef>
                <a:spcPts val="0"/>
              </a:spcBef>
              <a:spcAft>
                <a:spcPts val="0"/>
              </a:spcAft>
              <a:buSzPts val="2760"/>
              <a:buChar char="•"/>
            </a:pPr>
            <a:r>
              <a:rPr lang="sl-SI"/>
              <a:t>V praksi govorimo vedno o digitalnem tahografu, dejstvo pa je, da obstajajo različne verzije digitalnih tahografov. Od prve verzije dig. tahografov so se zvrstile še dodatne tri verzije, ki so predvsem prinašale nove posodobitve (printer, novo oblikovanje, zmanjšanje teže, mikrokontrolerji ...).</a:t>
            </a:r>
            <a:endParaRPr/>
          </a:p>
          <a:p>
            <a:pPr marL="285750" lvl="0" indent="-285750" algn="just" rtl="0">
              <a:spcBef>
                <a:spcPts val="1080"/>
              </a:spcBef>
              <a:spcAft>
                <a:spcPts val="0"/>
              </a:spcAft>
              <a:buSzPts val="2760"/>
              <a:buChar char="•"/>
            </a:pPr>
            <a:r>
              <a:rPr lang="sl-SI"/>
              <a:t>Najnovejši digitalni tahograf, verzija 4.0, imenujemo kar </a:t>
            </a:r>
            <a:r>
              <a:rPr lang="sl-SI" b="1"/>
              <a:t>„pametni tahograf“</a:t>
            </a:r>
            <a:r>
              <a:rPr lang="sl-SI"/>
              <a:t>.</a:t>
            </a:r>
            <a:endParaRPr/>
          </a:p>
        </p:txBody>
      </p:sp>
    </p:spTree>
    <p:extLst>
      <p:ext uri="{BB962C8B-B14F-4D97-AF65-F5344CB8AC3E}">
        <p14:creationId xmlns:p14="http://schemas.microsoft.com/office/powerpoint/2010/main" val="2645442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118"/>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sl-SI"/>
              <a:t>Digitalni tahograf 4. generacije: Pametni tahograf</a:t>
            </a:r>
            <a:endParaRPr/>
          </a:p>
        </p:txBody>
      </p:sp>
      <p:sp>
        <p:nvSpPr>
          <p:cNvPr id="894" name="Google Shape;894;p118"/>
          <p:cNvSpPr txBox="1">
            <a:spLocks noGrp="1"/>
          </p:cNvSpPr>
          <p:nvPr>
            <p:ph type="body" idx="1"/>
          </p:nvPr>
        </p:nvSpPr>
        <p:spPr>
          <a:xfrm>
            <a:off x="1176865" y="2348880"/>
            <a:ext cx="6798736" cy="3888431"/>
          </a:xfrm>
          <a:prstGeom prst="rect">
            <a:avLst/>
          </a:prstGeom>
          <a:noFill/>
          <a:ln>
            <a:noFill/>
          </a:ln>
        </p:spPr>
        <p:txBody>
          <a:bodyPr spcFirstLastPara="1" wrap="square" lIns="91425" tIns="45700" rIns="91425" bIns="45700" anchor="t" anchorCtr="0">
            <a:normAutofit fontScale="92500"/>
          </a:bodyPr>
          <a:lstStyle/>
          <a:p>
            <a:pPr marL="285750" lvl="0" indent="-285750" algn="just" rtl="0">
              <a:spcBef>
                <a:spcPts val="0"/>
              </a:spcBef>
              <a:spcAft>
                <a:spcPts val="0"/>
              </a:spcAft>
              <a:buSzPct val="115000"/>
              <a:buChar char="•"/>
            </a:pPr>
            <a:r>
              <a:rPr lang="sl-SI"/>
              <a:t>Pametni tahografi so obvezni v vseh novih tovornih vozilih po </a:t>
            </a:r>
            <a:r>
              <a:rPr lang="sl-SI" b="1"/>
              <a:t>15. 6. 2019</a:t>
            </a:r>
            <a:r>
              <a:rPr lang="sl-SI"/>
              <a:t>.</a:t>
            </a:r>
            <a:endParaRPr/>
          </a:p>
          <a:p>
            <a:pPr marL="285750" lvl="0" indent="-285750" algn="just" rtl="0">
              <a:spcBef>
                <a:spcPts val="1044"/>
              </a:spcBef>
              <a:spcAft>
                <a:spcPts val="0"/>
              </a:spcAft>
              <a:buSzPct val="115000"/>
              <a:buChar char="•"/>
            </a:pPr>
            <a:r>
              <a:rPr lang="sl-SI"/>
              <a:t>Določa položaj preko </a:t>
            </a:r>
            <a:r>
              <a:rPr lang="sl-SI" b="1"/>
              <a:t>GNSS</a:t>
            </a:r>
            <a:r>
              <a:rPr lang="sl-SI"/>
              <a:t> (možna uporaba GPS, GLONASS, Galileo, Beidou) in ga zapisuje na desetinko sekunde. V praksi to pomeni, da bo pri hitrosti 90 km/h beležil položaj vozila </a:t>
            </a:r>
            <a:r>
              <a:rPr lang="sl-SI" b="1"/>
              <a:t>vsakih 250 metrov.</a:t>
            </a:r>
            <a:endParaRPr/>
          </a:p>
          <a:p>
            <a:pPr marL="285750" lvl="0" indent="-285750" algn="just" rtl="0">
              <a:spcBef>
                <a:spcPts val="1044"/>
              </a:spcBef>
              <a:spcAft>
                <a:spcPts val="0"/>
              </a:spcAft>
              <a:buSzPct val="115000"/>
              <a:buChar char="•"/>
            </a:pPr>
            <a:r>
              <a:rPr lang="sl-SI"/>
              <a:t>Podatki o lokaciji vozila se v tahograf avtomatsko vpisujejo ob vsakem začetku izmene voznika, vsake 3 ure vožnje in ob koncu izmene. Namen zapisa lokacije je lažja kontrola kršitev socialne zakonodaje.</a:t>
            </a:r>
            <a:endParaRPr/>
          </a:p>
        </p:txBody>
      </p:sp>
    </p:spTree>
    <p:extLst>
      <p:ext uri="{BB962C8B-B14F-4D97-AF65-F5344CB8AC3E}">
        <p14:creationId xmlns:p14="http://schemas.microsoft.com/office/powerpoint/2010/main" val="517305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119"/>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sl-SI"/>
              <a:t>Digitalni tahograf 4. generacije: Pametni tahograf</a:t>
            </a:r>
            <a:endParaRPr/>
          </a:p>
        </p:txBody>
      </p:sp>
      <p:sp>
        <p:nvSpPr>
          <p:cNvPr id="900" name="Google Shape;900;p119"/>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SzPts val="2760"/>
              <a:buNone/>
            </a:pPr>
            <a:r>
              <a:rPr lang="sl-SI" b="1"/>
              <a:t>Sistem DSRC (antena)</a:t>
            </a:r>
            <a:endParaRPr/>
          </a:p>
          <a:p>
            <a:pPr marL="285750" lvl="0" indent="-285750" algn="just" rtl="0">
              <a:spcBef>
                <a:spcPts val="1080"/>
              </a:spcBef>
              <a:spcAft>
                <a:spcPts val="0"/>
              </a:spcAft>
              <a:buSzPts val="2760"/>
              <a:buChar char="•"/>
            </a:pPr>
            <a:r>
              <a:rPr lang="sl-SI"/>
              <a:t>Omogoča, da kontrolni organi med vožnjo prenesejo podatke s tahografa k sebi in jih preverijo. Sistem deluje podobno kot elektronsko cestninjenje tov. vozil.</a:t>
            </a:r>
            <a:endParaRPr/>
          </a:p>
        </p:txBody>
      </p:sp>
      <p:pic>
        <p:nvPicPr>
          <p:cNvPr id="901" name="Google Shape;901;p119"/>
          <p:cNvPicPr preferRelativeResize="0"/>
          <p:nvPr/>
        </p:nvPicPr>
        <p:blipFill rotWithShape="1">
          <a:blip r:embed="rId3">
            <a:alphaModFix/>
          </a:blip>
          <a:srcRect/>
          <a:stretch/>
        </p:blipFill>
        <p:spPr>
          <a:xfrm>
            <a:off x="2670197" y="4221088"/>
            <a:ext cx="5275808" cy="1913836"/>
          </a:xfrm>
          <a:prstGeom prst="rect">
            <a:avLst/>
          </a:prstGeom>
          <a:noFill/>
          <a:ln>
            <a:noFill/>
          </a:ln>
        </p:spPr>
      </p:pic>
    </p:spTree>
    <p:extLst>
      <p:ext uri="{BB962C8B-B14F-4D97-AF65-F5344CB8AC3E}">
        <p14:creationId xmlns:p14="http://schemas.microsoft.com/office/powerpoint/2010/main" val="46415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120"/>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sl-SI"/>
              <a:t>Digitalni tahograf 4. generacije: Pametni tahograf</a:t>
            </a:r>
            <a:endParaRPr/>
          </a:p>
        </p:txBody>
      </p:sp>
      <p:pic>
        <p:nvPicPr>
          <p:cNvPr id="907" name="Google Shape;907;p120"/>
          <p:cNvPicPr preferRelativeResize="0">
            <a:picLocks noGrp="1"/>
          </p:cNvPicPr>
          <p:nvPr>
            <p:ph type="body" idx="1"/>
          </p:nvPr>
        </p:nvPicPr>
        <p:blipFill rotWithShape="1">
          <a:blip r:embed="rId3">
            <a:alphaModFix/>
          </a:blip>
          <a:srcRect/>
          <a:stretch/>
        </p:blipFill>
        <p:spPr>
          <a:xfrm>
            <a:off x="1176338" y="2593292"/>
            <a:ext cx="6799262" cy="3239867"/>
          </a:xfrm>
          <a:prstGeom prst="rect">
            <a:avLst/>
          </a:prstGeom>
          <a:noFill/>
          <a:ln>
            <a:noFill/>
          </a:ln>
        </p:spPr>
      </p:pic>
    </p:spTree>
    <p:extLst>
      <p:ext uri="{BB962C8B-B14F-4D97-AF65-F5344CB8AC3E}">
        <p14:creationId xmlns:p14="http://schemas.microsoft.com/office/powerpoint/2010/main" val="639850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121"/>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sl-SI"/>
              <a:t>Digitalni tahograf 4. generacije: Pametni tahograf</a:t>
            </a:r>
            <a:endParaRPr/>
          </a:p>
        </p:txBody>
      </p:sp>
      <p:sp>
        <p:nvSpPr>
          <p:cNvPr id="914" name="Google Shape;914;p121"/>
          <p:cNvSpPr txBox="1">
            <a:spLocks noGrp="1"/>
          </p:cNvSpPr>
          <p:nvPr>
            <p:ph type="body" idx="1"/>
          </p:nvPr>
        </p:nvSpPr>
        <p:spPr>
          <a:xfrm>
            <a:off x="1176865" y="2490135"/>
            <a:ext cx="6798736" cy="3444997"/>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SzPts val="2760"/>
              <a:buNone/>
            </a:pPr>
            <a:r>
              <a:rPr lang="sl-SI" b="1"/>
              <a:t>Nove kartice (GEN2)</a:t>
            </a:r>
            <a:endParaRPr/>
          </a:p>
          <a:p>
            <a:pPr marL="285750" lvl="0" indent="-285750" algn="just" rtl="0">
              <a:spcBef>
                <a:spcPts val="480"/>
              </a:spcBef>
              <a:spcAft>
                <a:spcPts val="0"/>
              </a:spcAft>
              <a:buSzPts val="2760"/>
              <a:buChar char="•"/>
            </a:pPr>
            <a:r>
              <a:rPr lang="sl-SI"/>
              <a:t>Drugo generacijo kartic izdaja podjetje Cetis. Nove kartice imajo nov dizajn in večjo kapaciteto spomina, kar omogoča zapisovanje lokacije vozila. Močnejša je tudi zaščita podatkov na kartici.</a:t>
            </a:r>
            <a:endParaRPr/>
          </a:p>
        </p:txBody>
      </p:sp>
      <p:pic>
        <p:nvPicPr>
          <p:cNvPr id="915" name="Google Shape;915;p121"/>
          <p:cNvPicPr preferRelativeResize="0"/>
          <p:nvPr/>
        </p:nvPicPr>
        <p:blipFill rotWithShape="1">
          <a:blip r:embed="rId3">
            <a:alphaModFix/>
          </a:blip>
          <a:srcRect/>
          <a:stretch/>
        </p:blipFill>
        <p:spPr>
          <a:xfrm>
            <a:off x="999595" y="4491563"/>
            <a:ext cx="7153275" cy="1714500"/>
          </a:xfrm>
          <a:prstGeom prst="rect">
            <a:avLst/>
          </a:prstGeom>
          <a:noFill/>
          <a:ln>
            <a:noFill/>
          </a:ln>
        </p:spPr>
      </p:pic>
    </p:spTree>
    <p:extLst>
      <p:ext uri="{BB962C8B-B14F-4D97-AF65-F5344CB8AC3E}">
        <p14:creationId xmlns:p14="http://schemas.microsoft.com/office/powerpoint/2010/main" val="3144283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22"/>
          <p:cNvSpPr txBox="1">
            <a:spLocks noGrp="1"/>
          </p:cNvSpPr>
          <p:nvPr>
            <p:ph type="title"/>
          </p:nvPr>
        </p:nvSpPr>
        <p:spPr>
          <a:xfrm>
            <a:off x="1176866" y="915337"/>
            <a:ext cx="6798734"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sl-SI"/>
              <a:t>Digitalni tahograf 4. generacije: Pametni tahograf</a:t>
            </a:r>
            <a:endParaRPr/>
          </a:p>
        </p:txBody>
      </p:sp>
      <p:sp>
        <p:nvSpPr>
          <p:cNvPr id="921" name="Google Shape;921;p122"/>
          <p:cNvSpPr txBox="1">
            <a:spLocks noGrp="1"/>
          </p:cNvSpPr>
          <p:nvPr>
            <p:ph type="body" idx="1"/>
          </p:nvPr>
        </p:nvSpPr>
        <p:spPr>
          <a:xfrm>
            <a:off x="1176865" y="2348880"/>
            <a:ext cx="6798736" cy="3888431"/>
          </a:xfrm>
          <a:prstGeom prst="rect">
            <a:avLst/>
          </a:prstGeom>
          <a:noFill/>
          <a:ln>
            <a:noFill/>
          </a:ln>
        </p:spPr>
        <p:txBody>
          <a:bodyPr spcFirstLastPara="1" wrap="square" lIns="91425" tIns="45700" rIns="91425" bIns="45700" anchor="t" anchorCtr="0">
            <a:normAutofit fontScale="92500" lnSpcReduction="10000"/>
          </a:bodyPr>
          <a:lstStyle/>
          <a:p>
            <a:pPr marL="0" lvl="0" indent="0" algn="just" rtl="0">
              <a:spcBef>
                <a:spcPts val="0"/>
              </a:spcBef>
              <a:spcAft>
                <a:spcPts val="0"/>
              </a:spcAft>
              <a:buSzPct val="115000"/>
              <a:buNone/>
            </a:pPr>
            <a:r>
              <a:rPr lang="sl-SI" sz="2800"/>
              <a:t>Poleg voznikove kartice poznamo še:</a:t>
            </a:r>
            <a:endParaRPr/>
          </a:p>
          <a:p>
            <a:pPr marL="742950" lvl="1" indent="-285750" algn="just" rtl="0">
              <a:spcBef>
                <a:spcPts val="1007"/>
              </a:spcBef>
              <a:spcAft>
                <a:spcPts val="0"/>
              </a:spcAft>
              <a:buSzPct val="115000"/>
              <a:buChar char="•"/>
            </a:pPr>
            <a:r>
              <a:rPr lang="sl-SI" sz="2200" b="1"/>
              <a:t>kartico podjetja </a:t>
            </a:r>
            <a:r>
              <a:rPr lang="sl-SI" sz="2200"/>
              <a:t>(Ta identificira podjetje in dovoljuje dostop do podjetja. Dovoljuje tudi prikazovanje in izpis podatkov iz tahografa in voznikove kartice. Kartica je namenjena lastnikom vozila.) </a:t>
            </a:r>
            <a:endParaRPr/>
          </a:p>
          <a:p>
            <a:pPr marL="742950" lvl="1" indent="-285750" algn="just" rtl="0">
              <a:spcBef>
                <a:spcPts val="1007"/>
              </a:spcBef>
              <a:spcAft>
                <a:spcPts val="0"/>
              </a:spcAft>
              <a:buSzPct val="115000"/>
              <a:buChar char="•"/>
            </a:pPr>
            <a:r>
              <a:rPr lang="sl-SI" sz="2200" b="1"/>
              <a:t>kontrolno kartico </a:t>
            </a:r>
            <a:r>
              <a:rPr lang="sl-SI" sz="2200"/>
              <a:t>(Ta identificira uradno osebo nadzornega organa in dovoljuje dostop do podatkov na tahografu in voznikovi kartici.)</a:t>
            </a:r>
            <a:endParaRPr/>
          </a:p>
          <a:p>
            <a:pPr marL="742950" lvl="1" indent="-285750" algn="just" rtl="0">
              <a:spcBef>
                <a:spcPts val="1007"/>
              </a:spcBef>
              <a:spcAft>
                <a:spcPts val="0"/>
              </a:spcAft>
              <a:buSzPct val="115000"/>
              <a:buChar char="•"/>
            </a:pPr>
            <a:r>
              <a:rPr lang="sl-SI" sz="2200" b="1"/>
              <a:t>kartico preizkuševalca </a:t>
            </a:r>
            <a:r>
              <a:rPr lang="sl-SI" sz="2200"/>
              <a:t>(Namenjena je proizvajalcem opreme za zapisovanje podatkov ter omogoča preizkus in prenašanje podatkov iz tahografa.)</a:t>
            </a:r>
            <a:endParaRPr/>
          </a:p>
        </p:txBody>
      </p:sp>
    </p:spTree>
    <p:extLst>
      <p:ext uri="{BB962C8B-B14F-4D97-AF65-F5344CB8AC3E}">
        <p14:creationId xmlns:p14="http://schemas.microsoft.com/office/powerpoint/2010/main" val="4079529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179512" y="722223"/>
            <a:ext cx="8571130" cy="2123658"/>
          </a:xfrm>
          <a:prstGeom prst="rect">
            <a:avLst/>
          </a:prstGeom>
        </p:spPr>
        <p:txBody>
          <a:bodyPr wrap="square">
            <a:spAutoFit/>
          </a:bodyPr>
          <a:lstStyle/>
          <a:p>
            <a:pPr algn="just">
              <a:spcAft>
                <a:spcPts val="0"/>
              </a:spcAft>
            </a:pPr>
            <a:r>
              <a:rPr lang="sl-SI" sz="2400" b="1" u="sng" dirty="0" smtClean="0">
                <a:solidFill>
                  <a:schemeClr val="accent1"/>
                </a:solidFill>
                <a:effectLst/>
                <a:ea typeface="Times New Roman"/>
              </a:rPr>
              <a:t>Vzdrževanje vozil cestnega prometa</a:t>
            </a:r>
          </a:p>
          <a:p>
            <a:pPr algn="just">
              <a:spcAft>
                <a:spcPts val="0"/>
              </a:spcAft>
            </a:pPr>
            <a:endParaRPr lang="sl-SI" dirty="0">
              <a:ea typeface="Times New Roman"/>
            </a:endParaRPr>
          </a:p>
          <a:p>
            <a:pPr algn="just">
              <a:spcAft>
                <a:spcPts val="0"/>
              </a:spcAft>
            </a:pPr>
            <a:r>
              <a:rPr lang="sl-SI" dirty="0" smtClean="0">
                <a:effectLst/>
                <a:ea typeface="Times New Roman"/>
              </a:rPr>
              <a:t>Vozila registrirana za prevoz potnikov in tovora v cestnem prometu morajo opraviti zakonsko določen tehnični pregled. Servise in večja popravila praviloma opravljamo pri pooblaščenih serviserjih. Deli, ki jih menjamo morajo biti homologirani. Vse naprave in sistemi na vozilu morajo biti v brezhibnem stanju.</a:t>
            </a:r>
          </a:p>
          <a:p>
            <a:pPr>
              <a:spcAft>
                <a:spcPts val="0"/>
              </a:spcAft>
            </a:pPr>
            <a:r>
              <a:rPr lang="sl-SI" dirty="0" smtClean="0">
                <a:effectLst/>
                <a:ea typeface="Times New Roman"/>
              </a:rPr>
              <a:t> </a:t>
            </a:r>
            <a:endParaRPr lang="sl-SI" dirty="0">
              <a:effectLst/>
              <a:ea typeface="Times New Roman"/>
            </a:endParaRPr>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9413" y="2780928"/>
            <a:ext cx="4222638" cy="31683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73859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426698" y="1016905"/>
            <a:ext cx="8275597" cy="646331"/>
          </a:xfrm>
          <a:prstGeom prst="rect">
            <a:avLst/>
          </a:prstGeom>
        </p:spPr>
        <p:txBody>
          <a:bodyPr wrap="square">
            <a:spAutoFit/>
          </a:bodyPr>
          <a:lstStyle/>
          <a:p>
            <a:pPr algn="just"/>
            <a:r>
              <a:rPr lang="sl-SI" dirty="0">
                <a:ea typeface="Times New Roman"/>
                <a:cs typeface="Arial" pitchFamily="34" charset="0"/>
              </a:rPr>
              <a:t>Za doseganje optimalnih eksploatacijskih učinkov je potrebno upoštevati proizvajalčeva navodila in priporočila o vzdrževanju za posamezna prevozna </a:t>
            </a:r>
            <a:r>
              <a:rPr lang="sl-SI" dirty="0" smtClean="0">
                <a:ea typeface="Times New Roman"/>
                <a:cs typeface="Arial" pitchFamily="34" charset="0"/>
              </a:rPr>
              <a:t>sredstva</a:t>
            </a:r>
            <a:r>
              <a:rPr lang="sl-SI" dirty="0">
                <a:ea typeface="Times New Roman"/>
                <a:cs typeface="Arial" pitchFamily="34" charset="0"/>
              </a:rPr>
              <a:t>. </a:t>
            </a:r>
            <a:endParaRPr lang="sl-SI" dirty="0">
              <a:cs typeface="Arial"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2221" y="2276872"/>
            <a:ext cx="8280920" cy="2111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avokotnik 4"/>
          <p:cNvSpPr/>
          <p:nvPr/>
        </p:nvSpPr>
        <p:spPr>
          <a:xfrm>
            <a:off x="462221" y="4725144"/>
            <a:ext cx="8280920" cy="923330"/>
          </a:xfrm>
          <a:prstGeom prst="rect">
            <a:avLst/>
          </a:prstGeom>
        </p:spPr>
        <p:txBody>
          <a:bodyPr wrap="square">
            <a:spAutoFit/>
          </a:bodyPr>
          <a:lstStyle/>
          <a:p>
            <a:pPr algn="just"/>
            <a:r>
              <a:rPr lang="sl-SI" b="1" dirty="0">
                <a:cs typeface="Arial" pitchFamily="34" charset="0"/>
              </a:rPr>
              <a:t>Kdaj na tehnični pregled?</a:t>
            </a:r>
          </a:p>
          <a:p>
            <a:pPr algn="just"/>
            <a:r>
              <a:rPr lang="sl-SI" dirty="0">
                <a:cs typeface="Arial" pitchFamily="34" charset="0"/>
              </a:rPr>
              <a:t>Pogostost opravljanja tehničnih pregledov motornih in priklopnih vozil določa 50. člen Zakona o motornih vozilih.</a:t>
            </a:r>
          </a:p>
        </p:txBody>
      </p:sp>
    </p:spTree>
    <p:extLst>
      <p:ext uri="{BB962C8B-B14F-4D97-AF65-F5344CB8AC3E}">
        <p14:creationId xmlns:p14="http://schemas.microsoft.com/office/powerpoint/2010/main" val="1679566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251520" y="620688"/>
            <a:ext cx="8496944" cy="4801314"/>
          </a:xfrm>
          <a:prstGeom prst="rect">
            <a:avLst/>
          </a:prstGeom>
        </p:spPr>
        <p:txBody>
          <a:bodyPr wrap="square">
            <a:spAutoFit/>
          </a:bodyPr>
          <a:lstStyle/>
          <a:p>
            <a:r>
              <a:rPr lang="sl-SI" b="1" dirty="0">
                <a:solidFill>
                  <a:srgbClr val="000000"/>
                </a:solidFill>
                <a:cs typeface="Arial" pitchFamily="34" charset="0"/>
              </a:rPr>
              <a:t>V splošnem veljajo naslednji časovni razponi:</a:t>
            </a:r>
            <a:r>
              <a:rPr lang="sl-SI" dirty="0">
                <a:solidFill>
                  <a:srgbClr val="000000"/>
                </a:solidFill>
                <a:cs typeface="Arial" pitchFamily="34" charset="0"/>
              </a:rPr>
              <a:t> </a:t>
            </a:r>
            <a:r>
              <a:rPr lang="sl-SI" dirty="0">
                <a:cs typeface="Arial" pitchFamily="34" charset="0"/>
              </a:rPr>
              <a:t/>
            </a:r>
            <a:br>
              <a:rPr lang="sl-SI" dirty="0">
                <a:cs typeface="Arial" pitchFamily="34" charset="0"/>
              </a:rPr>
            </a:br>
            <a:r>
              <a:rPr lang="sl-SI" dirty="0">
                <a:cs typeface="Arial" pitchFamily="34" charset="0"/>
              </a:rPr>
              <a:t/>
            </a:r>
            <a:br>
              <a:rPr lang="sl-SI" dirty="0">
                <a:cs typeface="Arial" pitchFamily="34" charset="0"/>
              </a:rPr>
            </a:br>
            <a:r>
              <a:rPr lang="sl-SI" dirty="0">
                <a:solidFill>
                  <a:srgbClr val="000000"/>
                </a:solidFill>
                <a:cs typeface="Arial" pitchFamily="34" charset="0"/>
              </a:rPr>
              <a:t>Motorna in priklopna vozila, razen izjem navedenih v 50. členu Zakona o motornih vozilih, opravijo prvi tehnični pregled </a:t>
            </a:r>
            <a:r>
              <a:rPr lang="sl-SI" b="1" dirty="0">
                <a:solidFill>
                  <a:srgbClr val="000000"/>
                </a:solidFill>
                <a:cs typeface="Arial" pitchFamily="34" charset="0"/>
              </a:rPr>
              <a:t>štiri leta po prvi registraciji</a:t>
            </a:r>
            <a:r>
              <a:rPr lang="sl-SI" dirty="0">
                <a:solidFill>
                  <a:srgbClr val="000000"/>
                </a:solidFill>
                <a:cs typeface="Arial" pitchFamily="34" charset="0"/>
              </a:rPr>
              <a:t>, nato pa </a:t>
            </a:r>
            <a:r>
              <a:rPr lang="sl-SI" b="1" dirty="0">
                <a:solidFill>
                  <a:srgbClr val="000000"/>
                </a:solidFill>
                <a:cs typeface="Arial" pitchFamily="34" charset="0"/>
              </a:rPr>
              <a:t>vsaki dve leti do osmega leta starosti. </a:t>
            </a:r>
            <a:r>
              <a:rPr lang="sl-SI" dirty="0">
                <a:cs typeface="Arial" pitchFamily="34" charset="0"/>
              </a:rPr>
              <a:t/>
            </a:r>
            <a:br>
              <a:rPr lang="sl-SI" dirty="0">
                <a:cs typeface="Arial" pitchFamily="34" charset="0"/>
              </a:rPr>
            </a:br>
            <a:r>
              <a:rPr lang="sl-SI" dirty="0">
                <a:cs typeface="Arial" pitchFamily="34" charset="0"/>
              </a:rPr>
              <a:t/>
            </a:r>
            <a:br>
              <a:rPr lang="sl-SI" dirty="0">
                <a:cs typeface="Arial" pitchFamily="34" charset="0"/>
              </a:rPr>
            </a:br>
            <a:r>
              <a:rPr lang="sl-SI" dirty="0">
                <a:solidFill>
                  <a:srgbClr val="000000"/>
                </a:solidFill>
                <a:cs typeface="Arial" pitchFamily="34" charset="0"/>
              </a:rPr>
              <a:t>Lahki priklopniki, bivalni priklopniki, traktorski priklopniki ter priklopna vozila za prevoz čolnov, vodnih skuterjev in drugih priprav za šport in prosti čas, katerih največja dovoljena masa presega 750 kg in ne presega 3500 kg opravijo prvi tehnični pregled </a:t>
            </a:r>
            <a:r>
              <a:rPr lang="sl-SI" b="1" dirty="0">
                <a:solidFill>
                  <a:srgbClr val="000000"/>
                </a:solidFill>
                <a:cs typeface="Arial" pitchFamily="34" charset="0"/>
              </a:rPr>
              <a:t>štiri leta po nakupu oz. prvi registraciji ter nato vsaka štiri leta</a:t>
            </a:r>
            <a:r>
              <a:rPr lang="sl-SI" dirty="0">
                <a:solidFill>
                  <a:srgbClr val="000000"/>
                </a:solidFill>
                <a:cs typeface="Arial" pitchFamily="34" charset="0"/>
              </a:rPr>
              <a:t>. </a:t>
            </a:r>
            <a:r>
              <a:rPr lang="sl-SI" dirty="0">
                <a:cs typeface="Arial" pitchFamily="34" charset="0"/>
              </a:rPr>
              <a:t/>
            </a:r>
            <a:br>
              <a:rPr lang="sl-SI" dirty="0">
                <a:cs typeface="Arial" pitchFamily="34" charset="0"/>
              </a:rPr>
            </a:br>
            <a:r>
              <a:rPr lang="sl-SI" dirty="0">
                <a:cs typeface="Arial" pitchFamily="34" charset="0"/>
              </a:rPr>
              <a:t/>
            </a:r>
            <a:br>
              <a:rPr lang="sl-SI" dirty="0">
                <a:cs typeface="Arial" pitchFamily="34" charset="0"/>
              </a:rPr>
            </a:br>
            <a:r>
              <a:rPr lang="sl-SI" dirty="0">
                <a:solidFill>
                  <a:srgbClr val="000000"/>
                </a:solidFill>
                <a:cs typeface="Arial" pitchFamily="34" charset="0"/>
              </a:rPr>
              <a:t>Tehnični pregledi motornih in priklopnih vozil, s katerimi se opravlja javni prevoz potnikov, avtobusov, motornih in priklopnih vozil, ki prevažajo nevarno blago, vozil, ki se uporabljajo za učenje vožnje v avtošolah in motornih vozil, opremljenih kot vozila s prednostjo oziroma vozila za spremstvo, razen motornih in priklopnih vozil v lasti prostovoljnih gasilskih društev, ki so po obliki in namenu karoserije gasilska vozila, se opravljajo </a:t>
            </a:r>
            <a:r>
              <a:rPr lang="sl-SI" b="1" dirty="0">
                <a:solidFill>
                  <a:srgbClr val="000000"/>
                </a:solidFill>
                <a:cs typeface="Arial" pitchFamily="34" charset="0"/>
              </a:rPr>
              <a:t>vsakih šest mesecev</a:t>
            </a:r>
            <a:r>
              <a:rPr lang="sl-SI" b="1" dirty="0" smtClean="0">
                <a:solidFill>
                  <a:srgbClr val="000000"/>
                </a:solidFill>
                <a:cs typeface="Arial" pitchFamily="34" charset="0"/>
              </a:rPr>
              <a:t>.</a:t>
            </a:r>
            <a:endParaRPr lang="sl-SI" b="1" dirty="0">
              <a:cs typeface="Arial" pitchFamily="34" charset="0"/>
            </a:endParaRPr>
          </a:p>
        </p:txBody>
      </p:sp>
    </p:spTree>
    <p:extLst>
      <p:ext uri="{BB962C8B-B14F-4D97-AF65-F5344CB8AC3E}">
        <p14:creationId xmlns:p14="http://schemas.microsoft.com/office/powerpoint/2010/main" val="39815444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Newsprint</Template>
  <TotalTime>162</TotalTime>
  <Words>941</Words>
  <Application>Microsoft Office PowerPoint</Application>
  <PresentationFormat>Diaprojekcija na zaslonu (4:3)</PresentationFormat>
  <Paragraphs>75</Paragraphs>
  <Slides>17</Slides>
  <Notes>7</Notes>
  <HiddenSlides>0</HiddenSlides>
  <MMClips>0</MMClips>
  <ScaleCrop>false</ScaleCrop>
  <HeadingPairs>
    <vt:vector size="6" baseType="variant">
      <vt:variant>
        <vt:lpstr>Uporabljene pisave</vt:lpstr>
      </vt:variant>
      <vt:variant>
        <vt:i4>6</vt:i4>
      </vt:variant>
      <vt:variant>
        <vt:lpstr>Tema</vt:lpstr>
      </vt:variant>
      <vt:variant>
        <vt:i4>1</vt:i4>
      </vt:variant>
      <vt:variant>
        <vt:lpstr>Naslovi diapozitivov</vt:lpstr>
      </vt:variant>
      <vt:variant>
        <vt:i4>17</vt:i4>
      </vt:variant>
    </vt:vector>
  </HeadingPairs>
  <TitlesOfParts>
    <vt:vector size="24" baseType="lpstr">
      <vt:lpstr>Arial</vt:lpstr>
      <vt:lpstr>Calibri</vt:lpstr>
      <vt:lpstr>Garamond</vt:lpstr>
      <vt:lpstr>Impact</vt:lpstr>
      <vt:lpstr>Symbol</vt:lpstr>
      <vt:lpstr>Times New Roman</vt:lpstr>
      <vt:lpstr>NewsPrint</vt:lpstr>
      <vt:lpstr>KABINA</vt:lpstr>
      <vt:lpstr>PowerPointova predstavitev</vt:lpstr>
      <vt:lpstr>PowerPointova predstavitev</vt:lpstr>
      <vt:lpstr>PowerPointova predstavitev</vt:lpstr>
      <vt:lpstr>PowerPointova predstavitev</vt:lpstr>
      <vt:lpstr>PowerPointova predstavitev</vt:lpstr>
      <vt:lpstr>PowerPointova predstavitev</vt:lpstr>
      <vt:lpstr>Digitalni tahograf</vt:lpstr>
      <vt:lpstr>Digitalni tahograf</vt:lpstr>
      <vt:lpstr>Digitalni tahograf 4. generacije: Pametni tahograf</vt:lpstr>
      <vt:lpstr>Digitalni tahograf 4. generacije: Pametni tahograf</vt:lpstr>
      <vt:lpstr>Digitalni tahograf 4. generacije: Pametni tahograf</vt:lpstr>
      <vt:lpstr>Digitalni tahograf 4. generacije: Pametni tahograf</vt:lpstr>
      <vt:lpstr>Digitalni tahograf 4. generacije: Pametni tahograf</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Kabina </dc:title>
  <dc:creator>Roman</dc:creator>
  <cp:lastModifiedBy>AS Ježica</cp:lastModifiedBy>
  <cp:revision>46</cp:revision>
  <dcterms:created xsi:type="dcterms:W3CDTF">2015-12-15T07:26:39Z</dcterms:created>
  <dcterms:modified xsi:type="dcterms:W3CDTF">2022-11-14T18:09:40Z</dcterms:modified>
</cp:coreProperties>
</file>