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9" r:id="rId5"/>
    <p:sldId id="258" r:id="rId6"/>
    <p:sldId id="262" r:id="rId7"/>
    <p:sldId id="265" r:id="rId8"/>
    <p:sldId id="267" r:id="rId9"/>
    <p:sldId id="268" r:id="rId10"/>
    <p:sldId id="269" r:id="rId11"/>
    <p:sldId id="266" r:id="rId1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14.5.2017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err="1" smtClean="0"/>
              <a:t>Kontejnerizacija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Koliko tovora bi lahko letno prepeljali s </a:t>
            </a:r>
            <a:r>
              <a:rPr lang="sl-SI" dirty="0" smtClean="0"/>
              <a:t>163</a:t>
            </a:r>
            <a:r>
              <a:rPr lang="sl-SI" dirty="0" smtClean="0"/>
              <a:t> </a:t>
            </a:r>
            <a:r>
              <a:rPr lang="sl-SI" dirty="0" smtClean="0"/>
              <a:t>kontejnerji inventarnega parka, če bi bilo povprečno </a:t>
            </a:r>
            <a:r>
              <a:rPr lang="sl-SI" dirty="0" smtClean="0"/>
              <a:t>9,8 </a:t>
            </a:r>
            <a:r>
              <a:rPr lang="sl-SI" dirty="0" smtClean="0"/>
              <a:t>% kontejnerjev izločenih zaradi popravil ali vzdrževanja? </a:t>
            </a:r>
          </a:p>
          <a:p>
            <a:r>
              <a:rPr lang="sl-SI" dirty="0" smtClean="0"/>
              <a:t>Tovor doteka s 2 % neenakomernostjo. Kontejner bo imel letno </a:t>
            </a:r>
            <a:r>
              <a:rPr lang="sl-SI" dirty="0" smtClean="0"/>
              <a:t>35 </a:t>
            </a:r>
            <a:r>
              <a:rPr lang="sl-SI" dirty="0" err="1" smtClean="0"/>
              <a:t>obtekov</a:t>
            </a:r>
            <a:r>
              <a:rPr lang="sl-SI" dirty="0" smtClean="0"/>
              <a:t>. Vsak kontejner bo povprečno natovorjen s </a:t>
            </a:r>
            <a:r>
              <a:rPr lang="sl-SI" dirty="0" smtClean="0"/>
              <a:t>13.350 </a:t>
            </a:r>
            <a:r>
              <a:rPr lang="sl-SI" dirty="0" smtClean="0"/>
              <a:t>kg tovora. V letu je 300 delovnih dni.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izračun</a:t>
            </a:r>
            <a:endParaRPr lang="sl-SI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163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9,8%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1,098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35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obt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13350 </a:t>
                </a:r>
                <a:r>
                  <a:rPr lang="sl-SI" sz="18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13,35 </a:t>
                </a:r>
                <a:r>
                  <a:rPr lang="sl-SI" sz="18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300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prstClr val="black"/>
                        </a:solidFill>
                        <a:latin typeface="Cambria Math"/>
                      </a:rPr>
                      <m:t>       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𝑁𝑘𝑑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∗300∗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𝑌𝑘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𝑇𝑘</m:t>
                        </m:r>
                      </m:den>
                    </m:f>
                  </m:oMath>
                </a14:m>
                <a:r>
                  <a:rPr lang="sl-SI" sz="1800" dirty="0" smtClean="0">
                    <a:solidFill>
                      <a:prstClr val="black"/>
                    </a:solidFill>
                  </a:rPr>
                  <a:t>             </a:t>
                </a:r>
                <a14:m>
                  <m:oMath xmlns:m="http://schemas.openxmlformats.org/officeDocument/2006/math"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𝑇𝑘</m:t>
                    </m:r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𝐷𝑑</m:t>
                        </m:r>
                      </m:num>
                      <m:den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𝑂𝑝𝑙</m:t>
                        </m:r>
                      </m:den>
                    </m:f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300</m:t>
                        </m:r>
                      </m:num>
                      <m:den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sl-SI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sl-SI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8,6</m:t>
                    </m:r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𝑑𝑛𝑖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48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∗300∗1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3,35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1,02∗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8,6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592740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8,8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67356,8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Nki</a:t>
            </a:r>
            <a:r>
              <a:rPr lang="sl-SI" dirty="0" smtClean="0"/>
              <a:t> = </a:t>
            </a:r>
            <a:r>
              <a:rPr lang="sl-SI" dirty="0" smtClean="0"/>
              <a:t>163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err="1" smtClean="0"/>
              <a:t>Pp</a:t>
            </a:r>
            <a:r>
              <a:rPr lang="sl-SI" dirty="0" smtClean="0"/>
              <a:t> = </a:t>
            </a:r>
            <a:r>
              <a:rPr lang="sl-SI" dirty="0" smtClean="0"/>
              <a:t>9,8%</a:t>
            </a:r>
            <a:endParaRPr lang="sl-SI" dirty="0" smtClean="0"/>
          </a:p>
          <a:p>
            <a:r>
              <a:rPr lang="sl-SI" dirty="0" err="1" smtClean="0"/>
              <a:t>Yk</a:t>
            </a:r>
            <a:r>
              <a:rPr lang="sl-SI" dirty="0" smtClean="0"/>
              <a:t> = 2%</a:t>
            </a:r>
          </a:p>
          <a:p>
            <a:r>
              <a:rPr lang="sl-SI" dirty="0" err="1" smtClean="0"/>
              <a:t>Okl</a:t>
            </a:r>
            <a:r>
              <a:rPr lang="sl-SI" dirty="0" smtClean="0"/>
              <a:t> = </a:t>
            </a:r>
            <a:r>
              <a:rPr lang="sl-SI" dirty="0" smtClean="0"/>
              <a:t>35</a:t>
            </a:r>
            <a:r>
              <a:rPr lang="sl-SI" dirty="0" smtClean="0"/>
              <a:t> </a:t>
            </a:r>
            <a:r>
              <a:rPr lang="sl-SI" dirty="0" smtClean="0"/>
              <a:t>obt  </a:t>
            </a:r>
          </a:p>
          <a:p>
            <a:r>
              <a:rPr lang="sl-SI" dirty="0" smtClean="0"/>
              <a:t>q = </a:t>
            </a:r>
            <a:r>
              <a:rPr lang="sl-SI" dirty="0" smtClean="0"/>
              <a:t>13350 </a:t>
            </a:r>
            <a:r>
              <a:rPr lang="sl-SI" dirty="0" smtClean="0"/>
              <a:t>kg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300 dni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sl-SI" dirty="0" err="1" smtClean="0"/>
              <a:t>Nki</a:t>
            </a:r>
            <a:r>
              <a:rPr lang="sl-SI" dirty="0" smtClean="0"/>
              <a:t> = </a:t>
            </a:r>
            <a:r>
              <a:rPr lang="sl-SI" dirty="0" smtClean="0"/>
              <a:t>163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err="1" smtClean="0"/>
              <a:t>Pp</a:t>
            </a:r>
            <a:r>
              <a:rPr lang="sl-SI" dirty="0" smtClean="0"/>
              <a:t> = </a:t>
            </a:r>
            <a:r>
              <a:rPr lang="sl-SI" dirty="0" smtClean="0"/>
              <a:t>9,8% </a:t>
            </a:r>
            <a:r>
              <a:rPr lang="sl-SI" dirty="0" smtClean="0"/>
              <a:t>→ </a:t>
            </a:r>
            <a:r>
              <a:rPr lang="sl-SI" dirty="0" smtClean="0"/>
              <a:t>1,098</a:t>
            </a:r>
            <a:endParaRPr lang="sl-SI" dirty="0" smtClean="0"/>
          </a:p>
          <a:p>
            <a:r>
              <a:rPr lang="sl-SI" dirty="0" err="1" smtClean="0"/>
              <a:t>Yk</a:t>
            </a:r>
            <a:r>
              <a:rPr lang="sl-SI" dirty="0" smtClean="0"/>
              <a:t> = 2% → 1,02</a:t>
            </a:r>
          </a:p>
          <a:p>
            <a:r>
              <a:rPr lang="sl-SI" dirty="0" err="1" smtClean="0"/>
              <a:t>Opl</a:t>
            </a:r>
            <a:r>
              <a:rPr lang="sl-SI" dirty="0" smtClean="0"/>
              <a:t> = </a:t>
            </a:r>
            <a:r>
              <a:rPr lang="sl-SI" dirty="0" smtClean="0"/>
              <a:t>35</a:t>
            </a:r>
            <a:r>
              <a:rPr lang="sl-SI" dirty="0" smtClean="0"/>
              <a:t> </a:t>
            </a:r>
            <a:r>
              <a:rPr lang="sl-SI" dirty="0" smtClean="0"/>
              <a:t>obt</a:t>
            </a:r>
          </a:p>
          <a:p>
            <a:r>
              <a:rPr lang="sl-SI" dirty="0"/>
              <a:t>q</a:t>
            </a:r>
            <a:r>
              <a:rPr lang="sl-SI" dirty="0" smtClean="0"/>
              <a:t> </a:t>
            </a:r>
            <a:r>
              <a:rPr lang="sl-SI" dirty="0" smtClean="0"/>
              <a:t>= </a:t>
            </a:r>
            <a:r>
              <a:rPr lang="sl-SI" dirty="0" smtClean="0"/>
              <a:t>13350 </a:t>
            </a:r>
            <a:r>
              <a:rPr lang="sl-SI" dirty="0" smtClean="0"/>
              <a:t>kg → </a:t>
            </a:r>
            <a:r>
              <a:rPr lang="sl-SI" dirty="0" smtClean="0"/>
              <a:t>13,53 </a:t>
            </a:r>
            <a:r>
              <a:rPr lang="sl-SI" dirty="0" smtClean="0"/>
              <a:t>t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300dni</a:t>
            </a:r>
          </a:p>
          <a:p>
            <a:r>
              <a:rPr lang="sl-SI" dirty="0" err="1" smtClean="0"/>
              <a:t>Nkd</a:t>
            </a:r>
            <a:r>
              <a:rPr lang="sl-SI" dirty="0" smtClean="0"/>
              <a:t> = ?</a:t>
            </a:r>
          </a:p>
          <a:p>
            <a:r>
              <a:rPr lang="sl-SI" dirty="0" err="1" smtClean="0"/>
              <a:t>Qk</a:t>
            </a:r>
            <a:r>
              <a:rPr lang="sl-SI" dirty="0" smtClean="0"/>
              <a:t> =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38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obrazec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sz="36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sz="36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sz="3600" b="1" dirty="0">
                    <a:solidFill>
                      <a:prstClr val="black"/>
                    </a:solidFill>
                  </a:rPr>
                  <a:t> → </a:t>
                </a:r>
              </a:p>
              <a:p>
                <a:pPr marL="0" indent="0" algn="ctr">
                  <a:buNone/>
                </a:pPr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Izpeljava iz obrazca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           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𝟑𝟎𝟎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Izpeljava iz obrazca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sl-SI" b="0" i="1" dirty="0" smtClean="0">
                  <a:latin typeface="Cambria Math"/>
                </a:endParaRPr>
              </a:p>
              <a:p>
                <a:endParaRPr lang="sl-SI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𝐍𝐤𝐢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sl-SI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e>
                    </m:d>
                    <m:r>
                      <a:rPr lang="sl-SI" b="1" i="0" smtClean="0">
                        <a:latin typeface="Cambria Math"/>
                      </a:rPr>
                      <m:t>→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/>
                          </a:rPr>
                          <m:t>𝐍𝐤𝐢</m:t>
                        </m:r>
                      </m:num>
                      <m:den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000" dirty="0" smtClean="0"/>
              <a:t>izračun</a:t>
            </a:r>
            <a:endParaRPr lang="sl-SI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616624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9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163 </a:t>
                </a:r>
                <a:r>
                  <a:rPr lang="sl-SI" sz="1900" dirty="0" err="1">
                    <a:solidFill>
                      <a:prstClr val="black"/>
                    </a:solidFill>
                  </a:rPr>
                  <a:t>kont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9,8% </a:t>
                </a:r>
                <a:r>
                  <a:rPr lang="sl-SI" sz="19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1,098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9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1,02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35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obt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>
                    <a:solidFill>
                      <a:prstClr val="black"/>
                    </a:solidFill>
                  </a:rPr>
                  <a:t>q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900" dirty="0">
                    <a:solidFill>
                      <a:prstClr val="black"/>
                    </a:solidFill>
                  </a:rPr>
                  <a:t>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13350 </a:t>
                </a:r>
                <a:r>
                  <a:rPr lang="sl-SI" sz="19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13,35 </a:t>
                </a:r>
                <a:r>
                  <a:rPr lang="sl-SI" sz="19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300dni</a:t>
                </a:r>
              </a:p>
              <a:p>
                <a:pPr lvl="0"/>
                <a:endParaRPr lang="sl-SI" sz="19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0" smtClean="0">
                          <a:latin typeface="Cambria Math"/>
                        </a:rPr>
                        <m:t>𝐍𝐤𝐢</m:t>
                      </m:r>
                      <m:r>
                        <a:rPr lang="sl-SI" b="1" i="0" smtClean="0">
                          <a:latin typeface="Cambria Math"/>
                        </a:rPr>
                        <m:t>=</m:t>
                      </m:r>
                      <m:r>
                        <a:rPr lang="sl-SI" b="1" i="0" smtClean="0">
                          <a:latin typeface="Cambria Math"/>
                        </a:rPr>
                        <m:t>𝐍𝐤𝐝</m:t>
                      </m:r>
                      <m:r>
                        <a:rPr lang="sl-SI" b="1" i="0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l-SI" b="1" i="0" smtClean="0">
                              <a:latin typeface="Cambria Math"/>
                            </a:rPr>
                            <m:t>𝟏</m:t>
                          </m:r>
                          <m:r>
                            <a:rPr lang="sl-SI" b="1" i="0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b="1" i="0" smtClean="0">
                                  <a:latin typeface="Cambria Math"/>
                                </a:rPr>
                                <m:t>𝐏𝐩</m:t>
                              </m:r>
                            </m:num>
                            <m:den>
                              <m:r>
                                <a:rPr lang="sl-SI" b="1" i="0" smtClean="0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</m:e>
                      </m:d>
                      <m:r>
                        <a:rPr lang="sl-SI" b="1" i="0" smtClean="0">
                          <a:latin typeface="Cambria Math"/>
                        </a:rPr>
                        <m:t>→</m:t>
                      </m:r>
                      <m:r>
                        <a:rPr lang="sl-SI" b="1" i="0" smtClean="0">
                          <a:latin typeface="Cambria Math"/>
                        </a:rPr>
                        <m:t>𝐍𝐤𝐝</m:t>
                      </m:r>
                      <m:r>
                        <a:rPr lang="sl-SI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0" smtClean="0">
                              <a:latin typeface="Cambria Math"/>
                            </a:rPr>
                            <m:t>𝐍𝐤𝐢</m:t>
                          </m:r>
                        </m:num>
                        <m:den>
                          <m:r>
                            <a:rPr lang="sl-SI" b="1" i="0" smtClean="0">
                              <a:latin typeface="Cambria Math"/>
                            </a:rPr>
                            <m:t>𝟏</m:t>
                          </m:r>
                          <m:r>
                            <a:rPr lang="sl-SI" b="1" i="0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b="1" i="0" smtClean="0">
                                  <a:latin typeface="Cambria Math"/>
                                </a:rPr>
                                <m:t>𝐏𝐩</m:t>
                              </m:r>
                            </m:num>
                            <m:den>
                              <m:r>
                                <a:rPr lang="sl-SI" b="1" i="0" smtClean="0"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l-SI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>
                          <a:solidFill>
                            <a:prstClr val="black"/>
                          </a:solidFill>
                          <a:latin typeface="Cambria Math"/>
                        </a:rPr>
                        <m:t>𝐍𝐤𝐝</m:t>
                      </m:r>
                      <m:r>
                        <a:rPr lang="sl-SI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𝟔𝟑</m:t>
                          </m:r>
                        </m:num>
                        <m:den>
                          <m:r>
                            <a:rPr lang="sl-SI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sl-SI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sl-SI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𝟎𝟗𝟖</m:t>
                              </m:r>
                            </m:num>
                            <m:den>
                              <m:r>
                                <a:rPr lang="sl-SI" b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𝟏𝟎𝟎</m:t>
                              </m:r>
                            </m:den>
                          </m:f>
                        </m:den>
                      </m:f>
                      <m:r>
                        <a:rPr lang="sl-SI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𝟔𝟑</m:t>
                          </m:r>
                        </m:num>
                        <m:den>
                          <m:r>
                            <a:rPr lang="sl-SI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𝟎𝟗𝟖</m:t>
                          </m:r>
                        </m:den>
                      </m:f>
                      <m:r>
                        <a:rPr lang="sl-SI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𝟒𝟖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𝒌𝒐𝒏</m:t>
                      </m:r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616624"/>
              </a:xfrm>
              <a:blipFill rotWithShape="1">
                <a:blip r:embed="rId2"/>
                <a:stretch>
                  <a:fillRect l="-519" t="-54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2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izračun</a:t>
            </a:r>
            <a:endParaRPr lang="sl-SI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163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9,8%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1,098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35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obt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133,50 </a:t>
                </a:r>
                <a:r>
                  <a:rPr lang="sl-SI" sz="18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13,35 </a:t>
                </a:r>
                <a:r>
                  <a:rPr lang="sl-SI" sz="18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300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𝑁𝑘𝑑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∗300∗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𝑌𝑘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𝑇𝑘</m:t>
                          </m:r>
                        </m:den>
                      </m:f>
                    </m:oMath>
                  </m:oMathPara>
                </a14:m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48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∗300∗1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3,35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1,02∗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592740</m:t>
                          </m:r>
                        </m:num>
                        <m:den/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Izračun </a:t>
            </a:r>
            <a:r>
              <a:rPr lang="sl-SI" sz="2000" b="1" dirty="0" err="1" smtClean="0"/>
              <a:t>Tk</a:t>
            </a:r>
            <a:endParaRPr lang="sl-SI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163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9,8%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1,098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1,02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 smtClean="0">
                    <a:solidFill>
                      <a:prstClr val="black"/>
                    </a:solidFill>
                  </a:rPr>
                  <a:t>Opl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35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obt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13350 </a:t>
                </a:r>
                <a:r>
                  <a:rPr lang="sl-SI" sz="18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13,35 </a:t>
                </a:r>
                <a:r>
                  <a:rPr lang="sl-SI" sz="18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300 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𝑁𝑘𝑑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∗300∗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𝑌𝑘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𝑇𝑘</m:t>
                        </m:r>
                      </m:den>
                    </m:f>
                  </m:oMath>
                </a14:m>
                <a:r>
                  <a:rPr lang="sl-SI" sz="1800" dirty="0" smtClean="0">
                    <a:solidFill>
                      <a:prstClr val="black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𝑇𝑘</m:t>
                    </m:r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𝐷𝑑</m:t>
                        </m:r>
                      </m:num>
                      <m:den>
                        <m:r>
                          <a:rPr lang="sl-SI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sl-SI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l-SI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𝑙</m:t>
                        </m:r>
                      </m:den>
                    </m:f>
                    <m:r>
                      <a:rPr lang="sl-SI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sl-SI" dirty="0" smtClean="0">
                  <a:solidFill>
                    <a:srgbClr val="FF0000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48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∗300∗1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3,35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1,02∗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592740</m:t>
                          </m:r>
                        </m:num>
                        <m:den/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2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464</Words>
  <Application>Microsoft Office PowerPoint</Application>
  <PresentationFormat>Diaprojekcija na zaslonu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2" baseType="lpstr">
      <vt:lpstr>Officeova tema</vt:lpstr>
      <vt:lpstr>Kontejnerizacija</vt:lpstr>
      <vt:lpstr>Podatki:</vt:lpstr>
      <vt:lpstr>Podatki:</vt:lpstr>
      <vt:lpstr>obrazec</vt:lpstr>
      <vt:lpstr>Izpeljava iz obrazca</vt:lpstr>
      <vt:lpstr>Izpeljava iz obrazca</vt:lpstr>
      <vt:lpstr>izračun</vt:lpstr>
      <vt:lpstr>izračun</vt:lpstr>
      <vt:lpstr>Izračun Tk</vt:lpstr>
      <vt:lpstr>izračun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</cp:lastModifiedBy>
  <cp:revision>17</cp:revision>
  <dcterms:created xsi:type="dcterms:W3CDTF">2015-05-02T14:44:32Z</dcterms:created>
  <dcterms:modified xsi:type="dcterms:W3CDTF">2017-05-14T15:20:16Z</dcterms:modified>
</cp:coreProperties>
</file>