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1" r:id="rId4"/>
    <p:sldId id="259" r:id="rId5"/>
    <p:sldId id="258" r:id="rId6"/>
    <p:sldId id="262" r:id="rId7"/>
    <p:sldId id="265" r:id="rId8"/>
    <p:sldId id="267" r:id="rId9"/>
    <p:sldId id="268" r:id="rId10"/>
    <p:sldId id="269" r:id="rId11"/>
    <p:sldId id="266" r:id="rId1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1744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956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723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766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6718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475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506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123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267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7272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85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C5B7F-140E-44F6-98E0-F4915324F8AE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41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err="1" smtClean="0"/>
              <a:t>Kontejnerizacija</a:t>
            </a:r>
            <a:endParaRPr lang="sl-SI" sz="18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Koliko tovora bi lahko letno prepeljali s </a:t>
            </a:r>
            <a:r>
              <a:rPr lang="sl-SI" dirty="0" smtClean="0"/>
              <a:t>163</a:t>
            </a:r>
            <a:r>
              <a:rPr lang="sl-SI" dirty="0" smtClean="0"/>
              <a:t> </a:t>
            </a:r>
            <a:r>
              <a:rPr lang="sl-SI" dirty="0" smtClean="0"/>
              <a:t>kontejnerji inventarnega parka, če bi bilo povprečno </a:t>
            </a:r>
            <a:r>
              <a:rPr lang="sl-SI" dirty="0" smtClean="0"/>
              <a:t>9,8 </a:t>
            </a:r>
            <a:r>
              <a:rPr lang="sl-SI" dirty="0" smtClean="0"/>
              <a:t>% kontejnerjev izločenih zaradi popravil ali vzdrževanja? </a:t>
            </a:r>
          </a:p>
          <a:p>
            <a:r>
              <a:rPr lang="sl-SI" dirty="0" smtClean="0"/>
              <a:t>Tovor doteka s 2 % neenakomernostjo. Kontejner bo imel letno </a:t>
            </a:r>
            <a:r>
              <a:rPr lang="sl-SI" dirty="0" smtClean="0"/>
              <a:t>35 </a:t>
            </a:r>
            <a:r>
              <a:rPr lang="sl-SI" dirty="0" err="1" smtClean="0"/>
              <a:t>obtekov</a:t>
            </a:r>
            <a:r>
              <a:rPr lang="sl-SI" dirty="0" smtClean="0"/>
              <a:t>. Vsak kontejner bo povprečno natovorjen s </a:t>
            </a:r>
            <a:r>
              <a:rPr lang="sl-SI" dirty="0" smtClean="0"/>
              <a:t>13.350 </a:t>
            </a:r>
            <a:r>
              <a:rPr lang="sl-SI" dirty="0" smtClean="0"/>
              <a:t>kg tovora. V letu je 300 delovnih dni.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3220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>
            <a:normAutofit/>
          </a:bodyPr>
          <a:lstStyle/>
          <a:p>
            <a:r>
              <a:rPr lang="sl-SI" sz="2000" b="1" dirty="0" smtClean="0"/>
              <a:t>izračun</a:t>
            </a:r>
            <a:endParaRPr lang="sl-SI" sz="20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</p:spPr>
            <p:txBody>
              <a:bodyPr/>
              <a:lstStyle/>
              <a:p>
                <a:pPr lvl="0"/>
                <a:r>
                  <a:rPr lang="sl-SI" sz="1800" dirty="0" smtClean="0">
                    <a:solidFill>
                      <a:prstClr val="black"/>
                    </a:solidFill>
                  </a:rPr>
                  <a:t>Nki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163 </a:t>
                </a:r>
                <a:r>
                  <a:rPr lang="sl-SI" sz="1800" dirty="0" err="1">
                    <a:solidFill>
                      <a:prstClr val="black"/>
                    </a:solidFill>
                  </a:rPr>
                  <a:t>kont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Pp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9,8% </a:t>
                </a:r>
                <a:r>
                  <a:rPr lang="sl-SI" sz="18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1,098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Yk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2% </a:t>
                </a:r>
                <a:r>
                  <a:rPr lang="sl-SI" sz="18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1,02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 smtClean="0">
                    <a:solidFill>
                      <a:prstClr val="black"/>
                    </a:solidFill>
                  </a:rPr>
                  <a:t>Opl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35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obt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>
                    <a:solidFill>
                      <a:prstClr val="black"/>
                    </a:solidFill>
                  </a:rPr>
                  <a:t>Q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13350 </a:t>
                </a:r>
                <a:r>
                  <a:rPr lang="sl-SI" sz="1800" dirty="0">
                    <a:solidFill>
                      <a:prstClr val="black"/>
                    </a:solidFill>
                  </a:rPr>
                  <a:t>kg 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13,35 </a:t>
                </a:r>
                <a:r>
                  <a:rPr lang="sl-SI" sz="1800" dirty="0">
                    <a:solidFill>
                      <a:prstClr val="black"/>
                    </a:solidFill>
                  </a:rPr>
                  <a:t>t</a:t>
                </a: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Dd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300 dni</a:t>
                </a:r>
              </a:p>
              <a:p>
                <a:pPr lvl="0"/>
                <a:endParaRPr lang="sl-SI" sz="1100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r>
                      <a:rPr lang="sl-SI" b="0" i="1" smtClean="0">
                        <a:solidFill>
                          <a:prstClr val="black"/>
                        </a:solidFill>
                        <a:latin typeface="Cambria Math"/>
                      </a:rPr>
                      <m:t>       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𝑁𝑘𝑑</m:t>
                        </m:r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∗300∗</m:t>
                        </m:r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𝑞</m:t>
                        </m:r>
                      </m:num>
                      <m:den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𝑌𝑘</m:t>
                        </m:r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𝑇𝑘</m:t>
                        </m:r>
                      </m:den>
                    </m:f>
                  </m:oMath>
                </a14:m>
                <a:r>
                  <a:rPr lang="sl-SI" sz="1800" dirty="0" smtClean="0">
                    <a:solidFill>
                      <a:prstClr val="black"/>
                    </a:solidFill>
                  </a:rPr>
                  <a:t>             </a:t>
                </a:r>
                <a14:m>
                  <m:oMath xmlns:m="http://schemas.openxmlformats.org/officeDocument/2006/math">
                    <m:r>
                      <a:rPr lang="sl-SI" b="0" i="1" dirty="0" smtClean="0">
                        <a:solidFill>
                          <a:prstClr val="black"/>
                        </a:solidFill>
                        <a:latin typeface="Cambria Math"/>
                      </a:rPr>
                      <m:t>𝑇𝑘</m:t>
                    </m:r>
                    <m:r>
                      <a:rPr lang="sl-SI" b="0" i="1" dirty="0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𝐷𝑑</m:t>
                        </m:r>
                      </m:num>
                      <m:den>
                        <m:r>
                          <a:rPr lang="sl-SI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𝑂𝑝𝑙</m:t>
                        </m:r>
                      </m:den>
                    </m:f>
                    <m:r>
                      <a:rPr lang="sl-SI" b="0" i="1" dirty="0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300</m:t>
                        </m:r>
                      </m:num>
                      <m:den>
                        <m:r>
                          <a:rPr lang="sl-SI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sl-SI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sl-SI" b="0" i="1" dirty="0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sl-SI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8,6</m:t>
                    </m:r>
                    <m:r>
                      <a:rPr lang="sl-SI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𝑑𝑛𝑖</m:t>
                    </m:r>
                  </m:oMath>
                </a14:m>
                <a:endParaRPr lang="sl-SI" dirty="0" smtClean="0">
                  <a:solidFill>
                    <a:srgbClr val="FF0000"/>
                  </a:solidFill>
                </a:endParaRPr>
              </a:p>
              <a:p>
                <a:pPr lvl="0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𝑄</m:t>
                      </m:r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48</m:t>
                          </m:r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∗300∗1</m:t>
                          </m:r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3,35</m:t>
                          </m:r>
                        </m:num>
                        <m:den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1,02∗</m:t>
                          </m:r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8,6</m:t>
                          </m:r>
                        </m:den>
                      </m:f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592740</m:t>
                          </m:r>
                        </m:num>
                        <m:den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8,8</m:t>
                          </m:r>
                        </m:den>
                      </m:f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sl-SI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67356,8</m:t>
                      </m:r>
                      <m:r>
                        <a:rPr lang="sl-SI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sl-SI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sl-SI" sz="2800" dirty="0">
                  <a:solidFill>
                    <a:srgbClr val="FF0000"/>
                  </a:solidFill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  <a:blipFill rotWithShape="1">
                <a:blip r:embed="rId2"/>
                <a:stretch>
                  <a:fillRect l="-444" t="-6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05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650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Podatki:</a:t>
            </a:r>
            <a:endParaRPr lang="sl-SI" sz="18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Nki</a:t>
            </a:r>
            <a:r>
              <a:rPr lang="sl-SI" dirty="0" smtClean="0"/>
              <a:t> = </a:t>
            </a:r>
            <a:r>
              <a:rPr lang="sl-SI" dirty="0" smtClean="0"/>
              <a:t>163 </a:t>
            </a:r>
            <a:r>
              <a:rPr lang="sl-SI" dirty="0" err="1" smtClean="0"/>
              <a:t>kont</a:t>
            </a:r>
            <a:endParaRPr lang="sl-SI" dirty="0" smtClean="0"/>
          </a:p>
          <a:p>
            <a:r>
              <a:rPr lang="sl-SI" dirty="0" err="1" smtClean="0"/>
              <a:t>Pp</a:t>
            </a:r>
            <a:r>
              <a:rPr lang="sl-SI" dirty="0" smtClean="0"/>
              <a:t> = </a:t>
            </a:r>
            <a:r>
              <a:rPr lang="sl-SI" dirty="0" smtClean="0"/>
              <a:t>9,8%</a:t>
            </a:r>
            <a:endParaRPr lang="sl-SI" dirty="0" smtClean="0"/>
          </a:p>
          <a:p>
            <a:r>
              <a:rPr lang="sl-SI" dirty="0" err="1" smtClean="0"/>
              <a:t>Yk</a:t>
            </a:r>
            <a:r>
              <a:rPr lang="sl-SI" dirty="0" smtClean="0"/>
              <a:t> = 2%</a:t>
            </a:r>
          </a:p>
          <a:p>
            <a:r>
              <a:rPr lang="sl-SI" dirty="0" err="1" smtClean="0"/>
              <a:t>Okl</a:t>
            </a:r>
            <a:r>
              <a:rPr lang="sl-SI" dirty="0" smtClean="0"/>
              <a:t> = </a:t>
            </a:r>
            <a:r>
              <a:rPr lang="sl-SI" dirty="0" smtClean="0"/>
              <a:t>35</a:t>
            </a:r>
            <a:r>
              <a:rPr lang="sl-SI" dirty="0" smtClean="0"/>
              <a:t> </a:t>
            </a:r>
            <a:r>
              <a:rPr lang="sl-SI" dirty="0" smtClean="0"/>
              <a:t>obt  </a:t>
            </a:r>
          </a:p>
          <a:p>
            <a:r>
              <a:rPr lang="sl-SI" dirty="0" smtClean="0"/>
              <a:t>q = </a:t>
            </a:r>
            <a:r>
              <a:rPr lang="sl-SI" dirty="0" smtClean="0"/>
              <a:t>13350 </a:t>
            </a:r>
            <a:r>
              <a:rPr lang="sl-SI" dirty="0" smtClean="0"/>
              <a:t>kg</a:t>
            </a:r>
          </a:p>
          <a:p>
            <a:r>
              <a:rPr lang="sl-SI" dirty="0" err="1" smtClean="0"/>
              <a:t>Dd</a:t>
            </a:r>
            <a:r>
              <a:rPr lang="sl-SI" dirty="0" smtClean="0"/>
              <a:t> = 300 dni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773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Podatki:</a:t>
            </a:r>
            <a:endParaRPr lang="sl-SI" sz="18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sl-SI" dirty="0" err="1" smtClean="0"/>
              <a:t>Nki</a:t>
            </a:r>
            <a:r>
              <a:rPr lang="sl-SI" dirty="0" smtClean="0"/>
              <a:t> = </a:t>
            </a:r>
            <a:r>
              <a:rPr lang="sl-SI" dirty="0" smtClean="0"/>
              <a:t>163 </a:t>
            </a:r>
            <a:r>
              <a:rPr lang="sl-SI" dirty="0" err="1" smtClean="0"/>
              <a:t>kont</a:t>
            </a:r>
            <a:endParaRPr lang="sl-SI" dirty="0" smtClean="0"/>
          </a:p>
          <a:p>
            <a:r>
              <a:rPr lang="sl-SI" dirty="0" err="1" smtClean="0"/>
              <a:t>Pp</a:t>
            </a:r>
            <a:r>
              <a:rPr lang="sl-SI" dirty="0" smtClean="0"/>
              <a:t> = </a:t>
            </a:r>
            <a:r>
              <a:rPr lang="sl-SI" dirty="0" smtClean="0"/>
              <a:t>9,8% </a:t>
            </a:r>
            <a:r>
              <a:rPr lang="sl-SI" dirty="0" smtClean="0"/>
              <a:t>→ </a:t>
            </a:r>
            <a:r>
              <a:rPr lang="sl-SI" dirty="0" smtClean="0"/>
              <a:t>1,098</a:t>
            </a:r>
            <a:endParaRPr lang="sl-SI" dirty="0" smtClean="0"/>
          </a:p>
          <a:p>
            <a:r>
              <a:rPr lang="sl-SI" dirty="0" err="1" smtClean="0"/>
              <a:t>Yk</a:t>
            </a:r>
            <a:r>
              <a:rPr lang="sl-SI" dirty="0" smtClean="0"/>
              <a:t> = 2% → 1,02</a:t>
            </a:r>
          </a:p>
          <a:p>
            <a:r>
              <a:rPr lang="sl-SI" dirty="0" err="1" smtClean="0"/>
              <a:t>Opl</a:t>
            </a:r>
            <a:r>
              <a:rPr lang="sl-SI" dirty="0" smtClean="0"/>
              <a:t> = </a:t>
            </a:r>
            <a:r>
              <a:rPr lang="sl-SI" dirty="0" smtClean="0"/>
              <a:t>35</a:t>
            </a:r>
            <a:r>
              <a:rPr lang="sl-SI" dirty="0" smtClean="0"/>
              <a:t> </a:t>
            </a:r>
            <a:r>
              <a:rPr lang="sl-SI" dirty="0" smtClean="0"/>
              <a:t>obt</a:t>
            </a:r>
          </a:p>
          <a:p>
            <a:r>
              <a:rPr lang="sl-SI" dirty="0"/>
              <a:t>q</a:t>
            </a:r>
            <a:r>
              <a:rPr lang="sl-SI" dirty="0" smtClean="0"/>
              <a:t> </a:t>
            </a:r>
            <a:r>
              <a:rPr lang="sl-SI" dirty="0" smtClean="0"/>
              <a:t>= </a:t>
            </a:r>
            <a:r>
              <a:rPr lang="sl-SI" dirty="0" smtClean="0"/>
              <a:t>13350 </a:t>
            </a:r>
            <a:r>
              <a:rPr lang="sl-SI" dirty="0" smtClean="0"/>
              <a:t>kg → </a:t>
            </a:r>
            <a:r>
              <a:rPr lang="sl-SI" dirty="0" smtClean="0"/>
              <a:t>13,53 </a:t>
            </a:r>
            <a:r>
              <a:rPr lang="sl-SI" dirty="0" smtClean="0"/>
              <a:t>t</a:t>
            </a:r>
          </a:p>
          <a:p>
            <a:r>
              <a:rPr lang="sl-SI" dirty="0" err="1" smtClean="0"/>
              <a:t>Dd</a:t>
            </a:r>
            <a:r>
              <a:rPr lang="sl-SI" dirty="0" smtClean="0"/>
              <a:t> = 300dni</a:t>
            </a:r>
          </a:p>
          <a:p>
            <a:r>
              <a:rPr lang="sl-SI" dirty="0" err="1" smtClean="0"/>
              <a:t>Nkd</a:t>
            </a:r>
            <a:r>
              <a:rPr lang="sl-SI" dirty="0" smtClean="0"/>
              <a:t> = ?</a:t>
            </a:r>
          </a:p>
          <a:p>
            <a:r>
              <a:rPr lang="sl-SI" dirty="0" err="1" smtClean="0"/>
              <a:t>Qk</a:t>
            </a:r>
            <a:r>
              <a:rPr lang="sl-SI" dirty="0" smtClean="0"/>
              <a:t> = 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5389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obrazec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:endParaRPr lang="sl-SI" dirty="0" smtClean="0"/>
              </a:p>
              <a:p>
                <a:pPr marL="0" indent="0" algn="ctr">
                  <a:buNone/>
                </a:pPr>
                <a:endParaRPr lang="sl-SI" dirty="0" smtClean="0"/>
              </a:p>
              <a:p>
                <a:pPr marL="0" indent="0" algn="ctr">
                  <a:buNone/>
                </a:pPr>
                <a:endParaRPr lang="sl-SI" dirty="0" smtClean="0"/>
              </a:p>
              <a:p>
                <a:pPr marL="0" lv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𝑵</m:t>
                        </m:r>
                      </m:e>
                      <m:sub>
                        <m:r>
                          <a:rPr lang="sl-SI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sl-SI" sz="36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𝒅</m:t>
                        </m:r>
                      </m:sub>
                    </m:sSub>
                    <m:r>
                      <a:rPr lang="sl-SI" sz="36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𝑸</m:t>
                        </m:r>
                        <m:r>
                          <a:rPr lang="sl-SI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𝒀</m:t>
                        </m:r>
                        <m:r>
                          <a:rPr lang="sl-SI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𝑻𝒌</m:t>
                        </m:r>
                      </m:num>
                      <m:den>
                        <m:r>
                          <a:rPr lang="sl-SI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𝒒</m:t>
                        </m:r>
                        <m:r>
                          <a:rPr lang="sl-SI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∗</m:t>
                        </m:r>
                        <m:r>
                          <a:rPr lang="sl-SI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𝟑𝟎𝟓</m:t>
                        </m:r>
                      </m:den>
                    </m:f>
                  </m:oMath>
                </a14:m>
                <a:r>
                  <a:rPr lang="sl-SI" sz="3600" b="1" dirty="0">
                    <a:solidFill>
                      <a:prstClr val="black"/>
                    </a:solidFill>
                  </a:rPr>
                  <a:t> → </a:t>
                </a:r>
              </a:p>
              <a:p>
                <a:pPr marL="0" indent="0" algn="ctr">
                  <a:buNone/>
                </a:pPr>
                <a:endParaRPr lang="sl-SI" b="1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236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Izpeljava iz obrazca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buNone/>
                </a:pPr>
                <a:endParaRPr lang="sl-SI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sl-SI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sl-SI" dirty="0" smtClean="0">
                  <a:solidFill>
                    <a:prstClr val="black"/>
                  </a:solidFill>
                </a:endParaRPr>
              </a:p>
              <a:p>
                <a:pPr marL="0" lv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𝑵</m:t>
                        </m:r>
                      </m:e>
                      <m:sub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𝒅</m:t>
                        </m:r>
                      </m:sub>
                    </m:sSub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𝑸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𝒀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𝑻𝒌</m:t>
                        </m:r>
                      </m:num>
                      <m:den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𝒒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𝟑𝟎𝟓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→             </a:t>
                </a:r>
                <a14:m>
                  <m:oMath xmlns:m="http://schemas.openxmlformats.org/officeDocument/2006/math"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𝑸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𝑵𝒌𝒅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𝟑𝟎𝟎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𝒒</m:t>
                        </m:r>
                      </m:num>
                      <m:den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𝒀𝒌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𝑻𝒌</m:t>
                        </m:r>
                      </m:den>
                    </m:f>
                  </m:oMath>
                </a14:m>
                <a:endParaRPr lang="sl-SI" b="1" dirty="0">
                  <a:solidFill>
                    <a:prstClr val="black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57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Izpeljava iz obrazca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sl-SI" b="0" i="1" dirty="0" smtClean="0">
                  <a:latin typeface="Cambria Math"/>
                </a:endParaRPr>
              </a:p>
              <a:p>
                <a:endParaRPr lang="sl-SI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sl-SI" b="1" i="0" smtClean="0">
                        <a:latin typeface="Cambria Math"/>
                      </a:rPr>
                      <m:t>𝐍𝐤𝐢</m:t>
                    </m:r>
                    <m:r>
                      <a:rPr lang="sl-SI" b="1" i="0" smtClean="0">
                        <a:latin typeface="Cambria Math"/>
                      </a:rPr>
                      <m:t>=</m:t>
                    </m:r>
                    <m:r>
                      <a:rPr lang="sl-SI" b="1" i="0" smtClean="0">
                        <a:latin typeface="Cambria Math"/>
                      </a:rPr>
                      <m:t>𝐍𝐤𝐝</m:t>
                    </m:r>
                    <m:r>
                      <a:rPr lang="sl-SI" b="1" i="0" smtClean="0">
                        <a:latin typeface="Cambria Math"/>
                      </a:rPr>
                      <m:t>∗</m:t>
                    </m:r>
                    <m:d>
                      <m:dPr>
                        <m:ctrlPr>
                          <a:rPr lang="sl-SI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l-SI" b="1" i="0" smtClean="0">
                            <a:latin typeface="Cambria Math"/>
                          </a:rPr>
                          <m:t>𝟏</m:t>
                        </m:r>
                        <m:r>
                          <a:rPr lang="sl-SI" b="1" i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sl-SI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l-SI" b="1" i="0" smtClean="0">
                                <a:latin typeface="Cambria Math"/>
                              </a:rPr>
                              <m:t>𝐏𝐩</m:t>
                            </m:r>
                          </m:num>
                          <m:den>
                            <m:r>
                              <a:rPr lang="sl-SI" b="1" i="0" smtClean="0">
                                <a:latin typeface="Cambria Math"/>
                              </a:rPr>
                              <m:t>𝟏𝟎𝟎</m:t>
                            </m:r>
                          </m:den>
                        </m:f>
                      </m:e>
                    </m:d>
                    <m:r>
                      <a:rPr lang="sl-SI" b="1" i="0" smtClean="0">
                        <a:latin typeface="Cambria Math"/>
                      </a:rPr>
                      <m:t>→</m:t>
                    </m:r>
                    <m:r>
                      <a:rPr lang="sl-SI" b="1" i="0" smtClean="0">
                        <a:latin typeface="Cambria Math"/>
                      </a:rPr>
                      <m:t>𝐍𝐤𝐝</m:t>
                    </m:r>
                    <m:r>
                      <a:rPr lang="sl-SI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0" smtClean="0">
                            <a:latin typeface="Cambria Math"/>
                          </a:rPr>
                          <m:t>𝐍𝐤𝐢</m:t>
                        </m:r>
                      </m:num>
                      <m:den>
                        <m:r>
                          <a:rPr lang="sl-SI" b="1" i="0" smtClean="0">
                            <a:latin typeface="Cambria Math"/>
                          </a:rPr>
                          <m:t>𝟏</m:t>
                        </m:r>
                        <m:r>
                          <a:rPr lang="sl-SI" b="1" i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sl-SI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l-SI" b="1" i="0" smtClean="0">
                                <a:latin typeface="Cambria Math"/>
                              </a:rPr>
                              <m:t>𝐏𝐩</m:t>
                            </m:r>
                          </m:num>
                          <m:den>
                            <m:r>
                              <a:rPr lang="sl-SI" b="1" i="0" smtClean="0">
                                <a:latin typeface="Cambria Math"/>
                              </a:rPr>
                              <m:t>𝟏𝟎𝟎</m:t>
                            </m:r>
                          </m:den>
                        </m:f>
                      </m:den>
                    </m:f>
                  </m:oMath>
                </a14:m>
                <a:endParaRPr lang="sl-SI" b="1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7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l-SI" sz="2000" dirty="0" smtClean="0"/>
              <a:t>izračun</a:t>
            </a:r>
            <a:endParaRPr lang="sl-SI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616624"/>
              </a:xfrm>
            </p:spPr>
            <p:txBody>
              <a:bodyPr>
                <a:normAutofit/>
              </a:bodyPr>
              <a:lstStyle/>
              <a:p>
                <a:pPr lvl="0"/>
                <a:r>
                  <a:rPr lang="sl-SI" sz="1900" dirty="0" smtClean="0">
                    <a:solidFill>
                      <a:prstClr val="black"/>
                    </a:solidFill>
                  </a:rPr>
                  <a:t>Nki</a:t>
                </a:r>
                <a:r>
                  <a:rPr lang="sl-SI" sz="1900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163 </a:t>
                </a:r>
                <a:r>
                  <a:rPr lang="sl-SI" sz="1900" dirty="0" err="1">
                    <a:solidFill>
                      <a:prstClr val="black"/>
                    </a:solidFill>
                  </a:rPr>
                  <a:t>kont</a:t>
                </a:r>
                <a:endParaRPr lang="sl-SI" sz="19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dirty="0" err="1">
                    <a:solidFill>
                      <a:prstClr val="black"/>
                    </a:solidFill>
                  </a:rPr>
                  <a:t>Pp</a:t>
                </a:r>
                <a:r>
                  <a:rPr lang="sl-SI" sz="1900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9,8% </a:t>
                </a:r>
                <a:r>
                  <a:rPr lang="sl-SI" sz="19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1,098</a:t>
                </a:r>
                <a:endParaRPr lang="sl-SI" sz="19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dirty="0" err="1">
                    <a:solidFill>
                      <a:prstClr val="black"/>
                    </a:solidFill>
                  </a:rPr>
                  <a:t>Yk</a:t>
                </a:r>
                <a:r>
                  <a:rPr lang="sl-SI" sz="1900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2% </a:t>
                </a:r>
                <a:r>
                  <a:rPr lang="sl-SI" sz="19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1,02</a:t>
                </a:r>
                <a:endParaRPr lang="sl-SI" sz="19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dirty="0" err="1" smtClean="0">
                    <a:solidFill>
                      <a:prstClr val="black"/>
                    </a:solidFill>
                  </a:rPr>
                  <a:t>Opl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 =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35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obt</a:t>
                </a:r>
                <a:endParaRPr lang="sl-SI" sz="19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dirty="0">
                    <a:solidFill>
                      <a:prstClr val="black"/>
                    </a:solidFill>
                  </a:rPr>
                  <a:t>q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900" dirty="0">
                    <a:solidFill>
                      <a:prstClr val="black"/>
                    </a:solidFill>
                  </a:rPr>
                  <a:t>=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13350 </a:t>
                </a:r>
                <a:r>
                  <a:rPr lang="sl-SI" sz="1900" dirty="0">
                    <a:solidFill>
                      <a:prstClr val="black"/>
                    </a:solidFill>
                  </a:rPr>
                  <a:t>kg →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13,35 </a:t>
                </a:r>
                <a:r>
                  <a:rPr lang="sl-SI" sz="1900" dirty="0">
                    <a:solidFill>
                      <a:prstClr val="black"/>
                    </a:solidFill>
                  </a:rPr>
                  <a:t>t</a:t>
                </a:r>
              </a:p>
              <a:p>
                <a:pPr lvl="0"/>
                <a:r>
                  <a:rPr lang="sl-SI" sz="1900" dirty="0" err="1">
                    <a:solidFill>
                      <a:prstClr val="black"/>
                    </a:solidFill>
                  </a:rPr>
                  <a:t>Dd</a:t>
                </a:r>
                <a:r>
                  <a:rPr lang="sl-SI" sz="1900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300dni</a:t>
                </a:r>
              </a:p>
              <a:p>
                <a:pPr lvl="0"/>
                <a:endParaRPr lang="sl-SI" sz="1900" dirty="0">
                  <a:solidFill>
                    <a:prstClr val="black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1" i="0" smtClean="0">
                          <a:latin typeface="Cambria Math"/>
                        </a:rPr>
                        <m:t>𝐍𝐤𝐢</m:t>
                      </m:r>
                      <m:r>
                        <a:rPr lang="sl-SI" b="1" i="0" smtClean="0">
                          <a:latin typeface="Cambria Math"/>
                        </a:rPr>
                        <m:t>=</m:t>
                      </m:r>
                      <m:r>
                        <a:rPr lang="sl-SI" b="1" i="0" smtClean="0">
                          <a:latin typeface="Cambria Math"/>
                        </a:rPr>
                        <m:t>𝐍𝐤𝐝</m:t>
                      </m:r>
                      <m:r>
                        <a:rPr lang="sl-SI" b="1" i="0" smtClean="0">
                          <a:latin typeface="Cambria Math"/>
                        </a:rPr>
                        <m:t>∗</m:t>
                      </m:r>
                      <m:d>
                        <m:dPr>
                          <m:ctrlPr>
                            <a:rPr lang="sl-SI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sl-SI" b="1" i="0" smtClean="0">
                              <a:latin typeface="Cambria Math"/>
                            </a:rPr>
                            <m:t>𝟏</m:t>
                          </m:r>
                          <m:r>
                            <a:rPr lang="sl-SI" b="1" i="0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sl-SI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sl-SI" b="1" i="0" smtClean="0">
                                  <a:latin typeface="Cambria Math"/>
                                </a:rPr>
                                <m:t>𝐏𝐩</m:t>
                              </m:r>
                            </m:num>
                            <m:den>
                              <m:r>
                                <a:rPr lang="sl-SI" b="1" i="0" smtClean="0">
                                  <a:latin typeface="Cambria Math"/>
                                </a:rPr>
                                <m:t>𝟏𝟎𝟎</m:t>
                              </m:r>
                            </m:den>
                          </m:f>
                        </m:e>
                      </m:d>
                      <m:r>
                        <a:rPr lang="sl-SI" b="1" i="0" smtClean="0">
                          <a:latin typeface="Cambria Math"/>
                        </a:rPr>
                        <m:t>→</m:t>
                      </m:r>
                      <m:r>
                        <a:rPr lang="sl-SI" b="1" i="0" smtClean="0">
                          <a:latin typeface="Cambria Math"/>
                        </a:rPr>
                        <m:t>𝐍𝐤𝐝</m:t>
                      </m:r>
                      <m:r>
                        <a:rPr lang="sl-SI" b="1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b="1" i="0" smtClean="0">
                              <a:latin typeface="Cambria Math"/>
                            </a:rPr>
                            <m:t>𝐍𝐤𝐢</m:t>
                          </m:r>
                        </m:num>
                        <m:den>
                          <m:r>
                            <a:rPr lang="sl-SI" b="1" i="0" smtClean="0">
                              <a:latin typeface="Cambria Math"/>
                            </a:rPr>
                            <m:t>𝟏</m:t>
                          </m:r>
                          <m:r>
                            <a:rPr lang="sl-SI" b="1" i="0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sl-SI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sl-SI" b="1" i="0" smtClean="0">
                                  <a:latin typeface="Cambria Math"/>
                                </a:rPr>
                                <m:t>𝐏𝐩</m:t>
                              </m:r>
                            </m:num>
                            <m:den>
                              <m:r>
                                <a:rPr lang="sl-SI" b="1" i="0" smtClean="0">
                                  <a:latin typeface="Cambria Math"/>
                                </a:rPr>
                                <m:t>𝟏𝟎𝟎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sl-SI" b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1">
                          <a:solidFill>
                            <a:prstClr val="black"/>
                          </a:solidFill>
                          <a:latin typeface="Cambria Math"/>
                        </a:rPr>
                        <m:t>𝐍𝐤𝐝</m:t>
                      </m:r>
                      <m:r>
                        <a:rPr lang="sl-SI" b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sl-SI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𝟔𝟑</m:t>
                          </m:r>
                        </m:num>
                        <m:den>
                          <m:r>
                            <a:rPr lang="sl-SI" b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sl-SI" b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sl-SI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sl-SI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𝟎</m:t>
                              </m:r>
                              <m:r>
                                <a:rPr lang="sl-SI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sl-SI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𝟎𝟗𝟖</m:t>
                              </m:r>
                            </m:num>
                            <m:den>
                              <m:r>
                                <a:rPr lang="sl-SI" b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𝟏𝟎𝟎</m:t>
                              </m:r>
                            </m:den>
                          </m:f>
                        </m:den>
                      </m:f>
                      <m:r>
                        <a:rPr lang="sl-SI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sl-SI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𝟔𝟑</m:t>
                          </m:r>
                        </m:num>
                        <m:den>
                          <m:r>
                            <a:rPr lang="sl-SI" b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sl-SI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sl-SI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𝟎𝟗𝟖</m:t>
                          </m:r>
                        </m:den>
                      </m:f>
                      <m:r>
                        <a:rPr lang="sl-SI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sl-SI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𝟏</m:t>
                      </m:r>
                      <m:r>
                        <a:rPr lang="sl-SI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𝟒𝟖</m:t>
                      </m:r>
                      <m:r>
                        <a:rPr lang="sl-SI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sl-SI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𝒌𝒐𝒏</m:t>
                      </m:r>
                    </m:oMath>
                  </m:oMathPara>
                </a14:m>
                <a:endParaRPr lang="sl-SI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616624"/>
              </a:xfrm>
              <a:blipFill rotWithShape="1">
                <a:blip r:embed="rId2"/>
                <a:stretch>
                  <a:fillRect l="-519" t="-54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021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92696"/>
          </a:xfrm>
        </p:spPr>
        <p:txBody>
          <a:bodyPr>
            <a:normAutofit/>
          </a:bodyPr>
          <a:lstStyle/>
          <a:p>
            <a:r>
              <a:rPr lang="sl-SI" sz="2000" b="1" dirty="0" smtClean="0"/>
              <a:t>izračun</a:t>
            </a:r>
            <a:endParaRPr lang="sl-SI" sz="20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</p:spPr>
            <p:txBody>
              <a:bodyPr/>
              <a:lstStyle/>
              <a:p>
                <a:pPr lvl="0"/>
                <a:r>
                  <a:rPr lang="sl-SI" sz="1800" dirty="0" smtClean="0">
                    <a:solidFill>
                      <a:prstClr val="black"/>
                    </a:solidFill>
                  </a:rPr>
                  <a:t>Nki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163 </a:t>
                </a:r>
                <a:r>
                  <a:rPr lang="sl-SI" sz="1800" dirty="0" err="1">
                    <a:solidFill>
                      <a:prstClr val="black"/>
                    </a:solidFill>
                  </a:rPr>
                  <a:t>kont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Pp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9,8% </a:t>
                </a:r>
                <a:r>
                  <a:rPr lang="sl-SI" sz="18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1,098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Yk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2% </a:t>
                </a:r>
                <a:r>
                  <a:rPr lang="sl-SI" sz="18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1,02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 smtClean="0">
                    <a:solidFill>
                      <a:prstClr val="black"/>
                    </a:solidFill>
                  </a:rPr>
                  <a:t>Opl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35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obt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>
                    <a:solidFill>
                      <a:prstClr val="black"/>
                    </a:solidFill>
                  </a:rPr>
                  <a:t>q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800" dirty="0">
                    <a:solidFill>
                      <a:prstClr val="black"/>
                    </a:solidFill>
                  </a:rPr>
                  <a:t>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133,50 </a:t>
                </a:r>
                <a:r>
                  <a:rPr lang="sl-SI" sz="1800" dirty="0">
                    <a:solidFill>
                      <a:prstClr val="black"/>
                    </a:solidFill>
                  </a:rPr>
                  <a:t>kg 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13,35 </a:t>
                </a:r>
                <a:r>
                  <a:rPr lang="sl-SI" sz="1800" dirty="0">
                    <a:solidFill>
                      <a:prstClr val="black"/>
                    </a:solidFill>
                  </a:rPr>
                  <a:t>t</a:t>
                </a: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Dd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300 dni</a:t>
                </a:r>
              </a:p>
              <a:p>
                <a:pPr lvl="0"/>
                <a:endParaRPr lang="sl-SI" sz="1100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>
                          <a:solidFill>
                            <a:prstClr val="black"/>
                          </a:solidFill>
                          <a:latin typeface="Cambria Math"/>
                        </a:rPr>
                        <m:t>𝑄</m:t>
                      </m:r>
                      <m:r>
                        <a:rPr lang="sl-SI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𝑁𝑘𝑑</m:t>
                          </m:r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∗300∗</m:t>
                          </m:r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𝑞</m:t>
                          </m:r>
                        </m:num>
                        <m:den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𝑌𝑘</m:t>
                          </m:r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𝑇𝑘</m:t>
                          </m:r>
                        </m:den>
                      </m:f>
                    </m:oMath>
                  </m:oMathPara>
                </a14:m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𝑄</m:t>
                      </m:r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48</m:t>
                          </m:r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∗300∗1</m:t>
                          </m:r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3,35</m:t>
                          </m:r>
                        </m:num>
                        <m:den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1,02∗</m:t>
                          </m:r>
                        </m:den>
                      </m:f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592740</m:t>
                          </m:r>
                        </m:num>
                        <m:den/>
                      </m:f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sl-SI" sz="2800" dirty="0">
                  <a:solidFill>
                    <a:srgbClr val="FF0000"/>
                  </a:solidFill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  <a:blipFill rotWithShape="1">
                <a:blip r:embed="rId2"/>
                <a:stretch>
                  <a:fillRect l="-444" t="-6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680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rmAutofit/>
          </a:bodyPr>
          <a:lstStyle/>
          <a:p>
            <a:r>
              <a:rPr lang="sl-SI" sz="2000" b="1" dirty="0" smtClean="0"/>
              <a:t>Izračun </a:t>
            </a:r>
            <a:r>
              <a:rPr lang="sl-SI" sz="2000" b="1" dirty="0" err="1" smtClean="0"/>
              <a:t>Tk</a:t>
            </a:r>
            <a:endParaRPr lang="sl-SI" sz="20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</p:spPr>
            <p:txBody>
              <a:bodyPr/>
              <a:lstStyle/>
              <a:p>
                <a:pPr lvl="0"/>
                <a:r>
                  <a:rPr lang="sl-SI" sz="1800" dirty="0" smtClean="0">
                    <a:solidFill>
                      <a:prstClr val="black"/>
                    </a:solidFill>
                  </a:rPr>
                  <a:t>Nki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163 </a:t>
                </a:r>
                <a:r>
                  <a:rPr lang="sl-SI" sz="1800" dirty="0" err="1">
                    <a:solidFill>
                      <a:prstClr val="black"/>
                    </a:solidFill>
                  </a:rPr>
                  <a:t>kont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Pp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9,8% </a:t>
                </a:r>
                <a:r>
                  <a:rPr lang="sl-SI" sz="18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1,098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Yk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2% </a:t>
                </a:r>
                <a:r>
                  <a:rPr lang="sl-SI" sz="18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1,02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 smtClean="0">
                    <a:solidFill>
                      <a:prstClr val="black"/>
                    </a:solidFill>
                  </a:rPr>
                  <a:t>Opl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35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obt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>
                    <a:solidFill>
                      <a:prstClr val="black"/>
                    </a:solidFill>
                  </a:rPr>
                  <a:t>Q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13350 </a:t>
                </a:r>
                <a:r>
                  <a:rPr lang="sl-SI" sz="1800" dirty="0">
                    <a:solidFill>
                      <a:prstClr val="black"/>
                    </a:solidFill>
                  </a:rPr>
                  <a:t>kg 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13,35 </a:t>
                </a:r>
                <a:r>
                  <a:rPr lang="sl-SI" sz="1800" dirty="0">
                    <a:solidFill>
                      <a:prstClr val="black"/>
                    </a:solidFill>
                  </a:rPr>
                  <a:t>t</a:t>
                </a: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Dd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300 dni</a:t>
                </a:r>
              </a:p>
              <a:p>
                <a:pPr lvl="0"/>
                <a:endParaRPr lang="sl-SI" sz="1100" dirty="0">
                  <a:solidFill>
                    <a:prstClr val="black"/>
                  </a:solidFill>
                </a:endParaRPr>
              </a:p>
              <a:p>
                <a:pPr marL="0" lvl="0" indent="0" algn="ctr">
                  <a:buNone/>
                </a:pPr>
                <a14:m>
                  <m:oMath xmlns:m="http://schemas.openxmlformats.org/officeDocument/2006/math"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𝑁𝑘𝑑</m:t>
                        </m:r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∗300∗</m:t>
                        </m:r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𝑞</m:t>
                        </m:r>
                      </m:num>
                      <m:den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𝑌𝑘</m:t>
                        </m:r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𝑇𝑘</m:t>
                        </m:r>
                      </m:den>
                    </m:f>
                  </m:oMath>
                </a14:m>
                <a:r>
                  <a:rPr lang="sl-SI" sz="1800" dirty="0" smtClean="0">
                    <a:solidFill>
                      <a:prstClr val="black"/>
                    </a:solidFill>
                  </a:rPr>
                  <a:t>              </a:t>
                </a:r>
                <a14:m>
                  <m:oMath xmlns:m="http://schemas.openxmlformats.org/officeDocument/2006/math">
                    <m:r>
                      <a:rPr lang="sl-SI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𝑇𝑘</m:t>
                    </m:r>
                    <m:r>
                      <a:rPr lang="sl-SI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𝐷𝑑</m:t>
                        </m:r>
                      </m:num>
                      <m:den>
                        <m:r>
                          <a:rPr lang="sl-SI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𝑂</m:t>
                        </m:r>
                        <m:r>
                          <a:rPr lang="sl-SI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sl-SI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𝑙</m:t>
                        </m:r>
                      </m:den>
                    </m:f>
                    <m:r>
                      <a:rPr lang="sl-SI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sl-SI" dirty="0" smtClean="0">
                  <a:solidFill>
                    <a:srgbClr val="FF0000"/>
                  </a:solidFill>
                </a:endParaRPr>
              </a:p>
              <a:p>
                <a:pPr lvl="0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𝑄</m:t>
                      </m:r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48</m:t>
                          </m:r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∗300∗1</m:t>
                          </m:r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3,35</m:t>
                          </m:r>
                        </m:num>
                        <m:den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1,02∗</m:t>
                          </m:r>
                        </m:den>
                      </m:f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592740</m:t>
                          </m:r>
                        </m:num>
                        <m:den/>
                      </m:f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sl-SI" sz="2800" dirty="0">
                  <a:solidFill>
                    <a:srgbClr val="FF0000"/>
                  </a:solidFill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  <a:blipFill rotWithShape="1">
                <a:blip r:embed="rId2"/>
                <a:stretch>
                  <a:fillRect l="-444" t="-6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126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464</Words>
  <Application>Microsoft Office PowerPoint</Application>
  <PresentationFormat>Diaprojekcija na zaslonu (4:3)</PresentationFormat>
  <Paragraphs>79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2" baseType="lpstr">
      <vt:lpstr>Officeova tema</vt:lpstr>
      <vt:lpstr>Kontejnerizacija</vt:lpstr>
      <vt:lpstr>Podatki:</vt:lpstr>
      <vt:lpstr>Podatki:</vt:lpstr>
      <vt:lpstr>obrazec</vt:lpstr>
      <vt:lpstr>Izpeljava iz obrazca</vt:lpstr>
      <vt:lpstr>Izpeljava iz obrazca</vt:lpstr>
      <vt:lpstr>izračun</vt:lpstr>
      <vt:lpstr>izračun</vt:lpstr>
      <vt:lpstr>Izračun Tk</vt:lpstr>
      <vt:lpstr>izračun</vt:lpstr>
      <vt:lpstr>PowerPointova predstavitev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Kontejnerizacija</dc:title>
  <dc:creator>Brane</dc:creator>
  <cp:lastModifiedBy>Brane</cp:lastModifiedBy>
  <cp:revision>17</cp:revision>
  <dcterms:created xsi:type="dcterms:W3CDTF">2015-05-02T14:44:32Z</dcterms:created>
  <dcterms:modified xsi:type="dcterms:W3CDTF">2017-05-14T15:20:16Z</dcterms:modified>
</cp:coreProperties>
</file>