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5" r:id="rId8"/>
    <p:sldId id="262" r:id="rId9"/>
    <p:sldId id="263" r:id="rId10"/>
    <p:sldId id="264" r:id="rId11"/>
    <p:sldId id="266" r:id="rId12"/>
    <p:sldId id="267" r:id="rId13"/>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sl-SI" smtClean="0"/>
              <a:t>Uredite slog naslova matrice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en-US" dirty="0"/>
          </a:p>
        </p:txBody>
      </p:sp>
      <p:sp>
        <p:nvSpPr>
          <p:cNvPr id="4" name="Date Placeholder 3"/>
          <p:cNvSpPr>
            <a:spLocks noGrp="1"/>
          </p:cNvSpPr>
          <p:nvPr>
            <p:ph type="dt" sz="half" idx="10"/>
          </p:nvPr>
        </p:nvSpPr>
        <p:spPr/>
        <p:txBody>
          <a:bodyPr/>
          <a:lstStyle/>
          <a:p>
            <a:fld id="{6B19E977-2C0A-405D-8DDB-54A85834C359}"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0039689-40D8-4F14-A892-898F5BD32D70}" type="slidenum">
              <a:rPr lang="sl-SI" smtClean="0"/>
              <a:t>‹#›</a:t>
            </a:fld>
            <a:endParaRPr lang="sl-SI"/>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6B19E977-2C0A-405D-8DDB-54A85834C359}"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0039689-40D8-4F14-A892-898F5BD32D70}" type="slidenum">
              <a:rPr lang="sl-SI" smtClean="0"/>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sl-SI" smtClean="0"/>
              <a:t>Uredite slog naslova matrice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6B19E977-2C0A-405D-8DDB-54A85834C359}"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0039689-40D8-4F14-A892-898F5BD32D70}" type="slidenum">
              <a:rPr lang="sl-SI" smtClean="0"/>
              <a:t>‹#›</a:t>
            </a:fld>
            <a:endParaRPr lang="sl-SI"/>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Date Placeholder 4"/>
          <p:cNvSpPr>
            <a:spLocks noGrp="1"/>
          </p:cNvSpPr>
          <p:nvPr>
            <p:ph type="dt" sz="half" idx="10"/>
          </p:nvPr>
        </p:nvSpPr>
        <p:spPr/>
        <p:txBody>
          <a:bodyPr/>
          <a:lstStyle/>
          <a:p>
            <a:fld id="{6B19E977-2C0A-405D-8DDB-54A85834C359}"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0039689-40D8-4F14-A892-898F5BD32D70}" type="slidenum">
              <a:rPr lang="sl-SI" smtClean="0"/>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7" name="Date Placeholder 6"/>
          <p:cNvSpPr>
            <a:spLocks noGrp="1"/>
          </p:cNvSpPr>
          <p:nvPr>
            <p:ph type="dt" sz="half" idx="10"/>
          </p:nvPr>
        </p:nvSpPr>
        <p:spPr/>
        <p:txBody>
          <a:bodyPr/>
          <a:lstStyle/>
          <a:p>
            <a:fld id="{6B19E977-2C0A-405D-8DDB-54A85834C359}" type="datetimeFigureOut">
              <a:rPr lang="sl-SI" smtClean="0"/>
              <a:t>11.4.2017</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10039689-40D8-4F14-A892-898F5BD32D70}" type="slidenum">
              <a:rPr lang="sl-SI" smtClean="0"/>
              <a:t>‹#›</a:t>
            </a:fld>
            <a:endParaRPr lang="sl-SI"/>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Date Placeholder 2"/>
          <p:cNvSpPr>
            <a:spLocks noGrp="1"/>
          </p:cNvSpPr>
          <p:nvPr>
            <p:ph type="dt" sz="half" idx="10"/>
          </p:nvPr>
        </p:nvSpPr>
        <p:spPr/>
        <p:txBody>
          <a:bodyPr/>
          <a:lstStyle/>
          <a:p>
            <a:fld id="{6B19E977-2C0A-405D-8DDB-54A85834C359}" type="datetimeFigureOut">
              <a:rPr lang="sl-SI" smtClean="0"/>
              <a:t>11.4.2017</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10039689-40D8-4F14-A892-898F5BD32D70}" type="slidenum">
              <a:rPr lang="sl-SI" smtClean="0"/>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9E977-2C0A-405D-8DDB-54A85834C359}" type="datetimeFigureOut">
              <a:rPr lang="sl-SI" smtClean="0"/>
              <a:t>11.4.2017</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10039689-40D8-4F14-A892-898F5BD32D70}" type="slidenum">
              <a:rPr lang="sl-SI" smtClean="0"/>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sl-SI" smtClean="0"/>
              <a:t>Uredite slog naslova matrice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6B19E977-2C0A-405D-8DDB-54A85834C359}"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0039689-40D8-4F14-A892-898F5BD32D70}" type="slidenum">
              <a:rPr lang="sl-SI" smtClean="0"/>
              <a:t>‹#›</a:t>
            </a:fld>
            <a:endParaRPr lang="sl-SI"/>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sl-SI" smtClean="0"/>
              <a:t>Uredite slog naslova matrice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6B19E977-2C0A-405D-8DDB-54A85834C359}"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0039689-40D8-4F14-A892-898F5BD32D70}" type="slidenum">
              <a:rPr lang="sl-SI" smtClean="0"/>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6B19E977-2C0A-405D-8DDB-54A85834C359}"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0039689-40D8-4F14-A892-898F5BD32D70}" type="slidenum">
              <a:rPr lang="sl-SI" smtClean="0"/>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sl-SI" smtClean="0"/>
              <a:t>Uredite slog naslova matrice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6B19E977-2C0A-405D-8DDB-54A85834C359}"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0039689-40D8-4F14-A892-898F5BD32D70}" type="slidenum">
              <a:rPr lang="sl-SI" smtClean="0"/>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sl-SI" smtClean="0"/>
              <a:t>Uredite slog naslova matrice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6B19E977-2C0A-405D-8DDB-54A85834C359}" type="datetimeFigureOut">
              <a:rPr lang="sl-SI" smtClean="0"/>
              <a:t>11.4.2017</a:t>
            </a:fld>
            <a:endParaRPr lang="sl-SI"/>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sl-SI"/>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10039689-40D8-4F14-A892-898F5BD32D70}" type="slidenum">
              <a:rPr lang="sl-SI" smtClean="0"/>
              <a:t>‹#›</a:t>
            </a:fld>
            <a:endParaRPr lang="sl-SI"/>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pM8PLnW2GvY"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755576" y="1700808"/>
            <a:ext cx="7772400" cy="1470025"/>
          </a:xfrm>
        </p:spPr>
        <p:txBody>
          <a:bodyPr/>
          <a:lstStyle/>
          <a:p>
            <a:r>
              <a:rPr lang="sl-SI" dirty="0" smtClean="0"/>
              <a:t>AVTOBUSI</a:t>
            </a:r>
            <a:endParaRPr lang="sl-SI"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612" y="3284984"/>
            <a:ext cx="4460776" cy="2606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2078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467544" y="548680"/>
            <a:ext cx="8496944" cy="707886"/>
          </a:xfrm>
          <a:prstGeom prst="rect">
            <a:avLst/>
          </a:prstGeom>
        </p:spPr>
        <p:txBody>
          <a:bodyPr wrap="square">
            <a:spAutoFit/>
          </a:bodyPr>
          <a:lstStyle/>
          <a:p>
            <a:pPr>
              <a:spcAft>
                <a:spcPts val="0"/>
              </a:spcAft>
            </a:pPr>
            <a:r>
              <a:rPr lang="sl-SI" sz="2000" dirty="0" smtClean="0">
                <a:solidFill>
                  <a:srgbClr val="000000"/>
                </a:solidFill>
                <a:effectLst/>
                <a:ea typeface="Calibri"/>
                <a:cs typeface="Arial" pitchFamily="34" charset="0"/>
              </a:rPr>
              <a:t>Avtobus je motorno vozilo, namenjeno prevozu oseb, ki ima poleg sedeža za voznika </a:t>
            </a:r>
            <a:r>
              <a:rPr lang="sl-SI" sz="2000" b="1" i="1" dirty="0" smtClean="0">
                <a:solidFill>
                  <a:srgbClr val="000000"/>
                </a:solidFill>
                <a:effectLst/>
                <a:ea typeface="Calibri"/>
                <a:cs typeface="Arial" pitchFamily="34" charset="0"/>
              </a:rPr>
              <a:t>več kot osem sedežev. </a:t>
            </a:r>
            <a:endParaRPr lang="sl-SI" dirty="0">
              <a:solidFill>
                <a:srgbClr val="000000"/>
              </a:solidFill>
              <a:effectLst/>
              <a:ea typeface="Calibri"/>
              <a:cs typeface="Arial" pitchFamily="34" charset="0"/>
            </a:endParaRPr>
          </a:p>
        </p:txBody>
      </p:sp>
      <p:sp>
        <p:nvSpPr>
          <p:cNvPr id="3" name="PoljeZBesedilom 2"/>
          <p:cNvSpPr txBox="1"/>
          <p:nvPr/>
        </p:nvSpPr>
        <p:spPr>
          <a:xfrm>
            <a:off x="467544" y="1556792"/>
            <a:ext cx="7920880" cy="4524315"/>
          </a:xfrm>
          <a:prstGeom prst="rect">
            <a:avLst/>
          </a:prstGeom>
          <a:noFill/>
        </p:spPr>
        <p:txBody>
          <a:bodyPr wrap="square" rtlCol="0">
            <a:spAutoFit/>
          </a:bodyPr>
          <a:lstStyle/>
          <a:p>
            <a:r>
              <a:rPr lang="sl-SI" dirty="0" smtClean="0">
                <a:cs typeface="Arial" pitchFamily="34" charset="0"/>
              </a:rPr>
              <a:t>Avtobus, kot </a:t>
            </a:r>
            <a:r>
              <a:rPr lang="sl-SI" b="1" dirty="0" smtClean="0">
                <a:cs typeface="Arial" pitchFamily="34" charset="0"/>
              </a:rPr>
              <a:t>najpogostejše prevozno sredstvo javnega cestnega potniškega prometa </a:t>
            </a:r>
            <a:r>
              <a:rPr lang="sl-SI" dirty="0" smtClean="0">
                <a:cs typeface="Arial" pitchFamily="34" charset="0"/>
              </a:rPr>
              <a:t>mora biti označen po predpisih:</a:t>
            </a:r>
          </a:p>
          <a:p>
            <a:pPr marL="285750" indent="-285750">
              <a:buFont typeface="Arial" pitchFamily="34" charset="0"/>
              <a:buChar char="•"/>
            </a:pPr>
            <a:r>
              <a:rPr lang="sl-SI" dirty="0" smtClean="0">
                <a:cs typeface="Arial" pitchFamily="34" charset="0"/>
              </a:rPr>
              <a:t>Na levi in desni bočni strani mora imeti </a:t>
            </a:r>
            <a:r>
              <a:rPr lang="sl-SI" b="1" i="1" dirty="0" smtClean="0">
                <a:cs typeface="Arial" pitchFamily="34" charset="0"/>
              </a:rPr>
              <a:t>napis lastnika</a:t>
            </a:r>
            <a:r>
              <a:rPr lang="sl-SI" dirty="0" smtClean="0">
                <a:cs typeface="Arial" pitchFamily="34" charset="0"/>
              </a:rPr>
              <a:t>,</a:t>
            </a:r>
          </a:p>
          <a:p>
            <a:pPr marL="285750" indent="-285750">
              <a:buFont typeface="Arial" pitchFamily="34" charset="0"/>
              <a:buChar char="•"/>
            </a:pPr>
            <a:r>
              <a:rPr lang="sl-SI" dirty="0" smtClean="0">
                <a:cs typeface="Arial" pitchFamily="34" charset="0"/>
              </a:rPr>
              <a:t>Pri vstopnih vratih mora biti napis </a:t>
            </a:r>
            <a:r>
              <a:rPr lang="sl-SI" b="1" i="1" dirty="0" smtClean="0">
                <a:cs typeface="Arial" pitchFamily="34" charset="0"/>
              </a:rPr>
              <a:t>VSTOP</a:t>
            </a:r>
            <a:r>
              <a:rPr lang="sl-SI" dirty="0" smtClean="0">
                <a:cs typeface="Arial" pitchFamily="34" charset="0"/>
              </a:rPr>
              <a:t>, pri izstopnih vratih pa </a:t>
            </a:r>
            <a:r>
              <a:rPr lang="sl-SI" b="1" i="1" dirty="0" smtClean="0">
                <a:cs typeface="Arial" pitchFamily="34" charset="0"/>
              </a:rPr>
              <a:t>IZSTOP</a:t>
            </a:r>
            <a:r>
              <a:rPr lang="sl-SI" dirty="0" smtClean="0">
                <a:cs typeface="Arial" pitchFamily="34" charset="0"/>
              </a:rPr>
              <a:t>,</a:t>
            </a:r>
          </a:p>
          <a:p>
            <a:pPr marL="285750" indent="-285750">
              <a:buFont typeface="Arial" pitchFamily="34" charset="0"/>
              <a:buChar char="•"/>
            </a:pPr>
            <a:r>
              <a:rPr lang="sl-SI" dirty="0" smtClean="0">
                <a:cs typeface="Arial" pitchFamily="34" charset="0"/>
              </a:rPr>
              <a:t>Na avtobusih linijskega prometa mora biti napis </a:t>
            </a:r>
            <a:r>
              <a:rPr lang="sl-SI" b="1" i="1" dirty="0" smtClean="0">
                <a:cs typeface="Arial" pitchFamily="34" charset="0"/>
              </a:rPr>
              <a:t>linije (smeri vožnje) </a:t>
            </a:r>
            <a:r>
              <a:rPr lang="sl-SI" dirty="0" smtClean="0">
                <a:cs typeface="Arial" pitchFamily="34" charset="0"/>
              </a:rPr>
              <a:t>– z velikimi črkami mora biti napisana začetna in končna postaja, z malimi črkami pa </a:t>
            </a:r>
            <a:r>
              <a:rPr lang="sl-SI" b="1" i="1" dirty="0" smtClean="0">
                <a:cs typeface="Arial" pitchFamily="34" charset="0"/>
              </a:rPr>
              <a:t>vmesne postaje in postajališča</a:t>
            </a:r>
            <a:r>
              <a:rPr lang="sl-SI" dirty="0" smtClean="0">
                <a:cs typeface="Arial" pitchFamily="34" charset="0"/>
              </a:rPr>
              <a:t>, ki določajo smer vožnje,</a:t>
            </a:r>
          </a:p>
          <a:p>
            <a:pPr marL="285750" indent="-285750">
              <a:buFont typeface="Arial" pitchFamily="34" charset="0"/>
              <a:buChar char="•"/>
            </a:pPr>
            <a:r>
              <a:rPr lang="sl-SI" dirty="0" smtClean="0">
                <a:cs typeface="Arial" pitchFamily="34" charset="0"/>
              </a:rPr>
              <a:t>Na avtobusih, s katerimi se opravlja občasni prevoz mora biti tabla z napisom </a:t>
            </a:r>
            <a:r>
              <a:rPr lang="sl-SI" b="1" i="1" dirty="0" smtClean="0">
                <a:cs typeface="Arial" pitchFamily="34" charset="0"/>
              </a:rPr>
              <a:t>OBČASNI PREVOZ</a:t>
            </a:r>
            <a:r>
              <a:rPr lang="sl-SI" dirty="0" smtClean="0">
                <a:cs typeface="Arial" pitchFamily="34" charset="0"/>
              </a:rPr>
              <a:t>,</a:t>
            </a:r>
          </a:p>
          <a:p>
            <a:pPr marL="285750" indent="-285750">
              <a:buFont typeface="Arial" pitchFamily="34" charset="0"/>
              <a:buChar char="•"/>
            </a:pPr>
            <a:r>
              <a:rPr lang="sl-SI" dirty="0" smtClean="0">
                <a:cs typeface="Arial" pitchFamily="34" charset="0"/>
              </a:rPr>
              <a:t>Pri šolskih, delavskih in posebnih vožnjah mora biti napis </a:t>
            </a:r>
            <a:r>
              <a:rPr lang="sl-SI" b="1" i="1" dirty="0" smtClean="0">
                <a:cs typeface="Arial" pitchFamily="34" charset="0"/>
              </a:rPr>
              <a:t>ŠOLSKA</a:t>
            </a:r>
            <a:r>
              <a:rPr lang="sl-SI" dirty="0" smtClean="0">
                <a:cs typeface="Arial" pitchFamily="34" charset="0"/>
              </a:rPr>
              <a:t>, </a:t>
            </a:r>
            <a:r>
              <a:rPr lang="sl-SI" b="1" i="1" dirty="0" smtClean="0">
                <a:cs typeface="Arial" pitchFamily="34" charset="0"/>
              </a:rPr>
              <a:t>DELAVSKA</a:t>
            </a:r>
            <a:r>
              <a:rPr lang="sl-SI" dirty="0" smtClean="0">
                <a:cs typeface="Arial" pitchFamily="34" charset="0"/>
              </a:rPr>
              <a:t> ali </a:t>
            </a:r>
            <a:r>
              <a:rPr lang="sl-SI" b="1" i="1" dirty="0" smtClean="0">
                <a:cs typeface="Arial" pitchFamily="34" charset="0"/>
              </a:rPr>
              <a:t>POSEBNA VOŽNJA</a:t>
            </a:r>
            <a:r>
              <a:rPr lang="sl-SI" dirty="0" smtClean="0">
                <a:cs typeface="Arial" pitchFamily="34" charset="0"/>
              </a:rPr>
              <a:t>.</a:t>
            </a:r>
          </a:p>
          <a:p>
            <a:pPr marL="285750" indent="-285750">
              <a:buFont typeface="Arial" pitchFamily="34" charset="0"/>
              <a:buChar char="•"/>
            </a:pPr>
            <a:endParaRPr lang="sl-SI" dirty="0">
              <a:cs typeface="Arial" pitchFamily="34" charset="0"/>
            </a:endParaRPr>
          </a:p>
          <a:p>
            <a:r>
              <a:rPr lang="sl-SI" dirty="0" smtClean="0">
                <a:cs typeface="Arial" pitchFamily="34" charset="0"/>
              </a:rPr>
              <a:t>V avtobusu mora biti na vidnem mesto označeno </a:t>
            </a:r>
            <a:r>
              <a:rPr lang="sl-SI" b="1" i="1" dirty="0" smtClean="0">
                <a:cs typeface="Arial" pitchFamily="34" charset="0"/>
              </a:rPr>
              <a:t>število sedišč in stojišč, znak za prepoved kajenja </a:t>
            </a:r>
            <a:r>
              <a:rPr lang="sl-SI" dirty="0" smtClean="0">
                <a:cs typeface="Arial" pitchFamily="34" charset="0"/>
              </a:rPr>
              <a:t>in </a:t>
            </a:r>
            <a:r>
              <a:rPr lang="sl-SI" b="1" i="1" dirty="0" smtClean="0">
                <a:cs typeface="Arial" pitchFamily="34" charset="0"/>
              </a:rPr>
              <a:t>motenje voznika med vožnjo</a:t>
            </a:r>
            <a:r>
              <a:rPr lang="sl-SI" dirty="0" smtClean="0">
                <a:cs typeface="Arial" pitchFamily="34" charset="0"/>
              </a:rPr>
              <a:t>, oznako za </a:t>
            </a:r>
            <a:r>
              <a:rPr lang="sl-SI" b="1" i="1" dirty="0" smtClean="0">
                <a:cs typeface="Arial" pitchFamily="34" charset="0"/>
              </a:rPr>
              <a:t>sedeže, rezervirane za invalide, smerne table</a:t>
            </a:r>
            <a:r>
              <a:rPr lang="sl-SI" dirty="0" smtClean="0">
                <a:cs typeface="Arial" pitchFamily="34" charset="0"/>
              </a:rPr>
              <a:t>, ki prikazujejo smer pomikanja potnikov ter znak, ki potnike opozarja na </a:t>
            </a:r>
            <a:r>
              <a:rPr lang="sl-SI" b="1" i="1" dirty="0" smtClean="0">
                <a:cs typeface="Arial" pitchFamily="34" charset="0"/>
              </a:rPr>
              <a:t>pripenjanje z varnostnim pasom. </a:t>
            </a:r>
          </a:p>
        </p:txBody>
      </p:sp>
    </p:spTree>
    <p:extLst>
      <p:ext uri="{BB962C8B-B14F-4D97-AF65-F5344CB8AC3E}">
        <p14:creationId xmlns:p14="http://schemas.microsoft.com/office/powerpoint/2010/main" val="31903300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971" y="764704"/>
            <a:ext cx="8500059"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88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23528" y="548680"/>
            <a:ext cx="8208912" cy="5755422"/>
          </a:xfrm>
          <a:prstGeom prst="rect">
            <a:avLst/>
          </a:prstGeom>
        </p:spPr>
        <p:txBody>
          <a:bodyPr wrap="square">
            <a:spAutoFit/>
          </a:bodyPr>
          <a:lstStyle/>
          <a:p>
            <a:pPr>
              <a:lnSpc>
                <a:spcPct val="115000"/>
              </a:lnSpc>
              <a:spcAft>
                <a:spcPts val="0"/>
              </a:spcAft>
            </a:pPr>
            <a:r>
              <a:rPr lang="sl-SI" sz="2000" b="1" dirty="0" smtClean="0">
                <a:solidFill>
                  <a:srgbClr val="000000"/>
                </a:solidFill>
                <a:effectLst/>
                <a:ea typeface="Calibri"/>
                <a:cs typeface="Arial" pitchFamily="34" charset="0"/>
              </a:rPr>
              <a:t>Po VELIKOSTI IN OBLIKI </a:t>
            </a:r>
            <a:r>
              <a:rPr lang="sl-SI" sz="2000" dirty="0" smtClean="0">
                <a:solidFill>
                  <a:srgbClr val="000000"/>
                </a:solidFill>
                <a:effectLst/>
                <a:ea typeface="Calibri"/>
                <a:cs typeface="Arial" pitchFamily="34" charset="0"/>
              </a:rPr>
              <a:t>delimo avtobuse na: </a:t>
            </a:r>
            <a:endParaRPr lang="sl-SI" sz="2000" dirty="0">
              <a:ea typeface="Calibri"/>
              <a:cs typeface="Arial" pitchFamily="34" charset="0"/>
            </a:endParaRPr>
          </a:p>
          <a:p>
            <a:pPr marL="252000" indent="-252000">
              <a:lnSpc>
                <a:spcPct val="115000"/>
              </a:lnSpc>
              <a:spcAft>
                <a:spcPts val="0"/>
              </a:spcAft>
              <a:buFont typeface="Wingdings" panose="05000000000000000000" pitchFamily="2" charset="2"/>
              <a:buChar char="Ø"/>
            </a:pPr>
            <a:r>
              <a:rPr lang="sl-SI" sz="2000" b="1" dirty="0" smtClean="0">
                <a:solidFill>
                  <a:srgbClr val="000000"/>
                </a:solidFill>
                <a:effectLst/>
                <a:ea typeface="Calibri"/>
                <a:cs typeface="Arial" pitchFamily="34" charset="0"/>
              </a:rPr>
              <a:t>male avtobuse</a:t>
            </a:r>
            <a:r>
              <a:rPr lang="sl-SI" sz="2000" dirty="0" smtClean="0">
                <a:solidFill>
                  <a:srgbClr val="000000"/>
                </a:solidFill>
                <a:effectLst/>
                <a:ea typeface="Calibri"/>
                <a:cs typeface="Arial" pitchFamily="34" charset="0"/>
              </a:rPr>
              <a:t>: njihova dolžina je cca 7 m in ima cca 10 – 25 sedežev; </a:t>
            </a:r>
            <a:endParaRPr lang="sl-SI" sz="2000" dirty="0">
              <a:ea typeface="Calibri"/>
              <a:cs typeface="Arial" pitchFamily="34" charset="0"/>
            </a:endParaRPr>
          </a:p>
          <a:p>
            <a:pPr marL="252000" indent="-252000">
              <a:lnSpc>
                <a:spcPct val="115000"/>
              </a:lnSpc>
              <a:buFont typeface="Wingdings" panose="05000000000000000000" pitchFamily="2" charset="2"/>
              <a:buChar char="Ø"/>
            </a:pPr>
            <a:r>
              <a:rPr lang="sl-SI" sz="2000" b="1" dirty="0" smtClean="0">
                <a:solidFill>
                  <a:srgbClr val="000000"/>
                </a:solidFill>
                <a:effectLst/>
                <a:ea typeface="Calibri"/>
                <a:cs typeface="Arial" pitchFamily="34" charset="0"/>
              </a:rPr>
              <a:t>srednje avtobuse</a:t>
            </a:r>
            <a:r>
              <a:rPr lang="sl-SI" sz="2000" dirty="0" smtClean="0">
                <a:solidFill>
                  <a:srgbClr val="000000"/>
                </a:solidFill>
                <a:effectLst/>
                <a:ea typeface="Calibri"/>
                <a:cs typeface="Arial" pitchFamily="34" charset="0"/>
              </a:rPr>
              <a:t>: njihova dolžina je do 12 m in ima cca 25 – 50 sedežev; </a:t>
            </a:r>
            <a:endParaRPr lang="sl-SI" sz="2000" dirty="0">
              <a:ea typeface="Calibri"/>
              <a:cs typeface="Arial" pitchFamily="34" charset="0"/>
            </a:endParaRPr>
          </a:p>
          <a:p>
            <a:pPr marL="252000" indent="-252000">
              <a:lnSpc>
                <a:spcPct val="115000"/>
              </a:lnSpc>
              <a:buFont typeface="Wingdings" panose="05000000000000000000" pitchFamily="2" charset="2"/>
              <a:buChar char="Ø"/>
            </a:pPr>
            <a:r>
              <a:rPr lang="sl-SI" sz="2000" b="1" dirty="0" smtClean="0">
                <a:solidFill>
                  <a:srgbClr val="000000"/>
                </a:solidFill>
                <a:effectLst/>
                <a:ea typeface="Calibri"/>
                <a:cs typeface="Arial" pitchFamily="34" charset="0"/>
              </a:rPr>
              <a:t>velike – standardne avtobuse</a:t>
            </a:r>
            <a:r>
              <a:rPr lang="sl-SI" sz="2000" dirty="0" smtClean="0">
                <a:solidFill>
                  <a:srgbClr val="000000"/>
                </a:solidFill>
                <a:effectLst/>
                <a:ea typeface="Calibri"/>
                <a:cs typeface="Arial" pitchFamily="34" charset="0"/>
              </a:rPr>
              <a:t>: njihova dolžina je 12 m ali več in ima </a:t>
            </a:r>
            <a:r>
              <a:rPr lang="sl-SI" sz="2000" dirty="0" smtClean="0">
                <a:solidFill>
                  <a:srgbClr val="000000"/>
                </a:solidFill>
                <a:ea typeface="Calibri"/>
                <a:cs typeface="Arial" pitchFamily="34" charset="0"/>
              </a:rPr>
              <a:t>50 </a:t>
            </a:r>
            <a:r>
              <a:rPr lang="sl-SI" sz="2000" dirty="0" smtClean="0">
                <a:solidFill>
                  <a:srgbClr val="000000"/>
                </a:solidFill>
                <a:effectLst/>
                <a:ea typeface="Calibri"/>
                <a:cs typeface="Arial" pitchFamily="34" charset="0"/>
              </a:rPr>
              <a:t>sedežev ali več; </a:t>
            </a:r>
            <a:endParaRPr lang="sl-SI" sz="2000" dirty="0">
              <a:ea typeface="Calibri"/>
              <a:cs typeface="Arial" pitchFamily="34" charset="0"/>
            </a:endParaRPr>
          </a:p>
          <a:p>
            <a:pPr>
              <a:lnSpc>
                <a:spcPct val="115000"/>
              </a:lnSpc>
              <a:spcAft>
                <a:spcPts val="0"/>
              </a:spcAft>
            </a:pPr>
            <a:r>
              <a:rPr lang="sl-SI" sz="2000" dirty="0" smtClean="0">
                <a:solidFill>
                  <a:srgbClr val="000000"/>
                </a:solidFill>
                <a:effectLst/>
                <a:ea typeface="Calibri"/>
                <a:cs typeface="Arial" pitchFamily="34" charset="0"/>
              </a:rPr>
              <a:t> </a:t>
            </a:r>
            <a:endParaRPr lang="sl-SI" sz="2000" dirty="0">
              <a:ea typeface="Calibri"/>
              <a:cs typeface="Arial" pitchFamily="34" charset="0"/>
            </a:endParaRPr>
          </a:p>
          <a:p>
            <a:pPr marL="285750" indent="-285750">
              <a:lnSpc>
                <a:spcPct val="115000"/>
              </a:lnSpc>
              <a:spcAft>
                <a:spcPts val="0"/>
              </a:spcAft>
              <a:buFont typeface="Wingdings" panose="05000000000000000000" pitchFamily="2" charset="2"/>
              <a:buChar char="Ø"/>
            </a:pPr>
            <a:r>
              <a:rPr lang="sl-SI" sz="2000" b="1" dirty="0" smtClean="0">
                <a:solidFill>
                  <a:srgbClr val="000000"/>
                </a:solidFill>
                <a:effectLst/>
                <a:ea typeface="Calibri"/>
                <a:cs typeface="Arial" pitchFamily="34" charset="0"/>
              </a:rPr>
              <a:t>zgibne avtobuse: </a:t>
            </a:r>
            <a:r>
              <a:rPr lang="sl-SI" sz="2000" dirty="0" smtClean="0">
                <a:solidFill>
                  <a:srgbClr val="000000"/>
                </a:solidFill>
                <a:effectLst/>
                <a:ea typeface="Calibri"/>
                <a:cs typeface="Arial" pitchFamily="34" charset="0"/>
              </a:rPr>
              <a:t>so sestavljeni iz vlečnega vozila in prikolice. Oba dela sta povezana z gibko harmonikasto konstrukcijo. Lahko se uporablja le tam, kjer je primerna cesta. Vozilo ima okoli 40 sedežev, ostalo so stojišča. V njem se lahko prevaža </a:t>
            </a:r>
            <a:r>
              <a:rPr lang="sl-SI" sz="2000" b="1" dirty="0" smtClean="0">
                <a:solidFill>
                  <a:srgbClr val="000000"/>
                </a:solidFill>
                <a:effectLst/>
                <a:ea typeface="Calibri"/>
                <a:cs typeface="Arial" pitchFamily="34" charset="0"/>
              </a:rPr>
              <a:t>do 160 potnikov </a:t>
            </a:r>
            <a:r>
              <a:rPr lang="sl-SI" sz="2000" dirty="0" smtClean="0">
                <a:solidFill>
                  <a:srgbClr val="000000"/>
                </a:solidFill>
                <a:effectLst/>
                <a:ea typeface="Calibri"/>
                <a:cs typeface="Arial" pitchFamily="34" charset="0"/>
              </a:rPr>
              <a:t>in s tem se poveča zmogljivost linije, stroški prevoza pa so manjši. Udobnost prevoza v zadnjem delu je manjša. </a:t>
            </a:r>
            <a:endParaRPr lang="sl-SI" sz="2000" dirty="0">
              <a:ea typeface="Calibri"/>
              <a:cs typeface="Arial" pitchFamily="34" charset="0"/>
            </a:endParaRPr>
          </a:p>
          <a:p>
            <a:pPr>
              <a:lnSpc>
                <a:spcPct val="115000"/>
              </a:lnSpc>
              <a:spcAft>
                <a:spcPts val="0"/>
              </a:spcAft>
            </a:pPr>
            <a:r>
              <a:rPr lang="sl-SI" sz="2000" dirty="0" smtClean="0">
                <a:solidFill>
                  <a:srgbClr val="000000"/>
                </a:solidFill>
                <a:effectLst/>
                <a:ea typeface="Calibri"/>
                <a:cs typeface="Arial" pitchFamily="34" charset="0"/>
              </a:rPr>
              <a:t> </a:t>
            </a:r>
            <a:endParaRPr lang="sl-SI" sz="2000" dirty="0">
              <a:ea typeface="Calibri"/>
              <a:cs typeface="Arial" pitchFamily="34" charset="0"/>
            </a:endParaRPr>
          </a:p>
          <a:p>
            <a:pPr marL="285750" indent="-285750">
              <a:lnSpc>
                <a:spcPct val="115000"/>
              </a:lnSpc>
              <a:spcAft>
                <a:spcPts val="0"/>
              </a:spcAft>
              <a:buFont typeface="Wingdings" panose="05000000000000000000" pitchFamily="2" charset="2"/>
              <a:buChar char="Ø"/>
            </a:pPr>
            <a:r>
              <a:rPr lang="sl-SI" sz="2000" b="1" dirty="0" smtClean="0">
                <a:solidFill>
                  <a:srgbClr val="000000"/>
                </a:solidFill>
                <a:effectLst/>
                <a:ea typeface="Calibri"/>
                <a:cs typeface="Arial" pitchFamily="34" charset="0"/>
              </a:rPr>
              <a:t>nadstropne avtobuse</a:t>
            </a:r>
            <a:r>
              <a:rPr lang="sl-SI" sz="2000" dirty="0" smtClean="0">
                <a:solidFill>
                  <a:srgbClr val="000000"/>
                </a:solidFill>
                <a:effectLst/>
                <a:ea typeface="Calibri"/>
                <a:cs typeface="Arial" pitchFamily="34" charset="0"/>
              </a:rPr>
              <a:t>: njihova višina je 4 m, dolžina pa od 9 do 12 m. Zavzemajo enak prostor kot standardni avtobusi, a imajo večje število sedežev. Nadstropji sta povezani s stopniščem. </a:t>
            </a:r>
            <a:endParaRPr lang="sl-SI" sz="2000" dirty="0">
              <a:ea typeface="Calibri"/>
              <a:cs typeface="Arial" pitchFamily="34" charset="0"/>
            </a:endParaRPr>
          </a:p>
        </p:txBody>
      </p:sp>
    </p:spTree>
    <p:extLst>
      <p:ext uri="{BB962C8B-B14F-4D97-AF65-F5344CB8AC3E}">
        <p14:creationId xmlns:p14="http://schemas.microsoft.com/office/powerpoint/2010/main" val="3691675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7" y="3609499"/>
            <a:ext cx="3528392" cy="24834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573016"/>
            <a:ext cx="3312063" cy="25199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7" y="664533"/>
            <a:ext cx="3528392" cy="24764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664533"/>
            <a:ext cx="3312063" cy="24764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842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548680"/>
            <a:ext cx="8496944" cy="5749266"/>
          </a:xfrm>
          <a:prstGeom prst="rect">
            <a:avLst/>
          </a:prstGeom>
        </p:spPr>
        <p:txBody>
          <a:bodyPr wrap="square">
            <a:spAutoFit/>
          </a:bodyPr>
          <a:lstStyle/>
          <a:p>
            <a:pPr>
              <a:lnSpc>
                <a:spcPct val="115000"/>
              </a:lnSpc>
              <a:spcAft>
                <a:spcPts val="0"/>
              </a:spcAft>
            </a:pPr>
            <a:r>
              <a:rPr lang="sl-SI" sz="2000" b="1" dirty="0" smtClean="0">
                <a:solidFill>
                  <a:srgbClr val="000000"/>
                </a:solidFill>
                <a:effectLst/>
                <a:ea typeface="Calibri"/>
                <a:cs typeface="Arial" pitchFamily="34" charset="0"/>
              </a:rPr>
              <a:t>Po NAMENU UPORABE delimo avtobuse v štiri skupine, in sicer: </a:t>
            </a:r>
            <a:endParaRPr lang="sl-SI" sz="2000" dirty="0">
              <a:solidFill>
                <a:srgbClr val="000000"/>
              </a:solidFill>
              <a:ea typeface="Calibri"/>
              <a:cs typeface="Arial" pitchFamily="34" charset="0"/>
            </a:endParaRPr>
          </a:p>
          <a:p>
            <a:pPr>
              <a:lnSpc>
                <a:spcPct val="115000"/>
              </a:lnSpc>
              <a:spcAft>
                <a:spcPts val="945"/>
              </a:spcAft>
            </a:pPr>
            <a:r>
              <a:rPr lang="sl-SI" sz="2000" b="1" u="sng" dirty="0" smtClean="0">
                <a:solidFill>
                  <a:schemeClr val="accent1"/>
                </a:solidFill>
                <a:effectLst/>
                <a:ea typeface="Calibri"/>
                <a:cs typeface="Arial" pitchFamily="34" charset="0"/>
              </a:rPr>
              <a:t>Mestni avtobusi</a:t>
            </a:r>
            <a:r>
              <a:rPr lang="sl-SI" sz="2000" dirty="0" smtClean="0">
                <a:solidFill>
                  <a:schemeClr val="accent1"/>
                </a:solidFill>
                <a:effectLst/>
                <a:ea typeface="Calibri"/>
                <a:cs typeface="Arial" pitchFamily="34" charset="0"/>
              </a:rPr>
              <a:t> </a:t>
            </a:r>
          </a:p>
          <a:p>
            <a:pPr>
              <a:lnSpc>
                <a:spcPct val="115000"/>
              </a:lnSpc>
              <a:spcAft>
                <a:spcPts val="945"/>
              </a:spcAft>
            </a:pPr>
            <a:r>
              <a:rPr lang="sl-SI" dirty="0" smtClean="0">
                <a:solidFill>
                  <a:srgbClr val="000000"/>
                </a:solidFill>
                <a:effectLst/>
                <a:ea typeface="Calibri"/>
                <a:cs typeface="Arial" pitchFamily="34" charset="0"/>
              </a:rPr>
              <a:t>so namenjeni prevozu potnikov v mestnem prometu. </a:t>
            </a:r>
            <a:endParaRPr lang="sl-SI" dirty="0">
              <a:ea typeface="Calibri"/>
              <a:cs typeface="Arial" pitchFamily="34" charset="0"/>
            </a:endParaRPr>
          </a:p>
          <a:p>
            <a:pPr marL="285750" indent="-285750">
              <a:lnSpc>
                <a:spcPct val="115000"/>
              </a:lnSpc>
              <a:spcAft>
                <a:spcPts val="945"/>
              </a:spcAft>
              <a:buFont typeface="Wingdings" pitchFamily="2" charset="2"/>
              <a:buChar char="q"/>
            </a:pPr>
            <a:r>
              <a:rPr lang="sl-SI" dirty="0" smtClean="0">
                <a:solidFill>
                  <a:srgbClr val="000000"/>
                </a:solidFill>
                <a:effectLst/>
                <a:ea typeface="Calibri"/>
                <a:cs typeface="Arial" pitchFamily="34" charset="0"/>
              </a:rPr>
              <a:t>zaradi pogostega zaustavljanja, so zgrajeni tako, da dosežejo velik pospešek v kratkem času in hitro zaviranje, </a:t>
            </a:r>
            <a:endParaRPr lang="sl-SI" dirty="0">
              <a:ea typeface="Calibri"/>
              <a:cs typeface="Arial" pitchFamily="34" charset="0"/>
            </a:endParaRPr>
          </a:p>
          <a:p>
            <a:pPr marL="285750" indent="-285750">
              <a:lnSpc>
                <a:spcPct val="115000"/>
              </a:lnSpc>
              <a:spcAft>
                <a:spcPts val="945"/>
              </a:spcAft>
              <a:buFont typeface="Wingdings" pitchFamily="2" charset="2"/>
              <a:buChar char="q"/>
            </a:pPr>
            <a:r>
              <a:rPr lang="sl-SI" dirty="0" smtClean="0">
                <a:solidFill>
                  <a:srgbClr val="000000"/>
                </a:solidFill>
                <a:effectLst/>
                <a:ea typeface="Calibri"/>
                <a:cs typeface="Arial" pitchFamily="34" charset="0"/>
              </a:rPr>
              <a:t>za hiter vstop in izstop potnikov imajo nizko podvozje, večje število vrat, ki so po navadi dvokrilna, </a:t>
            </a:r>
            <a:endParaRPr lang="sl-SI" dirty="0">
              <a:ea typeface="Calibri"/>
              <a:cs typeface="Arial" pitchFamily="34" charset="0"/>
            </a:endParaRPr>
          </a:p>
          <a:p>
            <a:pPr marL="285750" indent="-285750">
              <a:lnSpc>
                <a:spcPct val="115000"/>
              </a:lnSpc>
              <a:spcAft>
                <a:spcPts val="945"/>
              </a:spcAft>
              <a:buFont typeface="Wingdings" pitchFamily="2" charset="2"/>
              <a:buChar char="q"/>
            </a:pPr>
            <a:r>
              <a:rPr lang="sl-SI" dirty="0" smtClean="0">
                <a:solidFill>
                  <a:srgbClr val="000000"/>
                </a:solidFill>
                <a:effectLst/>
                <a:ea typeface="Calibri"/>
                <a:cs typeface="Arial" pitchFamily="34" charset="0"/>
              </a:rPr>
              <a:t>zaradi kratkih voženj ni potrebe po večji udobnosti, zato so zgrajeni tako, da omogočajo čim večje število stojišč; zaradi večje varnosti in zaščite potnikov, imajo vgrajena držala, </a:t>
            </a:r>
            <a:endParaRPr lang="sl-SI" dirty="0">
              <a:ea typeface="Calibri"/>
              <a:cs typeface="Arial" pitchFamily="34" charset="0"/>
            </a:endParaRPr>
          </a:p>
          <a:p>
            <a:pPr marL="285750" indent="-285750">
              <a:lnSpc>
                <a:spcPct val="115000"/>
              </a:lnSpc>
              <a:spcAft>
                <a:spcPts val="945"/>
              </a:spcAft>
              <a:buFont typeface="Wingdings" pitchFamily="2" charset="2"/>
              <a:buChar char="q"/>
            </a:pPr>
            <a:r>
              <a:rPr lang="sl-SI" dirty="0" smtClean="0">
                <a:solidFill>
                  <a:srgbClr val="000000"/>
                </a:solidFill>
                <a:effectLst/>
                <a:ea typeface="Calibri"/>
                <a:cs typeface="Arial" pitchFamily="34" charset="0"/>
              </a:rPr>
              <a:t>imajo le 20 – 40 % sedežev, ki so lahko obrnjeni naprej, na stran ali nazaj, </a:t>
            </a:r>
            <a:endParaRPr lang="sl-SI" dirty="0">
              <a:ea typeface="Calibri"/>
              <a:cs typeface="Arial" pitchFamily="34" charset="0"/>
            </a:endParaRPr>
          </a:p>
          <a:p>
            <a:pPr marL="285750" indent="-285750">
              <a:lnSpc>
                <a:spcPct val="115000"/>
              </a:lnSpc>
              <a:spcAft>
                <a:spcPts val="945"/>
              </a:spcAft>
              <a:buFont typeface="Wingdings" pitchFamily="2" charset="2"/>
              <a:buChar char="q"/>
            </a:pPr>
            <a:r>
              <a:rPr lang="sl-SI" dirty="0" smtClean="0">
                <a:solidFill>
                  <a:srgbClr val="000000"/>
                </a:solidFill>
                <a:effectLst/>
                <a:ea typeface="Calibri"/>
                <a:cs typeface="Arial" pitchFamily="34" charset="0"/>
              </a:rPr>
              <a:t>lahko so standardni ali zgibni, </a:t>
            </a:r>
            <a:endParaRPr lang="sl-SI" dirty="0">
              <a:ea typeface="Calibri"/>
              <a:cs typeface="Arial" pitchFamily="34" charset="0"/>
            </a:endParaRPr>
          </a:p>
          <a:p>
            <a:pPr marL="285750" indent="-285750">
              <a:lnSpc>
                <a:spcPct val="115000"/>
              </a:lnSpc>
              <a:spcAft>
                <a:spcPts val="0"/>
              </a:spcAft>
              <a:buFont typeface="Wingdings" pitchFamily="2" charset="2"/>
              <a:buChar char="q"/>
            </a:pPr>
            <a:r>
              <a:rPr lang="sl-SI" dirty="0" smtClean="0">
                <a:solidFill>
                  <a:srgbClr val="000000"/>
                </a:solidFill>
                <a:effectLst/>
                <a:ea typeface="Calibri"/>
                <a:cs typeface="Arial" pitchFamily="34" charset="0"/>
              </a:rPr>
              <a:t>imajo velike steklene površine, da je čim boljša vidljivost iz avtobusa, </a:t>
            </a:r>
            <a:endParaRPr lang="sl-SI" dirty="0">
              <a:ea typeface="Calibri"/>
              <a:cs typeface="Arial" pitchFamily="34" charset="0"/>
            </a:endParaRPr>
          </a:p>
          <a:p>
            <a:pPr marL="285750" indent="-285750">
              <a:lnSpc>
                <a:spcPct val="115000"/>
              </a:lnSpc>
              <a:spcAft>
                <a:spcPts val="1025"/>
              </a:spcAft>
              <a:buFont typeface="Wingdings" pitchFamily="2" charset="2"/>
              <a:buChar char="q"/>
            </a:pPr>
            <a:r>
              <a:rPr lang="sl-SI" dirty="0" smtClean="0">
                <a:solidFill>
                  <a:srgbClr val="000000"/>
                </a:solidFill>
                <a:effectLst/>
                <a:ea typeface="Calibri"/>
                <a:cs typeface="Arial" pitchFamily="34" charset="0"/>
              </a:rPr>
              <a:t>pomembni dejavniki za udobje potnikov so: gretje, zračenje (klima), osvetlitev, vidljivost. </a:t>
            </a:r>
            <a:endParaRPr lang="sl-SI" dirty="0">
              <a:ea typeface="Calibri"/>
              <a:cs typeface="Arial" pitchFamily="34" charset="0"/>
            </a:endParaRPr>
          </a:p>
        </p:txBody>
      </p:sp>
    </p:spTree>
    <p:extLst>
      <p:ext uri="{BB962C8B-B14F-4D97-AF65-F5344CB8AC3E}">
        <p14:creationId xmlns:p14="http://schemas.microsoft.com/office/powerpoint/2010/main" val="32405981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58" y="84731"/>
            <a:ext cx="4588768" cy="300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84731"/>
            <a:ext cx="4076700" cy="300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58" y="3258175"/>
            <a:ext cx="4588768" cy="3020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ravokotnik 1"/>
          <p:cNvSpPr/>
          <p:nvPr/>
        </p:nvSpPr>
        <p:spPr>
          <a:xfrm>
            <a:off x="539552" y="6349712"/>
            <a:ext cx="3973876" cy="400110"/>
          </a:xfrm>
          <a:prstGeom prst="rect">
            <a:avLst/>
          </a:prstGeom>
        </p:spPr>
        <p:txBody>
          <a:bodyPr wrap="square">
            <a:spAutoFit/>
          </a:bodyPr>
          <a:lstStyle/>
          <a:p>
            <a:r>
              <a:rPr lang="sl-SI" sz="2000" dirty="0" smtClean="0">
                <a:cs typeface="Arial" pitchFamily="34" charset="0"/>
              </a:rPr>
              <a:t>Obratoval: 9/1901 do 12/1958</a:t>
            </a:r>
            <a:endParaRPr lang="sl-SI" sz="2000" dirty="0">
              <a:cs typeface="Arial" pitchFamily="34" charset="0"/>
            </a:endParaRPr>
          </a:p>
        </p:txBody>
      </p:sp>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3257965"/>
            <a:ext cx="4076700" cy="305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ravokotnik 2"/>
          <p:cNvSpPr/>
          <p:nvPr/>
        </p:nvSpPr>
        <p:spPr>
          <a:xfrm>
            <a:off x="5511974" y="6332845"/>
            <a:ext cx="2772816" cy="400110"/>
          </a:xfrm>
          <a:prstGeom prst="rect">
            <a:avLst/>
          </a:prstGeom>
        </p:spPr>
        <p:txBody>
          <a:bodyPr wrap="square">
            <a:spAutoFit/>
          </a:bodyPr>
          <a:lstStyle/>
          <a:p>
            <a:r>
              <a:rPr lang="sl-SI" sz="2000" dirty="0" smtClean="0">
                <a:cs typeface="Arial" pitchFamily="34" charset="0"/>
              </a:rPr>
              <a:t>Obratoval: 1951 – 1971</a:t>
            </a:r>
            <a:endParaRPr lang="sl-SI" sz="2000" dirty="0">
              <a:cs typeface="Arial" pitchFamily="34" charset="0"/>
            </a:endParaRPr>
          </a:p>
        </p:txBody>
      </p:sp>
    </p:spTree>
    <p:extLst>
      <p:ext uri="{BB962C8B-B14F-4D97-AF65-F5344CB8AC3E}">
        <p14:creationId xmlns:p14="http://schemas.microsoft.com/office/powerpoint/2010/main" val="2709426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21068" y="476672"/>
            <a:ext cx="8815427" cy="3928255"/>
          </a:xfrm>
          <a:prstGeom prst="rect">
            <a:avLst/>
          </a:prstGeom>
        </p:spPr>
        <p:txBody>
          <a:bodyPr wrap="square">
            <a:spAutoFit/>
          </a:bodyPr>
          <a:lstStyle/>
          <a:p>
            <a:pPr>
              <a:lnSpc>
                <a:spcPct val="115000"/>
              </a:lnSpc>
              <a:spcAft>
                <a:spcPts val="1025"/>
              </a:spcAft>
            </a:pPr>
            <a:r>
              <a:rPr lang="sl-SI" sz="2400" b="1" u="sng" dirty="0" smtClean="0">
                <a:solidFill>
                  <a:schemeClr val="accent1"/>
                </a:solidFill>
                <a:effectLst/>
                <a:ea typeface="Calibri"/>
                <a:cs typeface="Arial" pitchFamily="34" charset="0"/>
              </a:rPr>
              <a:t>Primestni avtobusi</a:t>
            </a:r>
          </a:p>
          <a:p>
            <a:pPr marL="285750" indent="-285750">
              <a:spcAft>
                <a:spcPts val="1025"/>
              </a:spcAft>
              <a:buFont typeface="Wingdings" pitchFamily="2" charset="2"/>
              <a:buChar char="q"/>
            </a:pPr>
            <a:r>
              <a:rPr lang="sl-SI" sz="2000" dirty="0" smtClean="0">
                <a:solidFill>
                  <a:srgbClr val="000000"/>
                </a:solidFill>
                <a:effectLst/>
                <a:ea typeface="Calibri"/>
                <a:cs typeface="Arial" pitchFamily="34" charset="0"/>
              </a:rPr>
              <a:t>so namenjeni prevozu potnikov iz manjših naselij oziroma primestij v mesta, </a:t>
            </a:r>
            <a:endParaRPr lang="sl-SI" sz="2000" dirty="0">
              <a:ea typeface="Calibri"/>
              <a:cs typeface="Arial" pitchFamily="34" charset="0"/>
            </a:endParaRPr>
          </a:p>
          <a:p>
            <a:pPr marL="285750" indent="-285750">
              <a:spcAft>
                <a:spcPts val="1025"/>
              </a:spcAft>
              <a:buFont typeface="Wingdings" pitchFamily="2" charset="2"/>
              <a:buChar char="q"/>
            </a:pPr>
            <a:r>
              <a:rPr lang="sl-SI" sz="2000" dirty="0" smtClean="0">
                <a:solidFill>
                  <a:srgbClr val="000000"/>
                </a:solidFill>
                <a:effectLst/>
                <a:ea typeface="Calibri"/>
                <a:cs typeface="Arial" pitchFamily="34" charset="0"/>
              </a:rPr>
              <a:t>od mestnih avtobusov se razlikujejo po tem, da nimajo nizkega poda in da imajo drugačen razpored sedežev (vsi sedeži so praviloma obrnjeni naprej in postavljeni eden za drugim po dva sedeža skupaj na levi in desni strani avtobusa, po sredini pa ozek </a:t>
            </a:r>
            <a:r>
              <a:rPr lang="sl-SI" sz="2000" dirty="0" smtClean="0">
                <a:solidFill>
                  <a:srgbClr val="000000"/>
                </a:solidFill>
                <a:ea typeface="Calibri"/>
                <a:cs typeface="Arial" pitchFamily="34" charset="0"/>
              </a:rPr>
              <a:t>prehod</a:t>
            </a:r>
            <a:r>
              <a:rPr lang="sl-SI" sz="2000" dirty="0" smtClean="0">
                <a:solidFill>
                  <a:srgbClr val="000000"/>
                </a:solidFill>
                <a:effectLst/>
                <a:ea typeface="Calibri"/>
                <a:cs typeface="Arial" pitchFamily="34" charset="0"/>
              </a:rPr>
              <a:t>), </a:t>
            </a:r>
            <a:endParaRPr lang="sl-SI" sz="2000" dirty="0">
              <a:ea typeface="Calibri"/>
              <a:cs typeface="Arial" pitchFamily="34" charset="0"/>
            </a:endParaRPr>
          </a:p>
          <a:p>
            <a:pPr marL="285750" indent="-285750">
              <a:spcAft>
                <a:spcPts val="1025"/>
              </a:spcAft>
              <a:buFont typeface="Wingdings" pitchFamily="2" charset="2"/>
              <a:buChar char="q"/>
            </a:pPr>
            <a:r>
              <a:rPr lang="sl-SI" sz="2000" dirty="0" smtClean="0">
                <a:solidFill>
                  <a:srgbClr val="000000"/>
                </a:solidFill>
                <a:effectLst/>
                <a:ea typeface="Calibri"/>
                <a:cs typeface="Arial" pitchFamily="34" charset="0"/>
              </a:rPr>
              <a:t>vrata primestnih avtobusov so praviloma enokrilna, </a:t>
            </a:r>
            <a:endParaRPr lang="sl-SI" sz="2000" dirty="0">
              <a:ea typeface="Calibri"/>
              <a:cs typeface="Arial" pitchFamily="34" charset="0"/>
            </a:endParaRPr>
          </a:p>
          <a:p>
            <a:pPr marL="285750" indent="-285750">
              <a:spcAft>
                <a:spcPts val="1025"/>
              </a:spcAft>
              <a:buFont typeface="Wingdings" pitchFamily="2" charset="2"/>
              <a:buChar char="q"/>
            </a:pPr>
            <a:r>
              <a:rPr lang="sl-SI" sz="2000" dirty="0" smtClean="0">
                <a:solidFill>
                  <a:srgbClr val="000000"/>
                </a:solidFill>
                <a:effectLst/>
                <a:ea typeface="Calibri"/>
                <a:cs typeface="Arial" pitchFamily="34" charset="0"/>
              </a:rPr>
              <a:t>primestni avtobusi, ki vozijo na daljše razdalje, imajo vgrajena tudi stranišča, </a:t>
            </a:r>
            <a:endParaRPr lang="sl-SI" sz="2000" dirty="0">
              <a:ea typeface="Calibri"/>
              <a:cs typeface="Arial" pitchFamily="34" charset="0"/>
            </a:endParaRPr>
          </a:p>
          <a:p>
            <a:pPr marL="285750" indent="-285750">
              <a:buFont typeface="Wingdings" pitchFamily="2" charset="2"/>
              <a:buChar char="q"/>
            </a:pPr>
            <a:r>
              <a:rPr lang="sl-SI" sz="2000" dirty="0" smtClean="0">
                <a:solidFill>
                  <a:srgbClr val="000000"/>
                </a:solidFill>
                <a:effectLst/>
                <a:ea typeface="Calibri"/>
                <a:cs typeface="Arial" pitchFamily="34" charset="0"/>
              </a:rPr>
              <a:t>motorji so močnejših izvedb, dosegajo večje hitrosti in imajo manjšo porabo, saj peljejo večino časa z enakomerno hitrostjo.</a:t>
            </a:r>
            <a:endParaRPr lang="sl-SI" sz="2000" dirty="0">
              <a:cs typeface="Arial" pitchFamily="34" charset="0"/>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5657" y="4109550"/>
            <a:ext cx="3058751" cy="20362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4389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93903" y="404664"/>
            <a:ext cx="8138537" cy="3800015"/>
          </a:xfrm>
          <a:prstGeom prst="rect">
            <a:avLst/>
          </a:prstGeom>
        </p:spPr>
        <p:txBody>
          <a:bodyPr wrap="square">
            <a:spAutoFit/>
          </a:bodyPr>
          <a:lstStyle/>
          <a:p>
            <a:pPr>
              <a:lnSpc>
                <a:spcPct val="115000"/>
              </a:lnSpc>
              <a:spcAft>
                <a:spcPts val="1025"/>
              </a:spcAft>
            </a:pPr>
            <a:r>
              <a:rPr lang="sl-SI" sz="2400" b="1" u="sng" dirty="0" smtClean="0">
                <a:solidFill>
                  <a:schemeClr val="accent1"/>
                </a:solidFill>
                <a:effectLst/>
                <a:ea typeface="Calibri"/>
                <a:cs typeface="Arial" pitchFamily="34" charset="0"/>
              </a:rPr>
              <a:t>Turistični – medmestni avtobusi</a:t>
            </a:r>
          </a:p>
          <a:p>
            <a:pPr marL="285750" indent="-285750">
              <a:spcAft>
                <a:spcPts val="1025"/>
              </a:spcAft>
              <a:buFont typeface="Wingdings" pitchFamily="2" charset="2"/>
              <a:buChar char="q"/>
            </a:pPr>
            <a:r>
              <a:rPr lang="sl-SI" sz="2000" dirty="0" smtClean="0">
                <a:solidFill>
                  <a:srgbClr val="000000"/>
                </a:solidFill>
                <a:effectLst/>
                <a:ea typeface="Calibri"/>
                <a:cs typeface="Arial" pitchFamily="34" charset="0"/>
              </a:rPr>
              <a:t>so avtobusi, namenjeni dolgim potovanjem in se znatno ne razlikujejo od primestnih avtobusov, </a:t>
            </a:r>
            <a:endParaRPr lang="sl-SI" sz="2000" dirty="0">
              <a:ea typeface="Calibri"/>
              <a:cs typeface="Arial" pitchFamily="34" charset="0"/>
            </a:endParaRPr>
          </a:p>
          <a:p>
            <a:pPr marL="285750" indent="-285750">
              <a:spcAft>
                <a:spcPts val="1025"/>
              </a:spcAft>
              <a:buFont typeface="Wingdings" pitchFamily="2" charset="2"/>
              <a:buChar char="q"/>
            </a:pPr>
            <a:r>
              <a:rPr lang="sl-SI" sz="2000" dirty="0" smtClean="0">
                <a:solidFill>
                  <a:srgbClr val="000000"/>
                </a:solidFill>
                <a:effectLst/>
                <a:ea typeface="Calibri"/>
                <a:cs typeface="Arial" pitchFamily="34" charset="0"/>
              </a:rPr>
              <a:t>razlikujejo se predvsem v udobju potovanja, teži, moči motorja in večjem prostoru za prtljago, </a:t>
            </a:r>
            <a:endParaRPr lang="sl-SI" sz="2000" dirty="0">
              <a:ea typeface="Calibri"/>
              <a:cs typeface="Arial" pitchFamily="34" charset="0"/>
            </a:endParaRPr>
          </a:p>
          <a:p>
            <a:pPr marL="285750" indent="-285750">
              <a:spcAft>
                <a:spcPts val="1025"/>
              </a:spcAft>
              <a:buFont typeface="Wingdings" pitchFamily="2" charset="2"/>
              <a:buChar char="q"/>
            </a:pPr>
            <a:r>
              <a:rPr lang="sl-SI" sz="2000" dirty="0" smtClean="0">
                <a:solidFill>
                  <a:srgbClr val="000000"/>
                </a:solidFill>
                <a:effectLst/>
                <a:ea typeface="Calibri"/>
                <a:cs typeface="Arial" pitchFamily="34" charset="0"/>
              </a:rPr>
              <a:t>poznamo tudi avtobuse za prevoz večjih skupin, ki so lahko nadstropni, </a:t>
            </a:r>
            <a:endParaRPr lang="sl-SI" sz="2000" dirty="0">
              <a:ea typeface="Calibri"/>
              <a:cs typeface="Arial" pitchFamily="34" charset="0"/>
            </a:endParaRPr>
          </a:p>
          <a:p>
            <a:pPr marL="285750" indent="-285750">
              <a:spcAft>
                <a:spcPts val="0"/>
              </a:spcAft>
              <a:buFont typeface="Wingdings" pitchFamily="2" charset="2"/>
              <a:buChar char="q"/>
            </a:pPr>
            <a:r>
              <a:rPr lang="sl-SI" sz="2000" dirty="0" smtClean="0">
                <a:solidFill>
                  <a:srgbClr val="000000"/>
                </a:solidFill>
                <a:effectLst/>
                <a:ea typeface="Calibri"/>
                <a:cs typeface="Arial" pitchFamily="34" charset="0"/>
              </a:rPr>
              <a:t>pri turističnih avtobusih morajo biti sedeži za potnike udobni in biti morajo dovolj narazen. Za ugodno počutje potnikov skrbijo tudi učinkoviti sistemi ogrevanja in ventilacije s klimatsko napravo, radijski sprejemnik, po želji tudi DVD predvajalnik in hladilnik za napitke.</a:t>
            </a:r>
            <a:endParaRPr lang="sl-SI" sz="2000" dirty="0">
              <a:ea typeface="Calibri"/>
              <a:cs typeface="Arial" pitchFamily="34"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3933055"/>
            <a:ext cx="2808312" cy="21062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5591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95536" y="476672"/>
            <a:ext cx="8280920" cy="1224951"/>
          </a:xfrm>
          <a:prstGeom prst="rect">
            <a:avLst/>
          </a:prstGeom>
        </p:spPr>
        <p:txBody>
          <a:bodyPr wrap="square">
            <a:spAutoFit/>
          </a:bodyPr>
          <a:lstStyle/>
          <a:p>
            <a:pPr>
              <a:lnSpc>
                <a:spcPct val="115000"/>
              </a:lnSpc>
              <a:spcAft>
                <a:spcPts val="0"/>
              </a:spcAft>
            </a:pPr>
            <a:r>
              <a:rPr lang="sl-SI" sz="2400" b="1" u="sng" dirty="0" smtClean="0">
                <a:solidFill>
                  <a:schemeClr val="accent1"/>
                </a:solidFill>
                <a:effectLst/>
                <a:latin typeface="Times New Roman"/>
                <a:ea typeface="Calibri"/>
                <a:cs typeface="Times New Roman"/>
              </a:rPr>
              <a:t>Specialni avtobusi</a:t>
            </a:r>
            <a:endParaRPr lang="sl-SI" sz="2400" dirty="0">
              <a:solidFill>
                <a:schemeClr val="accent1"/>
              </a:solidFill>
              <a:latin typeface="Times New Roman"/>
              <a:ea typeface="Calibri"/>
              <a:cs typeface="Times New Roman"/>
            </a:endParaRPr>
          </a:p>
          <a:p>
            <a:pPr>
              <a:lnSpc>
                <a:spcPct val="115000"/>
              </a:lnSpc>
              <a:spcAft>
                <a:spcPts val="0"/>
              </a:spcAft>
            </a:pPr>
            <a:endParaRPr lang="sl-SI" sz="2000" dirty="0" smtClean="0">
              <a:solidFill>
                <a:srgbClr val="000000"/>
              </a:solidFill>
              <a:effectLst/>
              <a:latin typeface="Times New Roman"/>
              <a:ea typeface="Calibri"/>
              <a:cs typeface="Times New Roman"/>
            </a:endParaRPr>
          </a:p>
          <a:p>
            <a:pPr>
              <a:lnSpc>
                <a:spcPct val="115000"/>
              </a:lnSpc>
              <a:spcAft>
                <a:spcPts val="0"/>
              </a:spcAft>
            </a:pPr>
            <a:r>
              <a:rPr lang="sl-SI" sz="2000" dirty="0" smtClean="0">
                <a:solidFill>
                  <a:srgbClr val="000000"/>
                </a:solidFill>
                <a:effectLst/>
                <a:latin typeface="Times New Roman"/>
                <a:ea typeface="Calibri"/>
                <a:cs typeface="Times New Roman"/>
              </a:rPr>
              <a:t>so namenjeni posebnim prevozom, na primer </a:t>
            </a:r>
            <a:r>
              <a:rPr lang="sl-SI" sz="2000" b="1" i="1" dirty="0" smtClean="0">
                <a:solidFill>
                  <a:srgbClr val="000000"/>
                </a:solidFill>
                <a:effectLst/>
                <a:latin typeface="Times New Roman"/>
                <a:ea typeface="Calibri"/>
                <a:cs typeface="Times New Roman"/>
              </a:rPr>
              <a:t>letališki avtobusi</a:t>
            </a:r>
            <a:r>
              <a:rPr lang="sl-SI" sz="2000" dirty="0" smtClean="0">
                <a:solidFill>
                  <a:srgbClr val="000000"/>
                </a:solidFill>
                <a:effectLst/>
                <a:latin typeface="Times New Roman"/>
                <a:ea typeface="Calibri"/>
                <a:cs typeface="Times New Roman"/>
              </a:rPr>
              <a:t>. </a:t>
            </a:r>
            <a:endParaRPr lang="sl-SI" dirty="0">
              <a:ea typeface="Calibri"/>
              <a:cs typeface="Times New Roman"/>
            </a:endParaRP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361" y="2132856"/>
            <a:ext cx="3919635" cy="25900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Rezultat iskanja slik za band b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132856"/>
            <a:ext cx="3960440" cy="25922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9981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1052736"/>
            <a:ext cx="8712968" cy="4862870"/>
          </a:xfrm>
          <a:prstGeom prst="rect">
            <a:avLst/>
          </a:prstGeom>
        </p:spPr>
        <p:txBody>
          <a:bodyPr wrap="square">
            <a:spAutoFit/>
          </a:bodyPr>
          <a:lstStyle/>
          <a:p>
            <a:pPr>
              <a:lnSpc>
                <a:spcPct val="115000"/>
              </a:lnSpc>
              <a:spcAft>
                <a:spcPts val="0"/>
              </a:spcAft>
            </a:pPr>
            <a:r>
              <a:rPr lang="sl-SI" sz="2000" dirty="0" smtClean="0">
                <a:solidFill>
                  <a:srgbClr val="000000"/>
                </a:solidFill>
                <a:ea typeface="Calibri"/>
                <a:cs typeface="Arial" pitchFamily="34" charset="0"/>
              </a:rPr>
              <a:t>Pogon je večinoma </a:t>
            </a:r>
            <a:r>
              <a:rPr lang="sl-SI" sz="2000" b="1" dirty="0" smtClean="0">
                <a:solidFill>
                  <a:srgbClr val="000000"/>
                </a:solidFill>
                <a:ea typeface="Calibri"/>
                <a:cs typeface="Arial" pitchFamily="34" charset="0"/>
              </a:rPr>
              <a:t>dizelski</a:t>
            </a:r>
            <a:r>
              <a:rPr lang="sl-SI" sz="2000" dirty="0" smtClean="0">
                <a:solidFill>
                  <a:srgbClr val="000000"/>
                </a:solidFill>
                <a:ea typeface="Calibri"/>
                <a:cs typeface="Arial" pitchFamily="34" charset="0"/>
              </a:rPr>
              <a:t>. Vendar se v zadnjem času, zaradi ekološke ozaveščenosti in tehnološkega napredka, začeli uvajati hibridne avtobuse, s pogonom na </a:t>
            </a:r>
            <a:r>
              <a:rPr lang="sl-SI" sz="2000" b="1" dirty="0" smtClean="0">
                <a:solidFill>
                  <a:srgbClr val="000000"/>
                </a:solidFill>
                <a:ea typeface="Calibri"/>
                <a:cs typeface="Arial" pitchFamily="34" charset="0"/>
              </a:rPr>
              <a:t>gorivne celice </a:t>
            </a:r>
            <a:r>
              <a:rPr lang="sl-SI" sz="2000" dirty="0" smtClean="0">
                <a:solidFill>
                  <a:srgbClr val="000000"/>
                </a:solidFill>
                <a:ea typeface="Calibri"/>
                <a:cs typeface="Arial" pitchFamily="34" charset="0"/>
              </a:rPr>
              <a:t>(</a:t>
            </a:r>
            <a:r>
              <a:rPr lang="sl-SI" sz="2000" b="1" dirty="0" smtClean="0">
                <a:solidFill>
                  <a:srgbClr val="000000"/>
                </a:solidFill>
                <a:ea typeface="Calibri"/>
                <a:cs typeface="Arial" pitchFamily="34" charset="0"/>
              </a:rPr>
              <a:t>PEMFC</a:t>
            </a:r>
            <a:r>
              <a:rPr lang="sl-SI" sz="2000" dirty="0" smtClean="0">
                <a:solidFill>
                  <a:srgbClr val="000000"/>
                </a:solidFill>
                <a:ea typeface="Calibri"/>
                <a:cs typeface="Arial" pitchFamily="34" charset="0"/>
              </a:rPr>
              <a:t>).</a:t>
            </a:r>
          </a:p>
          <a:p>
            <a:pPr>
              <a:lnSpc>
                <a:spcPct val="115000"/>
              </a:lnSpc>
              <a:spcAft>
                <a:spcPts val="0"/>
              </a:spcAft>
            </a:pPr>
            <a:endParaRPr lang="sl-SI" sz="2000" dirty="0">
              <a:ea typeface="Calibri"/>
              <a:cs typeface="Arial" pitchFamily="34" charset="0"/>
            </a:endParaRPr>
          </a:p>
          <a:p>
            <a:r>
              <a:rPr lang="sl-SI" sz="2000" b="1" dirty="0">
                <a:cs typeface="Arial" pitchFamily="34" charset="0"/>
              </a:rPr>
              <a:t>Gorivna celica je izvor električne energije, ki neprestano spreminja kemično energijo goriva (in oksidanta) v električno </a:t>
            </a:r>
            <a:r>
              <a:rPr lang="sl-SI" sz="2000" b="1" dirty="0" smtClean="0">
                <a:cs typeface="Arial" pitchFamily="34" charset="0"/>
              </a:rPr>
              <a:t>energijo.</a:t>
            </a:r>
            <a:endParaRPr lang="sl-SI" sz="2000" b="1" dirty="0">
              <a:cs typeface="Arial" pitchFamily="34" charset="0"/>
            </a:endParaRPr>
          </a:p>
          <a:p>
            <a:r>
              <a:rPr lang="sl-SI" sz="2000" dirty="0">
                <a:cs typeface="Arial" pitchFamily="34" charset="0"/>
              </a:rPr>
              <a:t>Slabost gorivnih celic je težava oskrbe z vodikom, da bi bila varna in obenem tudi </a:t>
            </a:r>
            <a:r>
              <a:rPr lang="sl-SI" sz="2000" dirty="0" smtClean="0">
                <a:cs typeface="Arial" pitchFamily="34" charset="0"/>
              </a:rPr>
              <a:t>gospodarna.</a:t>
            </a:r>
            <a:r>
              <a:rPr lang="sl-SI" sz="2000" dirty="0"/>
              <a:t> </a:t>
            </a:r>
            <a:r>
              <a:rPr lang="sl-SI" sz="2000" dirty="0">
                <a:cs typeface="Arial" pitchFamily="34" charset="0"/>
              </a:rPr>
              <a:t>Najbolj gospodaren način je uporaba vodika v jeklenkah pod velikim tlakom, kot najbolj varen pa uporaba vodika, vezanega v kovinskih hidridih. </a:t>
            </a:r>
            <a:endParaRPr lang="sl-SI" sz="2000" dirty="0" smtClean="0">
              <a:cs typeface="Arial" pitchFamily="34" charset="0"/>
            </a:endParaRPr>
          </a:p>
          <a:p>
            <a:endParaRPr lang="sl-SI" sz="2000" dirty="0">
              <a:cs typeface="Arial" pitchFamily="34" charset="0"/>
            </a:endParaRPr>
          </a:p>
          <a:p>
            <a:r>
              <a:rPr lang="sl-SI" sz="2000" dirty="0" smtClean="0">
                <a:cs typeface="Arial" pitchFamily="34" charset="0"/>
              </a:rPr>
              <a:t>Na </a:t>
            </a:r>
            <a:r>
              <a:rPr lang="sl-SI" sz="2000" dirty="0">
                <a:cs typeface="Arial" pitchFamily="34" charset="0"/>
              </a:rPr>
              <a:t>žalost je prvi način v suhem ozračju nevaren zaradi eksplozivnosti vodika ob morebitni razelektritvi, drugi način pa je negospodaren zaradi le 4-odstotne vsebnosti vodika v tržno dostopnih rezervoarjih, v katerih se vodik vgrajuje v zlitine niklja.</a:t>
            </a:r>
          </a:p>
          <a:p>
            <a:endParaRPr lang="sl-SI" dirty="0">
              <a:latin typeface="Arial" pitchFamily="34" charset="0"/>
              <a:cs typeface="Arial" pitchFamily="34" charset="0"/>
            </a:endParaRPr>
          </a:p>
        </p:txBody>
      </p:sp>
      <p:sp>
        <p:nvSpPr>
          <p:cNvPr id="3" name="Pravokotnik 2"/>
          <p:cNvSpPr/>
          <p:nvPr/>
        </p:nvSpPr>
        <p:spPr>
          <a:xfrm>
            <a:off x="3174538" y="5742171"/>
            <a:ext cx="5396256" cy="646331"/>
          </a:xfrm>
          <a:prstGeom prst="rect">
            <a:avLst/>
          </a:prstGeom>
        </p:spPr>
        <p:txBody>
          <a:bodyPr wrap="square">
            <a:spAutoFit/>
          </a:bodyPr>
          <a:lstStyle/>
          <a:p>
            <a:r>
              <a:rPr lang="sl-SI" dirty="0">
                <a:hlinkClick r:id="rId2"/>
              </a:rPr>
              <a:t>https://</a:t>
            </a:r>
            <a:r>
              <a:rPr lang="sl-SI" dirty="0" smtClean="0">
                <a:hlinkClick r:id="rId2"/>
              </a:rPr>
              <a:t>www.youtube.com/watch?v=pM8PLnW2GvY</a:t>
            </a:r>
            <a:endParaRPr lang="sl-SI" dirty="0" smtClean="0"/>
          </a:p>
          <a:p>
            <a:endParaRPr lang="sl-SI" dirty="0"/>
          </a:p>
        </p:txBody>
      </p:sp>
      <p:sp>
        <p:nvSpPr>
          <p:cNvPr id="4" name="PoljeZBesedilom 3"/>
          <p:cNvSpPr txBox="1"/>
          <p:nvPr/>
        </p:nvSpPr>
        <p:spPr>
          <a:xfrm>
            <a:off x="251520" y="476672"/>
            <a:ext cx="2638864" cy="461665"/>
          </a:xfrm>
          <a:prstGeom prst="rect">
            <a:avLst/>
          </a:prstGeom>
          <a:noFill/>
        </p:spPr>
        <p:txBody>
          <a:bodyPr wrap="none" rtlCol="0">
            <a:spAutoFit/>
          </a:bodyPr>
          <a:lstStyle/>
          <a:p>
            <a:r>
              <a:rPr lang="sl-SI" sz="2400" b="1" u="sng" dirty="0" smtClean="0">
                <a:solidFill>
                  <a:schemeClr val="accent1"/>
                </a:solidFill>
              </a:rPr>
              <a:t>VRSTE POGONA</a:t>
            </a:r>
            <a:endParaRPr lang="sl-SI" sz="2400" b="1" u="sng" dirty="0">
              <a:solidFill>
                <a:schemeClr val="accent1"/>
              </a:solidFill>
            </a:endParaRPr>
          </a:p>
        </p:txBody>
      </p:sp>
    </p:spTree>
    <p:extLst>
      <p:ext uri="{BB962C8B-B14F-4D97-AF65-F5344CB8AC3E}">
        <p14:creationId xmlns:p14="http://schemas.microsoft.com/office/powerpoint/2010/main" val="1150537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4220836"/>
            <a:ext cx="3744416" cy="18294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ravokotnik 1"/>
          <p:cNvSpPr/>
          <p:nvPr/>
        </p:nvSpPr>
        <p:spPr>
          <a:xfrm>
            <a:off x="307456" y="466476"/>
            <a:ext cx="2248320" cy="461665"/>
          </a:xfrm>
          <a:prstGeom prst="rect">
            <a:avLst/>
          </a:prstGeom>
        </p:spPr>
        <p:txBody>
          <a:bodyPr wrap="square">
            <a:spAutoFit/>
          </a:bodyPr>
          <a:lstStyle/>
          <a:p>
            <a:r>
              <a:rPr lang="sl-SI" sz="2400" b="1" dirty="0" smtClean="0">
                <a:solidFill>
                  <a:schemeClr val="accent1"/>
                </a:solidFill>
                <a:cs typeface="Arial" pitchFamily="34" charset="0"/>
              </a:rPr>
              <a:t>CNG IN LPG</a:t>
            </a:r>
            <a:endParaRPr lang="sl-SI" sz="2400" b="1" i="0" dirty="0">
              <a:solidFill>
                <a:schemeClr val="accent1"/>
              </a:solidFill>
              <a:effectLst/>
              <a:cs typeface="Arial" pitchFamily="34" charset="0"/>
            </a:endParaRPr>
          </a:p>
        </p:txBody>
      </p:sp>
      <p:sp>
        <p:nvSpPr>
          <p:cNvPr id="8" name="PoljeZBesedilom 7"/>
          <p:cNvSpPr txBox="1"/>
          <p:nvPr/>
        </p:nvSpPr>
        <p:spPr>
          <a:xfrm>
            <a:off x="307456" y="980727"/>
            <a:ext cx="8784976" cy="4031873"/>
          </a:xfrm>
          <a:prstGeom prst="rect">
            <a:avLst/>
          </a:prstGeom>
          <a:noFill/>
        </p:spPr>
        <p:txBody>
          <a:bodyPr wrap="square" rtlCol="0">
            <a:spAutoFit/>
          </a:bodyPr>
          <a:lstStyle/>
          <a:p>
            <a:r>
              <a:rPr lang="sl-SI" sz="2000" dirty="0" smtClean="0">
                <a:cs typeface="Arial" pitchFamily="34" charset="0"/>
              </a:rPr>
              <a:t>CNG je stisnjen ( 200 – 248 bar) zemeljski plin, ki je pretežno </a:t>
            </a:r>
            <a:r>
              <a:rPr lang="sl-SI" sz="2000" b="1" dirty="0" smtClean="0">
                <a:cs typeface="Arial" pitchFamily="34" charset="0"/>
              </a:rPr>
              <a:t>metan</a:t>
            </a:r>
            <a:r>
              <a:rPr lang="sl-SI" sz="2000" dirty="0" smtClean="0">
                <a:cs typeface="Arial" pitchFamily="34" charset="0"/>
              </a:rPr>
              <a:t>.</a:t>
            </a:r>
          </a:p>
          <a:p>
            <a:r>
              <a:rPr lang="sl-SI" sz="2000" dirty="0" smtClean="0">
                <a:cs typeface="Arial" pitchFamily="34" charset="0"/>
              </a:rPr>
              <a:t>LPG je utekočinjeni (1,7 – 7,5 bar) naftni plin, mešanica </a:t>
            </a:r>
            <a:r>
              <a:rPr lang="sl-SI" sz="2000" b="1" dirty="0" smtClean="0">
                <a:cs typeface="Arial" pitchFamily="34" charset="0"/>
              </a:rPr>
              <a:t>propana in butan.</a:t>
            </a:r>
            <a:endParaRPr lang="sl-SI" sz="2000" dirty="0" smtClean="0">
              <a:cs typeface="Arial" pitchFamily="34" charset="0"/>
            </a:endParaRPr>
          </a:p>
          <a:p>
            <a:endParaRPr lang="sl-SI" sz="2000" dirty="0">
              <a:cs typeface="Arial" pitchFamily="34" charset="0"/>
            </a:endParaRPr>
          </a:p>
          <a:p>
            <a:r>
              <a:rPr lang="sl-SI" sz="2000" dirty="0" smtClean="0">
                <a:cs typeface="Arial" pitchFamily="34" charset="0"/>
              </a:rPr>
              <a:t>CNG je cenejši in čistejši, vendar ima LPG višjo energijsko vsebnost.</a:t>
            </a:r>
          </a:p>
          <a:p>
            <a:r>
              <a:rPr lang="sl-SI" sz="2000" dirty="0">
                <a:cs typeface="Arial" pitchFamily="34" charset="0"/>
              </a:rPr>
              <a:t>Energijska vsebnost enega kilograma zemeljskega plina (CNG) je ekvivalentna 1,5 litra bencina in 1,3 litra dizelskega goriva</a:t>
            </a:r>
            <a:r>
              <a:rPr lang="sl-SI" sz="2000" dirty="0" smtClean="0">
                <a:cs typeface="Arial" pitchFamily="34" charset="0"/>
              </a:rPr>
              <a:t>.</a:t>
            </a:r>
          </a:p>
          <a:p>
            <a:endParaRPr lang="sl-SI" sz="2000" dirty="0">
              <a:cs typeface="Arial" pitchFamily="34" charset="0"/>
            </a:endParaRPr>
          </a:p>
          <a:p>
            <a:r>
              <a:rPr lang="sl-SI" sz="2000" dirty="0"/>
              <a:t>Uporaba zemeljskega plina v prometu ponuja določene prednosti, ki se kažejo predvsem v manjših izpustih CO</a:t>
            </a:r>
            <a:r>
              <a:rPr lang="sl-SI" sz="2000" baseline="-25000" dirty="0"/>
              <a:t>2</a:t>
            </a:r>
            <a:r>
              <a:rPr lang="sl-SI" sz="2000" dirty="0"/>
              <a:t> in </a:t>
            </a:r>
            <a:r>
              <a:rPr lang="sl-SI" sz="2000" dirty="0" err="1"/>
              <a:t>NO</a:t>
            </a:r>
            <a:r>
              <a:rPr lang="sl-SI" sz="2000" baseline="-25000" dirty="0" err="1"/>
              <a:t>x</a:t>
            </a:r>
            <a:r>
              <a:rPr lang="sl-SI" sz="2000" dirty="0"/>
              <a:t>, skoraj ničelni emisiji trdih </a:t>
            </a:r>
            <a:r>
              <a:rPr lang="sl-SI" sz="2000" dirty="0" smtClean="0"/>
              <a:t>delcev. </a:t>
            </a:r>
            <a:r>
              <a:rPr lang="sl-SI" sz="2000" dirty="0"/>
              <a:t>Stroški goriva so lahko ob uporabi metana nižji do 50 %. Delovanje motorja je tišje, servisni intervali pa se podaljšajo.</a:t>
            </a:r>
          </a:p>
          <a:p>
            <a:endParaRPr lang="sl-SI" dirty="0">
              <a:latin typeface="Arial" pitchFamily="34" charset="0"/>
              <a:cs typeface="Arial" pitchFamily="34" charset="0"/>
            </a:endParaRPr>
          </a:p>
          <a:p>
            <a:endParaRPr lang="sl-SI" dirty="0">
              <a:latin typeface="Arial" pitchFamily="34" charset="0"/>
              <a:cs typeface="Arial" pitchFamily="34" charset="0"/>
            </a:endParaRPr>
          </a:p>
        </p:txBody>
      </p:sp>
    </p:spTree>
    <p:extLst>
      <p:ext uri="{BB962C8B-B14F-4D97-AF65-F5344CB8AC3E}">
        <p14:creationId xmlns:p14="http://schemas.microsoft.com/office/powerpoint/2010/main" val="4265307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682</TotalTime>
  <Words>837</Words>
  <Application>Microsoft Office PowerPoint</Application>
  <PresentationFormat>On-screen Show (4:3)</PresentationFormat>
  <Paragraphs>60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Impact</vt:lpstr>
      <vt:lpstr>Times New Roman</vt:lpstr>
      <vt:lpstr>Wingdings</vt:lpstr>
      <vt:lpstr>NewsPrint</vt:lpstr>
      <vt:lpstr>AVTOBUSI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AVTOBUSI</dc:title>
  <dc:creator>Roman</dc:creator>
  <cp:lastModifiedBy>Haris</cp:lastModifiedBy>
  <cp:revision>51</cp:revision>
  <dcterms:created xsi:type="dcterms:W3CDTF">2016-02-02T05:24:12Z</dcterms:created>
  <dcterms:modified xsi:type="dcterms:W3CDTF">2017-04-11T15:59:19Z</dcterms:modified>
</cp:coreProperties>
</file>