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7" r:id="rId3"/>
    <p:sldId id="258" r:id="rId4"/>
    <p:sldId id="260" r:id="rId5"/>
    <p:sldId id="261" r:id="rId6"/>
    <p:sldId id="262" r:id="rId7"/>
    <p:sldId id="263" r:id="rId8"/>
    <p:sldId id="264" r:id="rId9"/>
    <p:sldId id="265" r:id="rId10"/>
    <p:sldId id="259" r:id="rId11"/>
    <p:sldId id="267" r:id="rId12"/>
    <p:sldId id="266" r:id="rId13"/>
    <p:sldId id="268" r:id="rId14"/>
    <p:sldId id="271" r:id="rId15"/>
    <p:sldId id="269" r:id="rId16"/>
    <p:sldId id="270" r:id="rId17"/>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AD8DD0-7296-43B5-B9B0-9C51958AA1F3}" type="datetimeFigureOut">
              <a:rPr lang="sl-SI" smtClean="0"/>
              <a:t>11.4.2017</a:t>
            </a:fld>
            <a:endParaRPr lang="sl-SI"/>
          </a:p>
        </p:txBody>
      </p:sp>
      <p:sp>
        <p:nvSpPr>
          <p:cNvPr id="4" name="Ograda stranske slik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520750-3243-42EC-991F-29A5C72C870A}" type="slidenum">
              <a:rPr lang="sl-SI" smtClean="0"/>
              <a:t>‹#›</a:t>
            </a:fld>
            <a:endParaRPr lang="sl-SI"/>
          </a:p>
        </p:txBody>
      </p:sp>
    </p:spTree>
    <p:extLst>
      <p:ext uri="{BB962C8B-B14F-4D97-AF65-F5344CB8AC3E}">
        <p14:creationId xmlns:p14="http://schemas.microsoft.com/office/powerpoint/2010/main" val="2183112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lstStyle/>
          <a:p>
            <a:endParaRPr lang="sl-SI" dirty="0"/>
          </a:p>
        </p:txBody>
      </p:sp>
      <p:sp>
        <p:nvSpPr>
          <p:cNvPr id="4" name="Ograda številke diapozitiva 3"/>
          <p:cNvSpPr>
            <a:spLocks noGrp="1"/>
          </p:cNvSpPr>
          <p:nvPr>
            <p:ph type="sldNum" sz="quarter" idx="10"/>
          </p:nvPr>
        </p:nvSpPr>
        <p:spPr/>
        <p:txBody>
          <a:bodyPr/>
          <a:lstStyle/>
          <a:p>
            <a:fld id="{E3520750-3243-42EC-991F-29A5C72C870A}" type="slidenum">
              <a:rPr lang="sl-SI" smtClean="0"/>
              <a:t>5</a:t>
            </a:fld>
            <a:endParaRPr lang="sl-SI"/>
          </a:p>
        </p:txBody>
      </p:sp>
    </p:spTree>
    <p:extLst>
      <p:ext uri="{BB962C8B-B14F-4D97-AF65-F5344CB8AC3E}">
        <p14:creationId xmlns:p14="http://schemas.microsoft.com/office/powerpoint/2010/main" val="3516746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6F5DE9DF-8961-498D-8184-76474AE47803}"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49DEDEE-8A2D-4EB9-9A8D-9120B6DB32AD}" type="slidenum">
              <a:rPr lang="sl-SI" smtClean="0"/>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6F5DE9DF-8961-498D-8184-76474AE47803}"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49DEDEE-8A2D-4EB9-9A8D-9120B6DB32AD}" type="slidenum">
              <a:rPr lang="sl-SI" smtClean="0"/>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6F5DE9DF-8961-498D-8184-76474AE47803}"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49DEDEE-8A2D-4EB9-9A8D-9120B6DB32AD}" type="slidenum">
              <a:rPr lang="sl-SI" smtClean="0"/>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6F5DE9DF-8961-498D-8184-76474AE47803}"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49DEDEE-8A2D-4EB9-9A8D-9120B6DB32AD}" type="slidenum">
              <a:rPr lang="sl-SI" smtClean="0"/>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6F5DE9DF-8961-498D-8184-76474AE47803}" type="datetimeFigureOut">
              <a:rPr lang="sl-SI" smtClean="0"/>
              <a:t>11.4.2017</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649DEDEE-8A2D-4EB9-9A8D-9120B6DB32AD}" type="slidenum">
              <a:rPr lang="sl-SI" smtClean="0"/>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6F5DE9DF-8961-498D-8184-76474AE47803}" type="datetimeFigureOut">
              <a:rPr lang="sl-SI" smtClean="0"/>
              <a:t>11.4.2017</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649DEDEE-8A2D-4EB9-9A8D-9120B6DB32AD}" type="slidenum">
              <a:rPr lang="sl-SI" smtClean="0"/>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5DE9DF-8961-498D-8184-76474AE47803}" type="datetimeFigureOut">
              <a:rPr lang="sl-SI" smtClean="0"/>
              <a:t>11.4.2017</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649DEDEE-8A2D-4EB9-9A8D-9120B6DB32AD}"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6F5DE9DF-8961-498D-8184-76474AE47803}"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49DEDEE-8A2D-4EB9-9A8D-9120B6DB32AD}" type="slidenum">
              <a:rPr lang="sl-SI" smtClean="0"/>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6F5DE9DF-8961-498D-8184-76474AE47803}"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49DEDEE-8A2D-4EB9-9A8D-9120B6DB32AD}" type="slidenum">
              <a:rPr lang="sl-SI" smtClean="0"/>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6F5DE9DF-8961-498D-8184-76474AE47803}"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49DEDEE-8A2D-4EB9-9A8D-9120B6DB32AD}"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6F5DE9DF-8961-498D-8184-76474AE47803}"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49DEDEE-8A2D-4EB9-9A8D-9120B6DB32AD}" type="slidenum">
              <a:rPr lang="sl-SI" smtClean="0"/>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6F5DE9DF-8961-498D-8184-76474AE47803}" type="datetimeFigureOut">
              <a:rPr lang="sl-SI" smtClean="0"/>
              <a:t>11.4.2017</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649DEDEE-8A2D-4EB9-9A8D-9120B6DB32AD}" type="slidenum">
              <a:rPr lang="sl-SI" smtClean="0"/>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3LvbT6_kfjQ"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www.youtube.com/watch?v=JWWykErdJY8" TargetMode="External"/><Relationship Id="rId4" Type="http://schemas.openxmlformats.org/officeDocument/2006/relationships/hyperlink" Target="http://www.youtube.com/watch?v=O_Cb0bi57xo"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755576" y="1628800"/>
            <a:ext cx="7543800" cy="1524000"/>
          </a:xfrm>
        </p:spPr>
        <p:txBody>
          <a:bodyPr/>
          <a:lstStyle/>
          <a:p>
            <a:r>
              <a:rPr lang="sl-SI" sz="6600" dirty="0" smtClean="0"/>
              <a:t>KARAKTARISTIKE PREVOZNIH SREDSTEV</a:t>
            </a:r>
            <a:endParaRPr lang="sl-SI" sz="66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5676" y="3141712"/>
            <a:ext cx="5832648" cy="2880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2334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0381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476672"/>
            <a:ext cx="8568952" cy="1823576"/>
          </a:xfrm>
          <a:prstGeom prst="rect">
            <a:avLst/>
          </a:prstGeom>
        </p:spPr>
        <p:txBody>
          <a:bodyPr wrap="square">
            <a:spAutoFit/>
          </a:bodyPr>
          <a:lstStyle/>
          <a:p>
            <a:pPr algn="just">
              <a:spcBef>
                <a:spcPts val="1200"/>
              </a:spcBef>
              <a:spcAft>
                <a:spcPts val="300"/>
              </a:spcAft>
            </a:pPr>
            <a:r>
              <a:rPr lang="sl-SI" sz="2000" b="1" u="sng" dirty="0" smtClean="0">
                <a:solidFill>
                  <a:schemeClr val="accent1"/>
                </a:solidFill>
                <a:effectLst/>
                <a:ea typeface="Times New Roman"/>
              </a:rPr>
              <a:t>Prevozne karakteristike</a:t>
            </a:r>
          </a:p>
          <a:p>
            <a:pPr algn="just">
              <a:spcAft>
                <a:spcPts val="0"/>
              </a:spcAft>
            </a:pPr>
            <a:r>
              <a:rPr lang="sl-SI" dirty="0" smtClean="0">
                <a:effectLst/>
                <a:latin typeface="Arial"/>
                <a:ea typeface="Times New Roman"/>
              </a:rPr>
              <a:t> </a:t>
            </a:r>
            <a:endParaRPr lang="sl-SI" dirty="0" smtClean="0">
              <a:effectLst/>
              <a:latin typeface="Times New Roman"/>
              <a:ea typeface="Times New Roman"/>
            </a:endParaRPr>
          </a:p>
          <a:p>
            <a:pPr marL="342900" lvl="0" indent="-342900" algn="just">
              <a:spcAft>
                <a:spcPts val="0"/>
              </a:spcAft>
              <a:buFont typeface="Symbol"/>
              <a:buChar char=""/>
              <a:tabLst>
                <a:tab pos="457200" algn="l"/>
              </a:tabLst>
            </a:pPr>
            <a:r>
              <a:rPr lang="sl-SI" dirty="0" smtClean="0">
                <a:effectLst/>
                <a:ea typeface="Times New Roman"/>
              </a:rPr>
              <a:t>koristna nosilnost dimenzije koristnega prostora</a:t>
            </a:r>
          </a:p>
          <a:p>
            <a:pPr marL="342900" lvl="0" indent="-342900" algn="just">
              <a:spcAft>
                <a:spcPts val="0"/>
              </a:spcAft>
              <a:buFont typeface="Symbol"/>
              <a:buChar char=""/>
              <a:tabLst>
                <a:tab pos="457200" algn="l"/>
              </a:tabLst>
            </a:pPr>
            <a:r>
              <a:rPr lang="sl-SI" dirty="0" smtClean="0">
                <a:effectLst/>
                <a:ea typeface="Times New Roman"/>
              </a:rPr>
              <a:t>sposobnost varnega transporta blaga in ljudi</a:t>
            </a:r>
          </a:p>
          <a:p>
            <a:pPr marL="342900" lvl="0" indent="-342900" algn="just">
              <a:spcAft>
                <a:spcPts val="0"/>
              </a:spcAft>
              <a:buFont typeface="Symbol"/>
              <a:buChar char=""/>
              <a:tabLst>
                <a:tab pos="457200" algn="l"/>
              </a:tabLst>
            </a:pPr>
            <a:r>
              <a:rPr lang="sl-SI" dirty="0" smtClean="0">
                <a:effectLst/>
                <a:ea typeface="Times New Roman"/>
              </a:rPr>
              <a:t>sposobnost hitrega nalaganja in razlaganja blaga</a:t>
            </a:r>
          </a:p>
          <a:p>
            <a:pPr marL="342900" lvl="0" indent="-342900" algn="just">
              <a:spcAft>
                <a:spcPts val="0"/>
              </a:spcAft>
              <a:buFont typeface="Symbol"/>
              <a:buChar char=""/>
              <a:tabLst>
                <a:tab pos="457200" algn="l"/>
              </a:tabLst>
            </a:pPr>
            <a:r>
              <a:rPr lang="sl-SI" dirty="0" smtClean="0">
                <a:effectLst/>
                <a:ea typeface="Times New Roman"/>
              </a:rPr>
              <a:t>višina poda tovornega prostora</a:t>
            </a:r>
            <a:endParaRPr lang="sl-SI" dirty="0">
              <a:effectLst/>
              <a:ea typeface="Times New Roman"/>
            </a:endParaRPr>
          </a:p>
        </p:txBody>
      </p:sp>
      <p:pic>
        <p:nvPicPr>
          <p:cNvPr id="1026" name="Picture 2" descr="Rezultat iskanja slik za MAN lp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420888"/>
            <a:ext cx="5688632" cy="24105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Pravokotnik 5"/>
          <p:cNvSpPr/>
          <p:nvPr/>
        </p:nvSpPr>
        <p:spPr>
          <a:xfrm>
            <a:off x="323528" y="4941168"/>
            <a:ext cx="8424936" cy="1238801"/>
          </a:xfrm>
          <a:prstGeom prst="rect">
            <a:avLst/>
          </a:prstGeom>
        </p:spPr>
        <p:txBody>
          <a:bodyPr wrap="square">
            <a:spAutoFit/>
          </a:bodyPr>
          <a:lstStyle/>
          <a:p>
            <a:pPr algn="just">
              <a:spcBef>
                <a:spcPts val="1200"/>
              </a:spcBef>
              <a:spcAft>
                <a:spcPts val="300"/>
              </a:spcAft>
            </a:pPr>
            <a:r>
              <a:rPr lang="sl-SI" b="1" dirty="0" smtClean="0">
                <a:effectLst/>
                <a:ea typeface="Times New Roman"/>
                <a:cs typeface="Arial"/>
              </a:rPr>
              <a:t>SPOSOBNOST HITREGA NATOVARJANJA IN RAZTOVARJANJA</a:t>
            </a:r>
            <a:endParaRPr lang="sl-SI" b="1" dirty="0" smtClean="0">
              <a:effectLst/>
              <a:ea typeface="Times New Roman"/>
              <a:cs typeface="Times New Roman"/>
            </a:endParaRPr>
          </a:p>
          <a:p>
            <a:pPr>
              <a:spcAft>
                <a:spcPts val="0"/>
              </a:spcAft>
            </a:pPr>
            <a:r>
              <a:rPr lang="sl-SI" dirty="0" smtClean="0">
                <a:effectLst/>
                <a:ea typeface="Times New Roman"/>
              </a:rPr>
              <a:t>Čas, ki se porabi za natovarjanje ali raztovarjanje je neizkoriščen čas, zato so tovorna vozila različno opremljena za pospešitev natovarjanja in raztovarjanja.</a:t>
            </a:r>
          </a:p>
          <a:p>
            <a:pPr algn="just">
              <a:spcAft>
                <a:spcPts val="0"/>
              </a:spcAft>
            </a:pPr>
            <a:r>
              <a:rPr lang="sl-SI" dirty="0" smtClean="0">
                <a:effectLst/>
                <a:latin typeface="Arial"/>
                <a:ea typeface="Times New Roman"/>
              </a:rPr>
              <a:t> </a:t>
            </a:r>
            <a:endParaRPr lang="sl-SI" dirty="0">
              <a:effectLst/>
              <a:latin typeface="Times New Roman"/>
              <a:ea typeface="Times New Roman"/>
            </a:endParaRPr>
          </a:p>
        </p:txBody>
      </p:sp>
    </p:spTree>
    <p:extLst>
      <p:ext uri="{BB962C8B-B14F-4D97-AF65-F5344CB8AC3E}">
        <p14:creationId xmlns:p14="http://schemas.microsoft.com/office/powerpoint/2010/main" val="27086104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15516" y="548680"/>
            <a:ext cx="8712968" cy="2069797"/>
          </a:xfrm>
          <a:prstGeom prst="rect">
            <a:avLst/>
          </a:prstGeom>
        </p:spPr>
        <p:txBody>
          <a:bodyPr wrap="square">
            <a:spAutoFit/>
          </a:bodyPr>
          <a:lstStyle/>
          <a:p>
            <a:pPr algn="just">
              <a:spcBef>
                <a:spcPts val="1200"/>
              </a:spcBef>
              <a:spcAft>
                <a:spcPts val="300"/>
              </a:spcAft>
            </a:pPr>
            <a:r>
              <a:rPr lang="sl-SI" b="1" dirty="0" smtClean="0">
                <a:effectLst/>
                <a:ea typeface="Times New Roman"/>
                <a:cs typeface="Arial"/>
              </a:rPr>
              <a:t>SPOSOBNOST VARNEGA TRANSPORTA TOVORA</a:t>
            </a:r>
            <a:endParaRPr lang="sl-SI" b="1" dirty="0" smtClean="0">
              <a:effectLst/>
              <a:ea typeface="Times New Roman"/>
              <a:cs typeface="Times New Roman"/>
            </a:endParaRPr>
          </a:p>
          <a:p>
            <a:pPr algn="just">
              <a:spcAft>
                <a:spcPts val="0"/>
              </a:spcAft>
            </a:pPr>
            <a:endParaRPr lang="sl-SI" dirty="0" smtClean="0">
              <a:effectLst/>
              <a:ea typeface="Times New Roman"/>
            </a:endParaRPr>
          </a:p>
          <a:p>
            <a:pPr algn="just">
              <a:spcAft>
                <a:spcPts val="0"/>
              </a:spcAft>
            </a:pPr>
            <a:r>
              <a:rPr lang="sl-SI" dirty="0" smtClean="0">
                <a:effectLst/>
                <a:ea typeface="Times New Roman"/>
              </a:rPr>
              <a:t>Varovanje </a:t>
            </a:r>
            <a:r>
              <a:rPr lang="sl-SI" dirty="0" smtClean="0">
                <a:effectLst/>
                <a:ea typeface="Times New Roman"/>
              </a:rPr>
              <a:t>tovora se kaže v obliki nadgradnje tovornega prostora. Ta je lahko odprt, polodprt ali zaprt. Prostor je lahko zaprt z mehko ali trdo nadgradnjo. Tovor se lahko varuje tudi proti biološkim in kemijskim okvaram s segrevanjem ali hlajenjem. Posebej pa so varovani vnetljivi in eksplozivni tovori. Kosovni tovori morajo biti zavarovani proti premikanju. Kajti premikajoč tovor je izredno nevaren za samo vozilo in okolico.</a:t>
            </a:r>
            <a:endParaRPr lang="sl-SI" dirty="0">
              <a:effectLst/>
              <a:ea typeface="Times New Roman"/>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254" y="2996952"/>
            <a:ext cx="5261492" cy="29815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46335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808218" y="5301208"/>
            <a:ext cx="7704856" cy="923330"/>
          </a:xfrm>
          <a:prstGeom prst="rect">
            <a:avLst/>
          </a:prstGeom>
        </p:spPr>
        <p:txBody>
          <a:bodyPr wrap="square">
            <a:spAutoFit/>
          </a:bodyPr>
          <a:lstStyle/>
          <a:p>
            <a:pPr algn="just">
              <a:spcAft>
                <a:spcPts val="0"/>
              </a:spcAft>
            </a:pPr>
            <a:r>
              <a:rPr lang="sl-SI" u="sng" dirty="0" smtClean="0">
                <a:solidFill>
                  <a:srgbClr val="0000FF"/>
                </a:solidFill>
                <a:effectLst/>
                <a:latin typeface="Arial"/>
                <a:ea typeface="Times New Roman"/>
                <a:hlinkClick r:id="rId3"/>
              </a:rPr>
              <a:t>http://www.youtube.com/watch?v=3LvbT6_kfjQ</a:t>
            </a:r>
            <a:endParaRPr lang="sl-SI" dirty="0" smtClean="0">
              <a:effectLst/>
              <a:latin typeface="Times New Roman"/>
              <a:ea typeface="Times New Roman"/>
            </a:endParaRPr>
          </a:p>
          <a:p>
            <a:pPr algn="just">
              <a:spcAft>
                <a:spcPts val="0"/>
              </a:spcAft>
            </a:pPr>
            <a:r>
              <a:rPr lang="sl-SI" u="sng" dirty="0" smtClean="0">
                <a:solidFill>
                  <a:srgbClr val="0000FF"/>
                </a:solidFill>
                <a:effectLst/>
                <a:latin typeface="Arial"/>
                <a:ea typeface="Times New Roman"/>
                <a:hlinkClick r:id="rId4"/>
              </a:rPr>
              <a:t>http://www.youtube.com/watch?v=O_Cb0bi57xo</a:t>
            </a:r>
            <a:endParaRPr lang="sl-SI" dirty="0" smtClean="0">
              <a:effectLst/>
              <a:latin typeface="Times New Roman"/>
              <a:ea typeface="Times New Roman"/>
            </a:endParaRPr>
          </a:p>
          <a:p>
            <a:pPr algn="just">
              <a:spcAft>
                <a:spcPts val="0"/>
              </a:spcAft>
            </a:pPr>
            <a:r>
              <a:rPr lang="sl-SI" u="sng" dirty="0" smtClean="0">
                <a:solidFill>
                  <a:srgbClr val="0000FF"/>
                </a:solidFill>
                <a:effectLst/>
                <a:latin typeface="Arial"/>
                <a:ea typeface="Times New Roman"/>
                <a:hlinkClick r:id="rId5"/>
              </a:rPr>
              <a:t>http://www.youtube.com/watch?v=JWWykErdJY8</a:t>
            </a:r>
            <a:endParaRPr lang="sl-SI" dirty="0">
              <a:effectLst/>
              <a:latin typeface="Times New Roman"/>
              <a:ea typeface="Times New Roman"/>
            </a:endParaRPr>
          </a:p>
        </p:txBody>
      </p:sp>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6913" y="908720"/>
            <a:ext cx="5087466" cy="29831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avokotnik 4"/>
          <p:cNvSpPr/>
          <p:nvPr/>
        </p:nvSpPr>
        <p:spPr>
          <a:xfrm>
            <a:off x="208382" y="4077072"/>
            <a:ext cx="8568952" cy="961802"/>
          </a:xfrm>
          <a:prstGeom prst="rect">
            <a:avLst/>
          </a:prstGeom>
        </p:spPr>
        <p:txBody>
          <a:bodyPr wrap="square">
            <a:spAutoFit/>
          </a:bodyPr>
          <a:lstStyle/>
          <a:p>
            <a:pPr algn="just">
              <a:spcBef>
                <a:spcPts val="1200"/>
              </a:spcBef>
              <a:spcAft>
                <a:spcPts val="300"/>
              </a:spcAft>
            </a:pPr>
            <a:r>
              <a:rPr lang="sl-SI" b="1" dirty="0" smtClean="0">
                <a:effectLst/>
                <a:ea typeface="Times New Roman"/>
                <a:cs typeface="Arial"/>
              </a:rPr>
              <a:t>KORISTNA NOSILNOST VOZILA</a:t>
            </a:r>
            <a:endParaRPr lang="sl-SI" b="1" dirty="0" smtClean="0">
              <a:effectLst/>
              <a:ea typeface="Times New Roman"/>
              <a:cs typeface="Times New Roman"/>
            </a:endParaRPr>
          </a:p>
          <a:p>
            <a:pPr algn="just">
              <a:spcAft>
                <a:spcPts val="0"/>
              </a:spcAft>
            </a:pPr>
            <a:r>
              <a:rPr lang="sl-SI" dirty="0" smtClean="0">
                <a:effectLst/>
                <a:ea typeface="Times New Roman"/>
              </a:rPr>
              <a:t>Koristno nosilnost vozila izbira kupec, seveda pa je odvisna tudi od lastne mase vozila in maksimalno dovoljenih mas in dovoljenih osnih pritiskov. </a:t>
            </a:r>
            <a:endParaRPr lang="sl-SI" dirty="0">
              <a:effectLst/>
              <a:ea typeface="Times New Roman"/>
            </a:endParaRPr>
          </a:p>
        </p:txBody>
      </p:sp>
    </p:spTree>
    <p:extLst>
      <p:ext uri="{BB962C8B-B14F-4D97-AF65-F5344CB8AC3E}">
        <p14:creationId xmlns:p14="http://schemas.microsoft.com/office/powerpoint/2010/main" val="747851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476672"/>
            <a:ext cx="8856984" cy="2477601"/>
          </a:xfrm>
          <a:prstGeom prst="rect">
            <a:avLst/>
          </a:prstGeom>
        </p:spPr>
        <p:txBody>
          <a:bodyPr wrap="square">
            <a:spAutoFit/>
          </a:bodyPr>
          <a:lstStyle/>
          <a:p>
            <a:pPr algn="just">
              <a:spcBef>
                <a:spcPts val="1200"/>
              </a:spcBef>
              <a:spcAft>
                <a:spcPts val="300"/>
              </a:spcAft>
            </a:pPr>
            <a:r>
              <a:rPr lang="sl-SI" sz="2000" b="1" u="sng" dirty="0" smtClean="0">
                <a:solidFill>
                  <a:schemeClr val="accent1"/>
                </a:solidFill>
                <a:effectLst/>
                <a:ea typeface="Times New Roman"/>
              </a:rPr>
              <a:t>Ekonomske karakteristike</a:t>
            </a:r>
          </a:p>
          <a:p>
            <a:pPr algn="just">
              <a:spcBef>
                <a:spcPts val="1200"/>
              </a:spcBef>
              <a:spcAft>
                <a:spcPts val="300"/>
              </a:spcAft>
            </a:pPr>
            <a:endParaRPr lang="sl-SI" sz="1000" b="1" u="sng" dirty="0" smtClean="0">
              <a:solidFill>
                <a:schemeClr val="accent1"/>
              </a:solidFill>
              <a:effectLst/>
              <a:ea typeface="Times New Roman"/>
            </a:endParaRPr>
          </a:p>
          <a:p>
            <a:pPr marL="342900" lvl="0" indent="-342900" algn="just">
              <a:spcAft>
                <a:spcPts val="0"/>
              </a:spcAft>
              <a:buFont typeface="Symbol"/>
              <a:buChar char=""/>
              <a:tabLst>
                <a:tab pos="457200" algn="l"/>
              </a:tabLst>
            </a:pPr>
            <a:r>
              <a:rPr lang="sl-SI" dirty="0" smtClean="0">
                <a:effectLst/>
                <a:ea typeface="Times New Roman"/>
              </a:rPr>
              <a:t>višina </a:t>
            </a:r>
            <a:r>
              <a:rPr lang="sl-SI" dirty="0" smtClean="0">
                <a:effectLst/>
                <a:ea typeface="Times New Roman"/>
              </a:rPr>
              <a:t>stroškov odvisnih od prevoženih kilometrov</a:t>
            </a:r>
          </a:p>
          <a:p>
            <a:pPr marL="342900" lvl="0" indent="-342900" algn="just">
              <a:spcAft>
                <a:spcPts val="0"/>
              </a:spcAft>
              <a:buFont typeface="Symbol"/>
              <a:buChar char=""/>
              <a:tabLst>
                <a:tab pos="457200" algn="l"/>
              </a:tabLst>
            </a:pPr>
            <a:r>
              <a:rPr lang="sl-SI" dirty="0" smtClean="0">
                <a:effectLst/>
                <a:ea typeface="Times New Roman"/>
              </a:rPr>
              <a:t>stroški vzdrževanja</a:t>
            </a:r>
          </a:p>
          <a:p>
            <a:pPr algn="just">
              <a:spcAft>
                <a:spcPts val="0"/>
              </a:spcAft>
            </a:pPr>
            <a:r>
              <a:rPr lang="sl-SI" dirty="0" smtClean="0">
                <a:effectLst/>
                <a:ea typeface="Times New Roman"/>
              </a:rPr>
              <a:t> </a:t>
            </a:r>
          </a:p>
          <a:p>
            <a:pPr algn="just">
              <a:spcAft>
                <a:spcPts val="0"/>
              </a:spcAft>
            </a:pPr>
            <a:r>
              <a:rPr lang="sl-SI" dirty="0" smtClean="0">
                <a:effectLst/>
                <a:ea typeface="Times New Roman"/>
              </a:rPr>
              <a:t>Ti stroški so odvisni od vrste in tipa vozila, od transportne poti in od usposobljenosti voznika. Na nekatere stroške je mogoče vplivati na druge pa ne. Predvsem je mogoče vplivati na porabo goriva s pravilno izbiro vozila, prevozne poti in načina vožnje. </a:t>
            </a:r>
            <a:endParaRPr lang="sl-SI" dirty="0">
              <a:effectLst/>
              <a:ea typeface="Times New Roman"/>
            </a:endParaRPr>
          </a:p>
        </p:txBody>
      </p:sp>
      <p:sp>
        <p:nvSpPr>
          <p:cNvPr id="3" name="Pravokotnik 2"/>
          <p:cNvSpPr/>
          <p:nvPr/>
        </p:nvSpPr>
        <p:spPr>
          <a:xfrm>
            <a:off x="179512" y="2956340"/>
            <a:ext cx="7704348" cy="3139321"/>
          </a:xfrm>
          <a:prstGeom prst="rect">
            <a:avLst/>
          </a:prstGeom>
        </p:spPr>
        <p:txBody>
          <a:bodyPr wrap="square">
            <a:spAutoFit/>
          </a:bodyPr>
          <a:lstStyle/>
          <a:p>
            <a:pPr algn="just">
              <a:spcAft>
                <a:spcPts val="0"/>
              </a:spcAft>
            </a:pPr>
            <a:r>
              <a:rPr lang="sl-SI" b="1" u="sng" dirty="0" smtClean="0">
                <a:effectLst/>
                <a:ea typeface="Times New Roman"/>
              </a:rPr>
              <a:t>Poraba goriva je odvisna od:</a:t>
            </a:r>
            <a:endParaRPr lang="sl-SI" dirty="0" smtClean="0">
              <a:effectLst/>
              <a:ea typeface="Times New Roman"/>
            </a:endParaRPr>
          </a:p>
          <a:p>
            <a:pPr marL="342900" lvl="0" indent="-342900" algn="just">
              <a:spcAft>
                <a:spcPts val="0"/>
              </a:spcAft>
              <a:buFont typeface="Symbol"/>
              <a:buChar char=""/>
              <a:tabLst>
                <a:tab pos="457200" algn="l"/>
              </a:tabLst>
            </a:pPr>
            <a:r>
              <a:rPr lang="sl-SI" dirty="0" smtClean="0">
                <a:effectLst/>
                <a:ea typeface="Times New Roman"/>
              </a:rPr>
              <a:t>vrste in tipa vozila</a:t>
            </a:r>
          </a:p>
          <a:p>
            <a:pPr marL="342900" lvl="0" indent="-342900" algn="just">
              <a:spcAft>
                <a:spcPts val="0"/>
              </a:spcAft>
              <a:buFont typeface="Symbol"/>
              <a:buChar char=""/>
              <a:tabLst>
                <a:tab pos="457200" algn="l"/>
              </a:tabLst>
            </a:pPr>
            <a:r>
              <a:rPr lang="sl-SI" dirty="0" smtClean="0">
                <a:effectLst/>
                <a:ea typeface="Times New Roman"/>
              </a:rPr>
              <a:t>hitrosti vožnje</a:t>
            </a:r>
          </a:p>
          <a:p>
            <a:pPr marL="342900" lvl="0" indent="-342900" algn="just">
              <a:spcAft>
                <a:spcPts val="0"/>
              </a:spcAft>
              <a:buFont typeface="Symbol"/>
              <a:buChar char=""/>
              <a:tabLst>
                <a:tab pos="457200" algn="l"/>
              </a:tabLst>
            </a:pPr>
            <a:r>
              <a:rPr lang="sl-SI" dirty="0" smtClean="0">
                <a:effectLst/>
                <a:ea typeface="Times New Roman"/>
              </a:rPr>
              <a:t>obremenitve</a:t>
            </a:r>
          </a:p>
          <a:p>
            <a:pPr marL="342900" lvl="0" indent="-342900" algn="just">
              <a:spcAft>
                <a:spcPts val="0"/>
              </a:spcAft>
              <a:buFont typeface="Symbol"/>
              <a:buChar char=""/>
              <a:tabLst>
                <a:tab pos="457200" algn="l"/>
              </a:tabLst>
            </a:pPr>
            <a:r>
              <a:rPr lang="sl-SI" dirty="0" smtClean="0">
                <a:effectLst/>
                <a:ea typeface="Times New Roman"/>
              </a:rPr>
              <a:t>kakovosti cest</a:t>
            </a:r>
          </a:p>
          <a:p>
            <a:pPr marL="342900" lvl="0" indent="-342900" algn="just">
              <a:spcAft>
                <a:spcPts val="0"/>
              </a:spcAft>
              <a:buFont typeface="Symbol"/>
              <a:buChar char=""/>
              <a:tabLst>
                <a:tab pos="457200" algn="l"/>
              </a:tabLst>
            </a:pPr>
            <a:r>
              <a:rPr lang="sl-SI" dirty="0" smtClean="0">
                <a:effectLst/>
                <a:ea typeface="Times New Roman"/>
              </a:rPr>
              <a:t>načina vožnje</a:t>
            </a:r>
          </a:p>
          <a:p>
            <a:pPr marL="342900" lvl="0" indent="-342900" algn="just">
              <a:spcAft>
                <a:spcPts val="0"/>
              </a:spcAft>
              <a:buFont typeface="Symbol"/>
              <a:buChar char=""/>
              <a:tabLst>
                <a:tab pos="457200" algn="l"/>
              </a:tabLst>
            </a:pPr>
            <a:r>
              <a:rPr lang="sl-SI" dirty="0" smtClean="0">
                <a:effectLst/>
                <a:ea typeface="Times New Roman"/>
              </a:rPr>
              <a:t>kakovosti goriva</a:t>
            </a:r>
          </a:p>
          <a:p>
            <a:pPr marL="342900" lvl="0" indent="-342900" algn="just">
              <a:spcAft>
                <a:spcPts val="0"/>
              </a:spcAft>
              <a:buFont typeface="Symbol"/>
              <a:buChar char=""/>
              <a:tabLst>
                <a:tab pos="457200" algn="l"/>
              </a:tabLst>
            </a:pPr>
            <a:r>
              <a:rPr lang="sl-SI" dirty="0" smtClean="0">
                <a:effectLst/>
                <a:ea typeface="Times New Roman"/>
              </a:rPr>
              <a:t>moči motorja</a:t>
            </a:r>
          </a:p>
          <a:p>
            <a:pPr marL="342900" lvl="0" indent="-342900" algn="just">
              <a:spcAft>
                <a:spcPts val="0"/>
              </a:spcAft>
              <a:buFont typeface="Symbol"/>
              <a:buChar char=""/>
              <a:tabLst>
                <a:tab pos="457200" algn="l"/>
              </a:tabLst>
            </a:pPr>
            <a:r>
              <a:rPr lang="sl-SI" dirty="0" smtClean="0">
                <a:effectLst/>
                <a:ea typeface="Times New Roman"/>
              </a:rPr>
              <a:t>letnega časa</a:t>
            </a:r>
          </a:p>
          <a:p>
            <a:pPr marL="342900" lvl="0" indent="-342900" algn="just">
              <a:spcAft>
                <a:spcPts val="0"/>
              </a:spcAft>
              <a:buFont typeface="Symbol"/>
              <a:buChar char=""/>
              <a:tabLst>
                <a:tab pos="457200" algn="l"/>
              </a:tabLst>
            </a:pPr>
            <a:r>
              <a:rPr lang="sl-SI" dirty="0" smtClean="0">
                <a:effectLst/>
                <a:ea typeface="Times New Roman"/>
              </a:rPr>
              <a:t>kakovosti vzdrževanja</a:t>
            </a:r>
          </a:p>
          <a:p>
            <a:pPr marL="342900" lvl="0" indent="-342900" algn="just">
              <a:spcAft>
                <a:spcPts val="0"/>
              </a:spcAft>
              <a:buFont typeface="Symbol"/>
              <a:buChar char=""/>
              <a:tabLst>
                <a:tab pos="457200" algn="l"/>
              </a:tabLst>
            </a:pPr>
            <a:r>
              <a:rPr lang="sl-SI" dirty="0" smtClean="0">
                <a:effectLst/>
                <a:ea typeface="Times New Roman"/>
              </a:rPr>
              <a:t>voznih uporov</a:t>
            </a:r>
            <a:endParaRPr lang="sl-SI" dirty="0">
              <a:effectLst/>
              <a:ea typeface="Times New Roman"/>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251259"/>
            <a:ext cx="4838811" cy="25494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87380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539361"/>
            <a:ext cx="7704856" cy="1692771"/>
          </a:xfrm>
          <a:prstGeom prst="rect">
            <a:avLst/>
          </a:prstGeom>
        </p:spPr>
        <p:txBody>
          <a:bodyPr wrap="square">
            <a:spAutoFit/>
          </a:bodyPr>
          <a:lstStyle/>
          <a:p>
            <a:pPr algn="just">
              <a:spcAft>
                <a:spcPts val="0"/>
              </a:spcAft>
            </a:pPr>
            <a:r>
              <a:rPr lang="sl-SI" sz="2000" b="1" u="sng" dirty="0" smtClean="0">
                <a:solidFill>
                  <a:schemeClr val="accent1"/>
                </a:solidFill>
                <a:effectLst/>
                <a:ea typeface="Times New Roman"/>
                <a:cs typeface="Arial" pitchFamily="34" charset="0"/>
              </a:rPr>
              <a:t>Vozni upori:</a:t>
            </a:r>
          </a:p>
          <a:p>
            <a:pPr algn="just">
              <a:spcAft>
                <a:spcPts val="0"/>
              </a:spcAft>
            </a:pPr>
            <a:endParaRPr lang="sl-SI" sz="1100" dirty="0" smtClean="0">
              <a:effectLst/>
              <a:ea typeface="Times New Roman"/>
              <a:cs typeface="Arial" pitchFamily="34" charset="0"/>
            </a:endParaRPr>
          </a:p>
          <a:p>
            <a:pPr marL="342900" lvl="0" indent="-342900" algn="just">
              <a:spcAft>
                <a:spcPts val="0"/>
              </a:spcAft>
              <a:buFont typeface="Symbol"/>
              <a:buChar char=""/>
              <a:tabLst>
                <a:tab pos="457200" algn="l"/>
              </a:tabLst>
            </a:pPr>
            <a:r>
              <a:rPr lang="sl-SI" b="1" dirty="0" smtClean="0">
                <a:effectLst/>
                <a:ea typeface="Times New Roman"/>
                <a:cs typeface="Arial" pitchFamily="34" charset="0"/>
              </a:rPr>
              <a:t>kotalni upor</a:t>
            </a:r>
          </a:p>
          <a:p>
            <a:pPr marL="342900" lvl="0" indent="-342900" algn="just">
              <a:spcAft>
                <a:spcPts val="0"/>
              </a:spcAft>
              <a:buFont typeface="Symbol"/>
              <a:buChar char=""/>
              <a:tabLst>
                <a:tab pos="457200" algn="l"/>
              </a:tabLst>
            </a:pPr>
            <a:r>
              <a:rPr lang="sl-SI" b="1" dirty="0" smtClean="0">
                <a:effectLst/>
                <a:ea typeface="Times New Roman"/>
                <a:cs typeface="Arial" pitchFamily="34" charset="0"/>
              </a:rPr>
              <a:t>aerodinamični upor</a:t>
            </a:r>
          </a:p>
          <a:p>
            <a:pPr marL="342900" lvl="0" indent="-342900" algn="just">
              <a:spcAft>
                <a:spcPts val="0"/>
              </a:spcAft>
              <a:buFont typeface="Symbol"/>
              <a:buChar char=""/>
              <a:tabLst>
                <a:tab pos="457200" algn="l"/>
              </a:tabLst>
            </a:pPr>
            <a:r>
              <a:rPr lang="sl-SI" b="1" dirty="0" smtClean="0">
                <a:effectLst/>
                <a:ea typeface="Times New Roman"/>
                <a:cs typeface="Arial" pitchFamily="34" charset="0"/>
              </a:rPr>
              <a:t>upor strmine</a:t>
            </a:r>
          </a:p>
          <a:p>
            <a:pPr marL="342900" lvl="0" indent="-342900" algn="just">
              <a:spcAft>
                <a:spcPts val="0"/>
              </a:spcAft>
              <a:buFont typeface="Symbol"/>
              <a:buChar char=""/>
              <a:tabLst>
                <a:tab pos="457200" algn="l"/>
              </a:tabLst>
            </a:pPr>
            <a:r>
              <a:rPr lang="sl-SI" b="1" dirty="0" smtClean="0">
                <a:effectLst/>
                <a:ea typeface="Times New Roman"/>
                <a:cs typeface="Arial" pitchFamily="34" charset="0"/>
              </a:rPr>
              <a:t>upor pospeševanja</a:t>
            </a:r>
            <a:endParaRPr lang="sl-SI" b="1" dirty="0">
              <a:effectLst/>
              <a:ea typeface="Times New Roman"/>
              <a:cs typeface="Arial" pitchFamily="34" charset="0"/>
            </a:endParaRPr>
          </a:p>
        </p:txBody>
      </p:sp>
      <p:sp>
        <p:nvSpPr>
          <p:cNvPr id="3" name="Pravokotnik 2"/>
          <p:cNvSpPr/>
          <p:nvPr/>
        </p:nvSpPr>
        <p:spPr>
          <a:xfrm>
            <a:off x="251520" y="2564904"/>
            <a:ext cx="8424936" cy="1754326"/>
          </a:xfrm>
          <a:prstGeom prst="rect">
            <a:avLst/>
          </a:prstGeom>
        </p:spPr>
        <p:txBody>
          <a:bodyPr wrap="square">
            <a:spAutoFit/>
          </a:bodyPr>
          <a:lstStyle/>
          <a:p>
            <a:pPr algn="just">
              <a:spcAft>
                <a:spcPts val="0"/>
              </a:spcAft>
            </a:pPr>
            <a:r>
              <a:rPr lang="sl-SI" b="1" dirty="0" smtClean="0">
                <a:effectLst/>
                <a:ea typeface="Times New Roman"/>
                <a:cs typeface="Arial" pitchFamily="34" charset="0"/>
              </a:rPr>
              <a:t>Kotalni upor </a:t>
            </a:r>
            <a:r>
              <a:rPr lang="sl-SI" dirty="0" smtClean="0">
                <a:effectLst/>
                <a:ea typeface="Times New Roman"/>
                <a:cs typeface="Arial" pitchFamily="34" charset="0"/>
              </a:rPr>
              <a:t>se pojavi na stiku ceste in kolesa. Nanj vplivajo:</a:t>
            </a:r>
          </a:p>
          <a:p>
            <a:pPr marL="342900" lvl="0" indent="-342900" algn="just">
              <a:spcAft>
                <a:spcPts val="0"/>
              </a:spcAft>
              <a:buFont typeface="Symbol"/>
              <a:buChar char=""/>
              <a:tabLst>
                <a:tab pos="457200" algn="l"/>
              </a:tabLst>
            </a:pPr>
            <a:r>
              <a:rPr lang="sl-SI" dirty="0" smtClean="0">
                <a:effectLst/>
                <a:ea typeface="Times New Roman"/>
                <a:cs typeface="Arial" pitchFamily="34" charset="0"/>
              </a:rPr>
              <a:t>oblika pnevmatike</a:t>
            </a:r>
          </a:p>
          <a:p>
            <a:pPr marL="342900" lvl="0" indent="-342900" algn="just">
              <a:spcAft>
                <a:spcPts val="0"/>
              </a:spcAft>
              <a:buFont typeface="Symbol"/>
              <a:buChar char=""/>
              <a:tabLst>
                <a:tab pos="457200" algn="l"/>
              </a:tabLst>
            </a:pPr>
            <a:r>
              <a:rPr lang="sl-SI" dirty="0" smtClean="0">
                <a:effectLst/>
                <a:ea typeface="Times New Roman"/>
                <a:cs typeface="Arial" pitchFamily="34" charset="0"/>
              </a:rPr>
              <a:t>dimenzije pnevmatike</a:t>
            </a:r>
          </a:p>
          <a:p>
            <a:pPr marL="342900" lvl="0" indent="-342900" algn="just">
              <a:spcAft>
                <a:spcPts val="0"/>
              </a:spcAft>
              <a:buFont typeface="Symbol"/>
              <a:buChar char=""/>
              <a:tabLst>
                <a:tab pos="457200" algn="l"/>
              </a:tabLst>
            </a:pPr>
            <a:r>
              <a:rPr lang="sl-SI" dirty="0" smtClean="0">
                <a:effectLst/>
                <a:ea typeface="Times New Roman"/>
                <a:cs typeface="Arial" pitchFamily="34" charset="0"/>
              </a:rPr>
              <a:t>material pnevmatike</a:t>
            </a:r>
          </a:p>
          <a:p>
            <a:pPr marL="342900" lvl="0" indent="-342900" algn="just">
              <a:spcAft>
                <a:spcPts val="0"/>
              </a:spcAft>
              <a:buFont typeface="Symbol"/>
              <a:buChar char=""/>
              <a:tabLst>
                <a:tab pos="457200" algn="l"/>
              </a:tabLst>
            </a:pPr>
            <a:r>
              <a:rPr lang="sl-SI" dirty="0" smtClean="0">
                <a:effectLst/>
                <a:ea typeface="Times New Roman"/>
                <a:cs typeface="Arial" pitchFamily="34" charset="0"/>
              </a:rPr>
              <a:t>tlak zraka v pnevmatiki</a:t>
            </a:r>
          </a:p>
          <a:p>
            <a:pPr marL="342900" lvl="0" indent="-342900" algn="just">
              <a:spcAft>
                <a:spcPts val="0"/>
              </a:spcAft>
              <a:buFont typeface="Symbol"/>
              <a:buChar char=""/>
              <a:tabLst>
                <a:tab pos="457200" algn="l"/>
              </a:tabLst>
            </a:pPr>
            <a:r>
              <a:rPr lang="sl-SI" dirty="0" smtClean="0">
                <a:ea typeface="Times New Roman"/>
                <a:cs typeface="Arial" pitchFamily="34" charset="0"/>
              </a:rPr>
              <a:t>podlaga</a:t>
            </a:r>
            <a:endParaRPr lang="sl-SI" dirty="0">
              <a:effectLst/>
              <a:ea typeface="Times New Roman"/>
              <a:cs typeface="Arial" pitchFamily="34"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04547" y="3063995"/>
            <a:ext cx="3755885" cy="26210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ravokotnik 3"/>
          <p:cNvSpPr/>
          <p:nvPr/>
        </p:nvSpPr>
        <p:spPr>
          <a:xfrm>
            <a:off x="251520" y="4761721"/>
            <a:ext cx="4326160" cy="923330"/>
          </a:xfrm>
          <a:prstGeom prst="rect">
            <a:avLst/>
          </a:prstGeom>
        </p:spPr>
        <p:txBody>
          <a:bodyPr wrap="square">
            <a:spAutoFit/>
          </a:bodyPr>
          <a:lstStyle/>
          <a:p>
            <a:pPr algn="just">
              <a:spcAft>
                <a:spcPts val="0"/>
              </a:spcAft>
            </a:pPr>
            <a:r>
              <a:rPr lang="sl-SI" dirty="0" smtClean="0">
                <a:effectLst/>
                <a:ea typeface="Times New Roman"/>
              </a:rPr>
              <a:t>Upor poveča prenizek tlak v pnevmatiki, s tem se poveča temperatura in zmanjša delovna doba pnevmatike.</a:t>
            </a:r>
            <a:endParaRPr lang="sl-SI" dirty="0">
              <a:effectLst/>
              <a:ea typeface="Times New Roman"/>
            </a:endParaRPr>
          </a:p>
        </p:txBody>
      </p:sp>
    </p:spTree>
    <p:extLst>
      <p:ext uri="{BB962C8B-B14F-4D97-AF65-F5344CB8AC3E}">
        <p14:creationId xmlns:p14="http://schemas.microsoft.com/office/powerpoint/2010/main" val="1499537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07504" y="620688"/>
            <a:ext cx="8640960" cy="5355312"/>
          </a:xfrm>
          <a:prstGeom prst="rect">
            <a:avLst/>
          </a:prstGeom>
        </p:spPr>
        <p:txBody>
          <a:bodyPr wrap="square">
            <a:spAutoFit/>
          </a:bodyPr>
          <a:lstStyle/>
          <a:p>
            <a:pPr algn="just">
              <a:spcAft>
                <a:spcPts val="0"/>
              </a:spcAft>
            </a:pPr>
            <a:r>
              <a:rPr lang="sl-SI" b="1" dirty="0" smtClean="0">
                <a:effectLst/>
                <a:ea typeface="Times New Roman"/>
              </a:rPr>
              <a:t>Zračni upor </a:t>
            </a:r>
            <a:r>
              <a:rPr lang="sl-SI" dirty="0" smtClean="0">
                <a:effectLst/>
                <a:ea typeface="Times New Roman"/>
              </a:rPr>
              <a:t>je odvisen od oblike vozila in njegove čelne površine, gostote  zraka,  hitrosti vozila in hitrosti ter smeri vetra.</a:t>
            </a:r>
          </a:p>
          <a:p>
            <a:pPr algn="just">
              <a:spcAft>
                <a:spcPts val="0"/>
              </a:spcAft>
            </a:pPr>
            <a:endParaRPr lang="sl-SI" dirty="0">
              <a:ea typeface="Times New Roman"/>
            </a:endParaRPr>
          </a:p>
          <a:p>
            <a:pPr algn="just">
              <a:spcAft>
                <a:spcPts val="0"/>
              </a:spcAft>
            </a:pPr>
            <a:endParaRPr lang="sl-SI" dirty="0" smtClean="0">
              <a:effectLst/>
              <a:ea typeface="Times New Roman"/>
            </a:endParaRPr>
          </a:p>
          <a:p>
            <a:pPr algn="just">
              <a:spcAft>
                <a:spcPts val="0"/>
              </a:spcAft>
            </a:pPr>
            <a:endParaRPr lang="sl-SI" dirty="0">
              <a:ea typeface="Times New Roman"/>
            </a:endParaRPr>
          </a:p>
          <a:p>
            <a:pPr algn="just">
              <a:spcAft>
                <a:spcPts val="0"/>
              </a:spcAft>
            </a:pPr>
            <a:endParaRPr lang="sl-SI" dirty="0" smtClean="0">
              <a:effectLst/>
              <a:ea typeface="Times New Roman"/>
            </a:endParaRPr>
          </a:p>
          <a:p>
            <a:pPr algn="just">
              <a:spcAft>
                <a:spcPts val="0"/>
              </a:spcAft>
            </a:pPr>
            <a:endParaRPr lang="sl-SI" dirty="0">
              <a:ea typeface="Times New Roman"/>
            </a:endParaRPr>
          </a:p>
          <a:p>
            <a:pPr algn="just">
              <a:spcAft>
                <a:spcPts val="0"/>
              </a:spcAft>
            </a:pPr>
            <a:endParaRPr lang="sl-SI" dirty="0" smtClean="0">
              <a:effectLst/>
              <a:ea typeface="Times New Roman"/>
            </a:endParaRPr>
          </a:p>
          <a:p>
            <a:pPr algn="just">
              <a:spcAft>
                <a:spcPts val="0"/>
              </a:spcAft>
            </a:pPr>
            <a:endParaRPr lang="sl-SI" dirty="0">
              <a:ea typeface="Times New Roman"/>
            </a:endParaRPr>
          </a:p>
          <a:p>
            <a:pPr algn="just">
              <a:spcAft>
                <a:spcPts val="0"/>
              </a:spcAft>
            </a:pPr>
            <a:endParaRPr lang="sl-SI" dirty="0" smtClean="0">
              <a:effectLst/>
              <a:ea typeface="Times New Roman"/>
            </a:endParaRPr>
          </a:p>
          <a:p>
            <a:pPr algn="just">
              <a:spcAft>
                <a:spcPts val="0"/>
              </a:spcAft>
            </a:pPr>
            <a:endParaRPr lang="sl-SI" dirty="0">
              <a:ea typeface="Times New Roman"/>
            </a:endParaRPr>
          </a:p>
          <a:p>
            <a:pPr algn="just">
              <a:spcAft>
                <a:spcPts val="0"/>
              </a:spcAft>
            </a:pPr>
            <a:endParaRPr lang="sl-SI" dirty="0" smtClean="0">
              <a:effectLst/>
              <a:ea typeface="Times New Roman"/>
            </a:endParaRPr>
          </a:p>
          <a:p>
            <a:pPr algn="just">
              <a:spcAft>
                <a:spcPts val="0"/>
              </a:spcAft>
            </a:pPr>
            <a:endParaRPr lang="sl-SI" dirty="0">
              <a:ea typeface="Times New Roman"/>
            </a:endParaRPr>
          </a:p>
          <a:p>
            <a:pPr algn="just">
              <a:spcAft>
                <a:spcPts val="0"/>
              </a:spcAft>
            </a:pPr>
            <a:endParaRPr lang="sl-SI" dirty="0" smtClean="0">
              <a:effectLst/>
              <a:ea typeface="Times New Roman"/>
            </a:endParaRPr>
          </a:p>
          <a:p>
            <a:pPr algn="just">
              <a:spcAft>
                <a:spcPts val="0"/>
              </a:spcAft>
            </a:pPr>
            <a:endParaRPr lang="sl-SI" dirty="0" smtClean="0">
              <a:effectLst/>
              <a:ea typeface="Times New Roman"/>
            </a:endParaRPr>
          </a:p>
          <a:p>
            <a:pPr algn="just">
              <a:spcAft>
                <a:spcPts val="0"/>
              </a:spcAft>
            </a:pPr>
            <a:r>
              <a:rPr lang="sl-SI" dirty="0" smtClean="0">
                <a:effectLst/>
                <a:ea typeface="Times New Roman"/>
              </a:rPr>
              <a:t> </a:t>
            </a:r>
          </a:p>
          <a:p>
            <a:pPr algn="just">
              <a:spcAft>
                <a:spcPts val="0"/>
              </a:spcAft>
            </a:pPr>
            <a:r>
              <a:rPr lang="sl-SI" b="1" dirty="0" smtClean="0">
                <a:effectLst/>
                <a:ea typeface="Times New Roman"/>
              </a:rPr>
              <a:t>Upor strmine </a:t>
            </a:r>
            <a:r>
              <a:rPr lang="sl-SI" dirty="0" smtClean="0">
                <a:effectLst/>
                <a:ea typeface="Times New Roman"/>
              </a:rPr>
              <a:t>je odvisen od mase vozila in naklonskega kota. Vpliv strmine na porabo goriva je izjemno velik. Primerjava kotalnega upora in upora strmine pokažeta zanimivo in kruto realnost, namreč že pri strmini 1% je upor strmine enak uporu kotaljenja.</a:t>
            </a:r>
            <a:endParaRPr lang="sl-SI" dirty="0">
              <a:effectLst/>
              <a:ea typeface="Times New 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239" y="1484784"/>
            <a:ext cx="4604370" cy="32106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2866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620688"/>
            <a:ext cx="8856984" cy="1754326"/>
          </a:xfrm>
          <a:prstGeom prst="rect">
            <a:avLst/>
          </a:prstGeom>
        </p:spPr>
        <p:txBody>
          <a:bodyPr wrap="square">
            <a:spAutoFit/>
          </a:bodyPr>
          <a:lstStyle/>
          <a:p>
            <a:pPr algn="just">
              <a:spcAft>
                <a:spcPts val="0"/>
              </a:spcAft>
            </a:pPr>
            <a:r>
              <a:rPr lang="sl-SI" b="1" dirty="0" smtClean="0">
                <a:effectLst/>
                <a:ea typeface="Times New Roman"/>
              </a:rPr>
              <a:t>Upor pospeševanja </a:t>
            </a:r>
            <a:r>
              <a:rPr lang="sl-SI" dirty="0" smtClean="0">
                <a:effectLst/>
                <a:ea typeface="Times New Roman"/>
              </a:rPr>
              <a:t>je odvisen od: </a:t>
            </a:r>
          </a:p>
          <a:p>
            <a:pPr marL="342900" lvl="0" indent="-342900" algn="just">
              <a:spcAft>
                <a:spcPts val="0"/>
              </a:spcAft>
              <a:buFont typeface="Symbol"/>
              <a:buChar char=""/>
              <a:tabLst>
                <a:tab pos="457200" algn="l"/>
              </a:tabLst>
            </a:pPr>
            <a:r>
              <a:rPr lang="sl-SI" dirty="0" smtClean="0">
                <a:effectLst/>
                <a:ea typeface="Times New Roman"/>
              </a:rPr>
              <a:t>mase vozila</a:t>
            </a:r>
          </a:p>
          <a:p>
            <a:pPr marL="342900" lvl="0" indent="-342900" algn="just">
              <a:spcAft>
                <a:spcPts val="0"/>
              </a:spcAft>
              <a:buFont typeface="Symbol"/>
              <a:buChar char=""/>
              <a:tabLst>
                <a:tab pos="457200" algn="l"/>
              </a:tabLst>
            </a:pPr>
            <a:r>
              <a:rPr lang="sl-SI" dirty="0" smtClean="0">
                <a:effectLst/>
                <a:ea typeface="Times New Roman"/>
              </a:rPr>
              <a:t>začetne in končne hitrosti vozila</a:t>
            </a:r>
          </a:p>
          <a:p>
            <a:pPr marL="342900" lvl="0" indent="-342900" algn="just">
              <a:spcAft>
                <a:spcPts val="0"/>
              </a:spcAft>
              <a:buFont typeface="Symbol"/>
              <a:buChar char=""/>
              <a:tabLst>
                <a:tab pos="457200" algn="l"/>
              </a:tabLst>
            </a:pPr>
            <a:r>
              <a:rPr lang="sl-SI" dirty="0" smtClean="0">
                <a:effectLst/>
                <a:ea typeface="Times New Roman"/>
              </a:rPr>
              <a:t>časa pospeševanja med izbrano začetno hitrostjo ter izbrano končno hitrostjo. </a:t>
            </a:r>
          </a:p>
          <a:p>
            <a:pPr algn="just">
              <a:spcAft>
                <a:spcPts val="0"/>
              </a:spcAft>
            </a:pPr>
            <a:r>
              <a:rPr lang="sl-SI" dirty="0" smtClean="0">
                <a:effectLst/>
                <a:ea typeface="Times New Roman"/>
              </a:rPr>
              <a:t>Upor pospeševanja narašča z intenzivnostjo pospeševanja, vozilo pa lahko pospešuje do trenutka ko je seštevek uporov manjši od moči motorja. </a:t>
            </a:r>
            <a:endParaRPr lang="sl-SI" dirty="0">
              <a:effectLst/>
              <a:ea typeface="Times New Roman"/>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2360" y="2708920"/>
            <a:ext cx="4891288" cy="32754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12429" y="6273224"/>
            <a:ext cx="2791149" cy="400110"/>
          </a:xfrm>
          <a:prstGeom prst="rect">
            <a:avLst/>
          </a:prstGeom>
          <a:noFill/>
        </p:spPr>
        <p:txBody>
          <a:bodyPr wrap="none" rtlCol="0">
            <a:spAutoFit/>
          </a:bodyPr>
          <a:lstStyle/>
          <a:p>
            <a:r>
              <a:rPr lang="sl-SI" sz="2000" b="1" dirty="0" smtClean="0"/>
              <a:t>Isaac Newton – zakoni!</a:t>
            </a:r>
            <a:endParaRPr lang="sl-SI" sz="2000" b="1" dirty="0"/>
          </a:p>
        </p:txBody>
      </p:sp>
    </p:spTree>
    <p:extLst>
      <p:ext uri="{BB962C8B-B14F-4D97-AF65-F5344CB8AC3E}">
        <p14:creationId xmlns:p14="http://schemas.microsoft.com/office/powerpoint/2010/main" val="21246806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102" y="3780334"/>
            <a:ext cx="3956857" cy="29676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780334"/>
            <a:ext cx="4077086" cy="29713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jeZBesedilom 1"/>
          <p:cNvSpPr txBox="1"/>
          <p:nvPr/>
        </p:nvSpPr>
        <p:spPr>
          <a:xfrm>
            <a:off x="134875" y="548680"/>
            <a:ext cx="8370195" cy="3231654"/>
          </a:xfrm>
          <a:prstGeom prst="rect">
            <a:avLst/>
          </a:prstGeom>
          <a:noFill/>
        </p:spPr>
        <p:txBody>
          <a:bodyPr wrap="square" rtlCol="0">
            <a:spAutoFit/>
          </a:bodyPr>
          <a:lstStyle/>
          <a:p>
            <a:r>
              <a:rPr lang="sl-SI" sz="2000" b="1" u="sng" dirty="0" smtClean="0">
                <a:solidFill>
                  <a:schemeClr val="accent1"/>
                </a:solidFill>
              </a:rPr>
              <a:t>Manipulativne karakteristike</a:t>
            </a:r>
          </a:p>
          <a:p>
            <a:endParaRPr lang="sl-SI" dirty="0"/>
          </a:p>
          <a:p>
            <a:r>
              <a:rPr lang="sl-SI" dirty="0" smtClean="0"/>
              <a:t>Manipulativne </a:t>
            </a:r>
            <a:r>
              <a:rPr lang="sl-SI" dirty="0" smtClean="0"/>
              <a:t>karakteristike pogojujejo delo voznega osebja, v kolikor so dobro izbrane olajšajo delo vozniku. Sestavljajo jih:</a:t>
            </a:r>
          </a:p>
          <a:p>
            <a:pPr marL="285750" indent="-285750">
              <a:buFont typeface="Arial" pitchFamily="34" charset="0"/>
              <a:buChar char="•"/>
            </a:pPr>
            <a:r>
              <a:rPr lang="sl-SI" dirty="0"/>
              <a:t>u</a:t>
            </a:r>
            <a:r>
              <a:rPr lang="sl-SI" dirty="0" smtClean="0"/>
              <a:t>dobna kabina,</a:t>
            </a:r>
          </a:p>
          <a:p>
            <a:pPr marL="285750" indent="-285750">
              <a:buFont typeface="Arial" pitchFamily="34" charset="0"/>
              <a:buChar char="•"/>
            </a:pPr>
            <a:r>
              <a:rPr lang="sl-SI" dirty="0" smtClean="0"/>
              <a:t>lahkotno upravljanje vozila med vožnjo in pripravo vozila za potnike ali tovor,</a:t>
            </a:r>
          </a:p>
          <a:p>
            <a:pPr marL="285750" indent="-285750">
              <a:buFont typeface="Arial" pitchFamily="34" charset="0"/>
              <a:buChar char="•"/>
            </a:pPr>
            <a:r>
              <a:rPr lang="sl-SI" dirty="0" smtClean="0"/>
              <a:t>ugodni (mikro) klimatski pogoji,</a:t>
            </a:r>
          </a:p>
          <a:p>
            <a:pPr marL="285750" indent="-285750">
              <a:buFont typeface="Arial" pitchFamily="34" charset="0"/>
              <a:buChar char="•"/>
            </a:pPr>
            <a:r>
              <a:rPr lang="sl-SI" dirty="0" smtClean="0"/>
              <a:t>Priročna oprema za pripravo tovornega prostora in pritrditev tovora.</a:t>
            </a:r>
          </a:p>
          <a:p>
            <a:endParaRPr lang="sl-SI" dirty="0"/>
          </a:p>
          <a:p>
            <a:r>
              <a:rPr lang="sl-SI" dirty="0" smtClean="0"/>
              <a:t>Dobremu počutju voznika je potrebno posvetiti veliko pozornosti, še posebej na dolgih relacijah. Utrujen in nerazpoložen voznik je slab sopotnik varnosti.</a:t>
            </a:r>
            <a:endParaRPr lang="sl-SI" dirty="0"/>
          </a:p>
        </p:txBody>
      </p:sp>
    </p:spTree>
    <p:extLst>
      <p:ext uri="{BB962C8B-B14F-4D97-AF65-F5344CB8AC3E}">
        <p14:creationId xmlns:p14="http://schemas.microsoft.com/office/powerpoint/2010/main" val="21451092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251520" y="596295"/>
            <a:ext cx="8568952" cy="2400657"/>
          </a:xfrm>
          <a:prstGeom prst="rect">
            <a:avLst/>
          </a:prstGeom>
          <a:noFill/>
        </p:spPr>
        <p:txBody>
          <a:bodyPr wrap="square" rtlCol="0">
            <a:spAutoFit/>
          </a:bodyPr>
          <a:lstStyle/>
          <a:p>
            <a:r>
              <a:rPr lang="sl-SI" sz="2000" b="1" u="sng" dirty="0" smtClean="0">
                <a:solidFill>
                  <a:schemeClr val="accent1"/>
                </a:solidFill>
              </a:rPr>
              <a:t>Eksploatacijske karakteristike</a:t>
            </a:r>
          </a:p>
          <a:p>
            <a:endParaRPr lang="sl-SI" b="1" dirty="0"/>
          </a:p>
          <a:p>
            <a:r>
              <a:rPr lang="sl-SI" dirty="0" smtClean="0"/>
              <a:t>Med te prištevamo:</a:t>
            </a:r>
          </a:p>
          <a:p>
            <a:pPr marL="285750" indent="-285750">
              <a:buFont typeface="Arial" pitchFamily="34" charset="0"/>
              <a:buChar char="•"/>
            </a:pPr>
            <a:r>
              <a:rPr lang="sl-SI" dirty="0"/>
              <a:t>p</a:t>
            </a:r>
            <a:r>
              <a:rPr lang="sl-SI" dirty="0" smtClean="0"/>
              <a:t>ogonsko zanesljivost</a:t>
            </a:r>
          </a:p>
          <a:p>
            <a:pPr marL="285750" indent="-285750">
              <a:buFont typeface="Arial" pitchFamily="34" charset="0"/>
              <a:buChar char="•"/>
            </a:pPr>
            <a:r>
              <a:rPr lang="sl-SI" dirty="0" smtClean="0"/>
              <a:t>stabilnost vozila</a:t>
            </a:r>
          </a:p>
          <a:p>
            <a:pPr marL="285750" indent="-285750">
              <a:buFont typeface="Arial" pitchFamily="34" charset="0"/>
              <a:buChar char="•"/>
            </a:pPr>
            <a:r>
              <a:rPr lang="sl-SI" dirty="0"/>
              <a:t>v</a:t>
            </a:r>
            <a:r>
              <a:rPr lang="sl-SI" dirty="0" smtClean="0"/>
              <a:t>lečne sposobnosti</a:t>
            </a:r>
          </a:p>
          <a:p>
            <a:pPr marL="285750" indent="-285750">
              <a:buFont typeface="Arial" pitchFamily="34" charset="0"/>
              <a:buChar char="•"/>
            </a:pPr>
            <a:r>
              <a:rPr lang="sl-SI" dirty="0"/>
              <a:t>o</a:t>
            </a:r>
            <a:r>
              <a:rPr lang="sl-SI" dirty="0" smtClean="0"/>
              <a:t>kretnost vozila</a:t>
            </a:r>
          </a:p>
          <a:p>
            <a:pPr marL="285750" indent="-285750">
              <a:buFont typeface="Arial" pitchFamily="34" charset="0"/>
              <a:buChar char="•"/>
            </a:pPr>
            <a:r>
              <a:rPr lang="sl-SI" dirty="0"/>
              <a:t>e</a:t>
            </a:r>
            <a:r>
              <a:rPr lang="sl-SI" dirty="0" smtClean="0"/>
              <a:t>nostavnost konstrukcije.</a:t>
            </a:r>
            <a:endParaRPr lang="sl-SI" dirty="0"/>
          </a:p>
        </p:txBody>
      </p:sp>
      <p:pic>
        <p:nvPicPr>
          <p:cNvPr id="2050" name="Picture 2" descr="Povezana sli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560" y="3140968"/>
            <a:ext cx="6848872" cy="27313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58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251520" y="620688"/>
            <a:ext cx="8424936" cy="2893100"/>
          </a:xfrm>
          <a:prstGeom prst="rect">
            <a:avLst/>
          </a:prstGeom>
        </p:spPr>
        <p:txBody>
          <a:bodyPr wrap="square">
            <a:spAutoFit/>
          </a:bodyPr>
          <a:lstStyle/>
          <a:p>
            <a:pPr algn="just">
              <a:spcAft>
                <a:spcPts val="0"/>
              </a:spcAft>
            </a:pPr>
            <a:r>
              <a:rPr lang="sl-SI" sz="2000" b="1" u="sng" dirty="0" smtClean="0">
                <a:solidFill>
                  <a:schemeClr val="accent1"/>
                </a:solidFill>
                <a:latin typeface="Times New Roman"/>
                <a:ea typeface="Times New Roman"/>
              </a:rPr>
              <a:t>Ekološke karakteristike</a:t>
            </a:r>
          </a:p>
          <a:p>
            <a:pPr algn="just">
              <a:spcAft>
                <a:spcPts val="0"/>
              </a:spcAft>
            </a:pPr>
            <a:endParaRPr lang="sl-SI" dirty="0">
              <a:latin typeface="Times New Roman"/>
              <a:ea typeface="Times New Roman"/>
            </a:endParaRPr>
          </a:p>
          <a:p>
            <a:pPr algn="just">
              <a:spcAft>
                <a:spcPts val="0"/>
              </a:spcAft>
            </a:pPr>
            <a:r>
              <a:rPr lang="sl-SI" dirty="0" smtClean="0">
                <a:latin typeface="Times New Roman"/>
                <a:ea typeface="Times New Roman"/>
              </a:rPr>
              <a:t>Cestna </a:t>
            </a:r>
            <a:r>
              <a:rPr lang="sl-SI" dirty="0">
                <a:latin typeface="Times New Roman"/>
                <a:ea typeface="Times New Roman"/>
              </a:rPr>
              <a:t>vozila </a:t>
            </a:r>
            <a:r>
              <a:rPr lang="sl-SI" dirty="0" smtClean="0">
                <a:latin typeface="Times New Roman"/>
                <a:ea typeface="Times New Roman"/>
              </a:rPr>
              <a:t>so največji </a:t>
            </a:r>
            <a:r>
              <a:rPr lang="sl-SI" dirty="0">
                <a:latin typeface="Times New Roman"/>
                <a:ea typeface="Times New Roman"/>
              </a:rPr>
              <a:t>onesnaževalec okolja, zato je pomembno poznati elemente onesnaževanja in s tem povezane določbe iz predpisov, </a:t>
            </a:r>
            <a:r>
              <a:rPr lang="sl-SI" dirty="0" smtClean="0">
                <a:latin typeface="Times New Roman"/>
                <a:ea typeface="Times New Roman"/>
              </a:rPr>
              <a:t> </a:t>
            </a:r>
            <a:r>
              <a:rPr lang="sl-SI" dirty="0">
                <a:latin typeface="Times New Roman"/>
                <a:ea typeface="Times New Roman"/>
              </a:rPr>
              <a:t>emisijo škodljivih snovi je mogoče zmanjšati, le če so znani vzroki</a:t>
            </a:r>
            <a:r>
              <a:rPr lang="sl-SI" dirty="0" smtClean="0">
                <a:latin typeface="Times New Roman"/>
                <a:ea typeface="Times New Roman"/>
              </a:rPr>
              <a:t>.</a:t>
            </a:r>
          </a:p>
          <a:p>
            <a:pPr algn="just">
              <a:spcAft>
                <a:spcPts val="0"/>
              </a:spcAft>
            </a:pPr>
            <a:endParaRPr lang="sl-SI" dirty="0">
              <a:effectLst/>
              <a:latin typeface="Times New Roman"/>
              <a:ea typeface="Times New Roman"/>
            </a:endParaRPr>
          </a:p>
          <a:p>
            <a:r>
              <a:rPr lang="sl-SI" b="1" dirty="0"/>
              <a:t>Ekološke motnje, ki jih povzroča </a:t>
            </a:r>
            <a:r>
              <a:rPr lang="sl-SI" b="1" dirty="0" smtClean="0"/>
              <a:t>promet:</a:t>
            </a:r>
            <a:endParaRPr lang="sl-SI" b="1" dirty="0"/>
          </a:p>
          <a:p>
            <a:pPr marL="285750" indent="-285750">
              <a:buFont typeface="Wingdings" pitchFamily="2" charset="2"/>
              <a:buChar char="Ø"/>
            </a:pPr>
            <a:r>
              <a:rPr lang="sl-SI" dirty="0"/>
              <a:t>emisije </a:t>
            </a:r>
            <a:r>
              <a:rPr lang="sl-SI" dirty="0" smtClean="0"/>
              <a:t>izpušnih plinov,</a:t>
            </a:r>
            <a:endParaRPr lang="sl-SI" dirty="0"/>
          </a:p>
          <a:p>
            <a:pPr marL="285750" indent="-285750">
              <a:buFont typeface="Wingdings" pitchFamily="2" charset="2"/>
              <a:buChar char="Ø"/>
            </a:pPr>
            <a:r>
              <a:rPr lang="sl-SI" dirty="0"/>
              <a:t>emisije hrupa,</a:t>
            </a:r>
          </a:p>
          <a:p>
            <a:pPr marL="285750" indent="-285750">
              <a:buFont typeface="Wingdings" pitchFamily="2" charset="2"/>
              <a:buChar char="Ø"/>
            </a:pPr>
            <a:r>
              <a:rPr lang="sl-SI" dirty="0"/>
              <a:t>emisije škodljivih delcev pri obrabi in zaradi slabega vzdrževanja.</a:t>
            </a:r>
            <a:endParaRPr lang="sl-SI" dirty="0">
              <a:effectLst/>
              <a:latin typeface="Times New Roman"/>
              <a:ea typeface="Times New Roman"/>
            </a:endParaRPr>
          </a:p>
        </p:txBody>
      </p:sp>
      <p:pic>
        <p:nvPicPr>
          <p:cNvPr id="4100" name="Picture 4" descr="Rezultat iskanja slik za vehicle emiss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645024"/>
            <a:ext cx="5904656" cy="22378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2177988" y="6237312"/>
            <a:ext cx="4572000" cy="307777"/>
          </a:xfrm>
          <a:prstGeom prst="rect">
            <a:avLst/>
          </a:prstGeom>
        </p:spPr>
        <p:txBody>
          <a:bodyPr>
            <a:spAutoFit/>
          </a:bodyPr>
          <a:lstStyle/>
          <a:p>
            <a:r>
              <a:rPr lang="sl-SI" sz="1400" dirty="0"/>
              <a:t>https://www.youtube.com/watch?v=K9m9WDxmSN8</a:t>
            </a:r>
          </a:p>
        </p:txBody>
      </p:sp>
    </p:spTree>
    <p:extLst>
      <p:ext uri="{BB962C8B-B14F-4D97-AF65-F5344CB8AC3E}">
        <p14:creationId xmlns:p14="http://schemas.microsoft.com/office/powerpoint/2010/main" val="667785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64196" y="548680"/>
            <a:ext cx="8856984" cy="4247317"/>
          </a:xfrm>
          <a:prstGeom prst="rect">
            <a:avLst/>
          </a:prstGeom>
        </p:spPr>
        <p:txBody>
          <a:bodyPr wrap="square">
            <a:spAutoFit/>
          </a:bodyPr>
          <a:lstStyle/>
          <a:p>
            <a:r>
              <a:rPr lang="sl-SI" b="1" u="sng" dirty="0" smtClean="0">
                <a:solidFill>
                  <a:schemeClr val="accent1"/>
                </a:solidFill>
              </a:rPr>
              <a:t>Emisije </a:t>
            </a:r>
            <a:r>
              <a:rPr lang="sl-SI" b="1" u="sng" dirty="0">
                <a:solidFill>
                  <a:schemeClr val="accent1"/>
                </a:solidFill>
              </a:rPr>
              <a:t>izpušnih plinov </a:t>
            </a:r>
          </a:p>
          <a:p>
            <a:r>
              <a:rPr lang="sl-SI" dirty="0"/>
              <a:t>So</a:t>
            </a:r>
            <a:r>
              <a:rPr lang="sl-SI" b="1" dirty="0"/>
              <a:t> </a:t>
            </a:r>
            <a:r>
              <a:rPr lang="sl-SI" dirty="0"/>
              <a:t>posledica zgorevanja goriv in obrabe motorja. Emisija </a:t>
            </a:r>
            <a:r>
              <a:rPr lang="sl-SI" dirty="0" err="1"/>
              <a:t>polutantov</a:t>
            </a:r>
            <a:r>
              <a:rPr lang="sl-SI" dirty="0"/>
              <a:t> se najbolj zmanjša z zmanjšanjem porabe goriva. Kakovost zgorevanja in obenem poraba goriva se lahko zmanjša na naslednje </a:t>
            </a:r>
            <a:r>
              <a:rPr lang="sl-SI" dirty="0" smtClean="0"/>
              <a:t>načine;</a:t>
            </a:r>
            <a:endParaRPr lang="sl-SI" dirty="0"/>
          </a:p>
          <a:p>
            <a:pPr marL="285750" indent="-285750">
              <a:buFont typeface="Arial" pitchFamily="34" charset="0"/>
              <a:buChar char="•"/>
            </a:pPr>
            <a:r>
              <a:rPr lang="sl-SI" dirty="0"/>
              <a:t>s povečanjem tlaka vbrizgavanja,</a:t>
            </a:r>
          </a:p>
          <a:p>
            <a:pPr marL="285750" indent="-285750">
              <a:buFont typeface="Arial" pitchFamily="34" charset="0"/>
              <a:buChar char="•"/>
            </a:pPr>
            <a:r>
              <a:rPr lang="sl-SI" dirty="0"/>
              <a:t>oblikovanjem zgorevalnega prostora,</a:t>
            </a:r>
          </a:p>
          <a:p>
            <a:pPr marL="285750" indent="-285750">
              <a:buFont typeface="Arial" pitchFamily="34" charset="0"/>
              <a:buChar char="•"/>
            </a:pPr>
            <a:r>
              <a:rPr lang="sl-SI" dirty="0"/>
              <a:t>oblikovanjem razpršilnih šob,</a:t>
            </a:r>
          </a:p>
          <a:p>
            <a:pPr marL="285750" indent="-285750">
              <a:buFont typeface="Arial" pitchFamily="34" charset="0"/>
              <a:buChar char="•"/>
            </a:pPr>
            <a:r>
              <a:rPr lang="sl-SI" dirty="0"/>
              <a:t>elektronskim krmiljenjem </a:t>
            </a:r>
            <a:r>
              <a:rPr lang="sl-SI" dirty="0" err="1"/>
              <a:t>predvbrizga</a:t>
            </a:r>
            <a:r>
              <a:rPr lang="sl-SI" dirty="0"/>
              <a:t> in vbrizga goriva</a:t>
            </a:r>
            <a:r>
              <a:rPr lang="sl-SI" dirty="0" smtClean="0"/>
              <a:t>.</a:t>
            </a:r>
          </a:p>
          <a:p>
            <a:pPr marL="285750" indent="-285750">
              <a:buFont typeface="Arial" pitchFamily="34" charset="0"/>
              <a:buChar char="•"/>
            </a:pPr>
            <a:endParaRPr lang="sl-SI" dirty="0"/>
          </a:p>
          <a:p>
            <a:r>
              <a:rPr lang="sl-SI" dirty="0" smtClean="0"/>
              <a:t>Velik vpliv na izpušne pline ima kakovost goriva. Za plinska goriva je značilno zmanjševanje vsebnosti žvepla. Emisijo izpuha </a:t>
            </a:r>
            <a:r>
              <a:rPr lang="sl-SI" dirty="0" smtClean="0"/>
              <a:t>sestavljajo:</a:t>
            </a:r>
            <a:endParaRPr lang="sl-SI" dirty="0" smtClean="0"/>
          </a:p>
          <a:p>
            <a:pPr marL="285750" indent="-285750">
              <a:buFont typeface="Wingdings" pitchFamily="2" charset="2"/>
              <a:buChar char="v"/>
            </a:pPr>
            <a:r>
              <a:rPr lang="sl-SI" b="1" dirty="0"/>
              <a:t>d</a:t>
            </a:r>
            <a:r>
              <a:rPr lang="sl-SI" b="1" dirty="0" smtClean="0"/>
              <a:t>ušikovi oksidi (NO</a:t>
            </a:r>
            <a:r>
              <a:rPr lang="sl-SI" sz="1000" b="1" dirty="0" smtClean="0"/>
              <a:t>X</a:t>
            </a:r>
            <a:r>
              <a:rPr lang="sl-SI" b="1" dirty="0" smtClean="0"/>
              <a:t>)</a:t>
            </a:r>
          </a:p>
          <a:p>
            <a:pPr marL="285750" indent="-285750">
              <a:buFont typeface="Wingdings" pitchFamily="2" charset="2"/>
              <a:buChar char="v"/>
            </a:pPr>
            <a:r>
              <a:rPr lang="sl-SI" b="1" dirty="0"/>
              <a:t>o</a:t>
            </a:r>
            <a:r>
              <a:rPr lang="sl-SI" b="1" dirty="0" smtClean="0"/>
              <a:t>gljikovodiki (HC)</a:t>
            </a:r>
          </a:p>
          <a:p>
            <a:pPr marL="285750" indent="-285750">
              <a:buFont typeface="Wingdings" pitchFamily="2" charset="2"/>
              <a:buChar char="v"/>
            </a:pPr>
            <a:r>
              <a:rPr lang="sl-SI" b="1" dirty="0"/>
              <a:t>o</a:t>
            </a:r>
            <a:r>
              <a:rPr lang="sl-SI" b="1" dirty="0" smtClean="0"/>
              <a:t>gljikov monoksid (CO)</a:t>
            </a:r>
          </a:p>
          <a:p>
            <a:pPr marL="285750" indent="-285750">
              <a:buFont typeface="Wingdings" pitchFamily="2" charset="2"/>
              <a:buChar char="v"/>
            </a:pPr>
            <a:r>
              <a:rPr lang="sl-SI" b="1" dirty="0"/>
              <a:t>t</a:t>
            </a:r>
            <a:r>
              <a:rPr lang="sl-SI" b="1" dirty="0" smtClean="0"/>
              <a:t>rdi delci (MP)</a:t>
            </a:r>
            <a:endParaRPr lang="sl-SI" b="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501008"/>
            <a:ext cx="2806323" cy="24195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9631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147168" y="257176"/>
            <a:ext cx="1010213" cy="369332"/>
          </a:xfrm>
          <a:prstGeom prst="rect">
            <a:avLst/>
          </a:prstGeom>
        </p:spPr>
        <p:txBody>
          <a:bodyPr wrap="none">
            <a:spAutoFit/>
          </a:bodyPr>
          <a:lstStyle/>
          <a:p>
            <a:pPr lvl="0"/>
            <a:r>
              <a:rPr lang="sl-SI" b="1" dirty="0">
                <a:solidFill>
                  <a:prstClr val="white"/>
                </a:solidFill>
              </a:rPr>
              <a:t>b) Hrup</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514756"/>
            <a:ext cx="3894300" cy="25903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0356" y="3514756"/>
            <a:ext cx="3720150" cy="25903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jeZBesedilom 1"/>
          <p:cNvSpPr txBox="1"/>
          <p:nvPr/>
        </p:nvSpPr>
        <p:spPr>
          <a:xfrm>
            <a:off x="176460" y="692696"/>
            <a:ext cx="8514046" cy="2862322"/>
          </a:xfrm>
          <a:prstGeom prst="rect">
            <a:avLst/>
          </a:prstGeom>
          <a:noFill/>
        </p:spPr>
        <p:txBody>
          <a:bodyPr wrap="square" rtlCol="0">
            <a:spAutoFit/>
          </a:bodyPr>
          <a:lstStyle/>
          <a:p>
            <a:r>
              <a:rPr lang="sl-SI" sz="2000" dirty="0">
                <a:ea typeface="Times New Roman"/>
                <a:cs typeface="Arial" pitchFamily="34" charset="0"/>
              </a:rPr>
              <a:t>Velike ekološke motnje povzroča ravno hrup, ki ima omejitve na vrsto vozila: motorna kolesa od 78 do 84 dB, osebni avtomobili 84 dB, tovorni avtomobili od 89 do 92 dB in spodnji ter zgornji limit štiritaktnega motorja od 82 do 86 dB. </a:t>
            </a:r>
          </a:p>
          <a:p>
            <a:endParaRPr lang="sl-SI" sz="2000" dirty="0" smtClean="0">
              <a:cs typeface="Arial" pitchFamily="34" charset="0"/>
            </a:endParaRPr>
          </a:p>
          <a:p>
            <a:endParaRPr lang="sl-SI" sz="2000" dirty="0">
              <a:cs typeface="Arial" pitchFamily="34" charset="0"/>
            </a:endParaRPr>
          </a:p>
          <a:p>
            <a:r>
              <a:rPr lang="sl-SI" sz="2000" dirty="0" smtClean="0">
                <a:cs typeface="Arial" pitchFamily="34" charset="0"/>
              </a:rPr>
              <a:t>Negativen </a:t>
            </a:r>
            <a:r>
              <a:rPr lang="sl-SI" sz="2000" dirty="0" smtClean="0">
                <a:cs typeface="Arial" pitchFamily="34" charset="0"/>
              </a:rPr>
              <a:t>vpliv hrupa se odraža na počutju voznika, potnikov in okoliških prebivalcih.</a:t>
            </a:r>
          </a:p>
          <a:p>
            <a:r>
              <a:rPr lang="sl-SI" sz="2000" dirty="0" smtClean="0">
                <a:cs typeface="Arial" pitchFamily="34" charset="0"/>
              </a:rPr>
              <a:t>Hrup v kombinaciji z vibracijami so pogost vzrok poklicnih obolenj voznikov (Slušni trakt, hrbtenica).</a:t>
            </a:r>
            <a:endParaRPr lang="sl-SI" sz="2000" dirty="0">
              <a:cs typeface="Arial" pitchFamily="34" charset="0"/>
            </a:endParaRPr>
          </a:p>
        </p:txBody>
      </p:sp>
    </p:spTree>
    <p:extLst>
      <p:ext uri="{BB962C8B-B14F-4D97-AF65-F5344CB8AC3E}">
        <p14:creationId xmlns:p14="http://schemas.microsoft.com/office/powerpoint/2010/main" val="724933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76"/>
            <a:ext cx="9190486" cy="6855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58430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3204" b="17874"/>
          <a:stretch/>
        </p:blipFill>
        <p:spPr bwMode="auto">
          <a:xfrm>
            <a:off x="683568" y="1340768"/>
            <a:ext cx="7524000" cy="336739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04454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657</TotalTime>
  <Words>648</Words>
  <Application>Microsoft Office PowerPoint</Application>
  <PresentationFormat>On-screen Show (4:3)</PresentationFormat>
  <Paragraphs>115</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Impact</vt:lpstr>
      <vt:lpstr>Symbol</vt:lpstr>
      <vt:lpstr>Times New Roman</vt:lpstr>
      <vt:lpstr>Wingdings</vt:lpstr>
      <vt:lpstr>NewsPrint</vt:lpstr>
      <vt:lpstr>KARAKTARISTIKE PREVOZNIH SREDSTEV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KARAKTARISTIKE PREVOZNIH SREDSTEV</dc:title>
  <dc:creator>Roman</dc:creator>
  <cp:lastModifiedBy>Haris</cp:lastModifiedBy>
  <cp:revision>49</cp:revision>
  <dcterms:created xsi:type="dcterms:W3CDTF">2015-09-22T02:19:10Z</dcterms:created>
  <dcterms:modified xsi:type="dcterms:W3CDTF">2017-04-11T14:27:31Z</dcterms:modified>
</cp:coreProperties>
</file>