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61" r:id="rId5"/>
    <p:sldId id="266" r:id="rId6"/>
    <p:sldId id="265" r:id="rId7"/>
    <p:sldId id="258" r:id="rId8"/>
    <p:sldId id="267" r:id="rId9"/>
    <p:sldId id="268" r:id="rId10"/>
    <p:sldId id="269" r:id="rId11"/>
    <p:sldId id="270" r:id="rId12"/>
    <p:sldId id="271" r:id="rId13"/>
    <p:sldId id="272" r:id="rId14"/>
    <p:sldId id="273" r:id="rId15"/>
    <p:sldId id="274" r:id="rId16"/>
    <p:sldId id="275" r:id="rId1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EC69A59C-9A0B-40BC-BEF3-75E63AAC039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310E4FF0-FB62-447E-B38E-C828BC14EB03}" type="slidenum">
              <a:rPr lang="sl-SI" smtClean="0"/>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EC69A59C-9A0B-40BC-BEF3-75E63AAC039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EC69A59C-9A0B-40BC-BEF3-75E63AAC039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310E4FF0-FB62-447E-B38E-C828BC14EB03}" type="slidenum">
              <a:rPr lang="sl-SI" smtClean="0"/>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EC69A59C-9A0B-40BC-BEF3-75E63AAC039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EC69A59C-9A0B-40BC-BEF3-75E63AAC039B}" type="datetimeFigureOut">
              <a:rPr lang="sl-SI" smtClean="0"/>
              <a:t>11.4.2017</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310E4FF0-FB62-447E-B38E-C828BC14EB03}" type="slidenum">
              <a:rPr lang="sl-SI" smtClean="0"/>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EC69A59C-9A0B-40BC-BEF3-75E63AAC039B}" type="datetimeFigureOut">
              <a:rPr lang="sl-SI" smtClean="0"/>
              <a:t>11.4.2017</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69A59C-9A0B-40BC-BEF3-75E63AAC039B}" type="datetimeFigureOut">
              <a:rPr lang="sl-SI" smtClean="0"/>
              <a:t>11.4.2017</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EC69A59C-9A0B-40BC-BEF3-75E63AAC039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310E4FF0-FB62-447E-B38E-C828BC14EB03}" type="slidenum">
              <a:rPr lang="sl-SI" smtClean="0"/>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EC69A59C-9A0B-40BC-BEF3-75E63AAC039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EC69A59C-9A0B-40BC-BEF3-75E63AAC039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EC69A59C-9A0B-40BC-BEF3-75E63AAC039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310E4FF0-FB62-447E-B38E-C828BC14EB03}"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EC69A59C-9A0B-40BC-BEF3-75E63AAC039B}" type="datetimeFigureOut">
              <a:rPr lang="sl-SI" smtClean="0"/>
              <a:t>11.4.2017</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310E4FF0-FB62-447E-B38E-C828BC14EB03}" type="slidenum">
              <a:rPr lang="sl-SI" smtClean="0"/>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uradni-list.si/1/content?id=95238" TargetMode="External"/><Relationship Id="rId2" Type="http://schemas.openxmlformats.org/officeDocument/2006/relationships/hyperlink" Target="http://www.uradni-list.si/1/content?id=113310" TargetMode="External"/><Relationship Id="rId1" Type="http://schemas.openxmlformats.org/officeDocument/2006/relationships/slideLayout" Target="../slideLayouts/slideLayout7.xml"/><Relationship Id="rId5" Type="http://schemas.openxmlformats.org/officeDocument/2006/relationships/hyperlink" Target="http://www.uradni-list.si/1/objava.jsp?urlid=2010109&amp;stevilka=5733" TargetMode="External"/><Relationship Id="rId4" Type="http://schemas.openxmlformats.org/officeDocument/2006/relationships/hyperlink" Target="http://www.uradni-list.si/1/content?id=10170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1556792"/>
            <a:ext cx="7543800" cy="1524000"/>
          </a:xfrm>
        </p:spPr>
        <p:txBody>
          <a:bodyPr/>
          <a:lstStyle/>
          <a:p>
            <a:r>
              <a:rPr lang="sl-SI" sz="7200" dirty="0" smtClean="0"/>
              <a:t>Cestna transportna sredstva</a:t>
            </a:r>
            <a:endParaRPr lang="sl-SI" sz="7200" dirty="0"/>
          </a:p>
        </p:txBody>
      </p:sp>
      <p:pic>
        <p:nvPicPr>
          <p:cNvPr id="4" name="Picture 4" descr="Rezultat iskanja slik za transport 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167675"/>
            <a:ext cx="5328592" cy="2376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Podnaslov 2"/>
          <p:cNvSpPr>
            <a:spLocks noGrp="1"/>
          </p:cNvSpPr>
          <p:nvPr>
            <p:ph type="subTitle" idx="1"/>
          </p:nvPr>
        </p:nvSpPr>
        <p:spPr>
          <a:xfrm>
            <a:off x="1259632" y="5661248"/>
            <a:ext cx="6858000" cy="990600"/>
          </a:xfrm>
        </p:spPr>
        <p:txBody>
          <a:bodyPr/>
          <a:lstStyle/>
          <a:p>
            <a:pPr algn="ctr"/>
            <a:r>
              <a:rPr lang="sl-SI" dirty="0" smtClean="0"/>
              <a:t>SPSŠB Ljubljana</a:t>
            </a:r>
            <a:endParaRPr lang="sl-SI" dirty="0"/>
          </a:p>
        </p:txBody>
      </p:sp>
    </p:spTree>
    <p:extLst>
      <p:ext uri="{BB962C8B-B14F-4D97-AF65-F5344CB8AC3E}">
        <p14:creationId xmlns:p14="http://schemas.microsoft.com/office/powerpoint/2010/main" val="2068913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251520" y="685800"/>
            <a:ext cx="8568952" cy="5479504"/>
          </a:xfrm>
        </p:spPr>
        <p:txBody>
          <a:bodyPr>
            <a:normAutofit/>
          </a:bodyPr>
          <a:lstStyle/>
          <a:p>
            <a:pPr marL="0" indent="0" algn="just">
              <a:buNone/>
            </a:pPr>
            <a:r>
              <a:rPr lang="sl-SI" sz="2000" dirty="0">
                <a:solidFill>
                  <a:schemeClr val="tx1"/>
                </a:solidFill>
              </a:rPr>
              <a:t>Danes je transport eden od </a:t>
            </a:r>
            <a:r>
              <a:rPr lang="sl-SI" sz="2000" b="1" dirty="0">
                <a:solidFill>
                  <a:schemeClr val="tx1"/>
                </a:solidFill>
              </a:rPr>
              <a:t>najpomembnejših dejavnikov gospodarstva. </a:t>
            </a:r>
            <a:r>
              <a:rPr lang="sl-SI" sz="2000" dirty="0">
                <a:solidFill>
                  <a:schemeClr val="tx1"/>
                </a:solidFill>
              </a:rPr>
              <a:t>Sodobnega načina življenja brez transporta si ne moremo zamisliti. Že najmanjše motnje v prometu lahko povzročijo velike težave tako v industriji, trgovini in na ostalih področjih družbenega življenja. Človek se v svojem vsakodnevnem življenju povezuje s prometom in se mu ne more izogniti</a:t>
            </a:r>
            <a:r>
              <a:rPr lang="sl-SI" sz="2000" dirty="0" smtClean="0">
                <a:solidFill>
                  <a:schemeClr val="tx1"/>
                </a:solidFill>
              </a:rPr>
              <a:t>.</a:t>
            </a:r>
          </a:p>
          <a:p>
            <a:pPr marL="0" indent="0" algn="just">
              <a:buNone/>
            </a:pPr>
            <a:endParaRPr lang="sl-SI" sz="2000" dirty="0" smtClean="0">
              <a:solidFill>
                <a:schemeClr val="tx1"/>
              </a:solidFill>
            </a:endParaRPr>
          </a:p>
          <a:p>
            <a:pPr marL="0" indent="0" algn="just">
              <a:buNone/>
            </a:pPr>
            <a:r>
              <a:rPr lang="sl-SI" sz="2000" dirty="0" smtClean="0">
                <a:solidFill>
                  <a:schemeClr val="tx1"/>
                </a:solidFill>
              </a:rPr>
              <a:t>Pri </a:t>
            </a:r>
            <a:r>
              <a:rPr lang="sl-SI" sz="2000" dirty="0">
                <a:solidFill>
                  <a:schemeClr val="tx1"/>
                </a:solidFill>
              </a:rPr>
              <a:t>transportu moramo stalno strmeti k temu, da izboljšujemo kvaliteto transportne storitve, ki jo določajo </a:t>
            </a:r>
            <a:r>
              <a:rPr lang="sl-SI" sz="2000" b="1" u="sng" dirty="0">
                <a:solidFill>
                  <a:schemeClr val="tx1"/>
                </a:solidFill>
              </a:rPr>
              <a:t>hitrost, cena in varnost</a:t>
            </a:r>
            <a:r>
              <a:rPr lang="sl-SI" sz="2000" dirty="0">
                <a:solidFill>
                  <a:schemeClr val="tx1"/>
                </a:solidFill>
              </a:rPr>
              <a:t>. Poleg teh treh glavnih dejavnikov na kvaliteto transporta vplivajo še točnost, pogostost, rednost in pri potniškem transportu tudi udobnost.</a:t>
            </a:r>
          </a:p>
          <a:p>
            <a:pPr marL="0" indent="0" algn="just">
              <a:buNone/>
            </a:pPr>
            <a:endParaRPr lang="sl-SI" sz="2000" dirty="0" smtClean="0">
              <a:solidFill>
                <a:schemeClr val="tx1"/>
              </a:solidFill>
            </a:endParaRPr>
          </a:p>
          <a:p>
            <a:pPr marL="0" indent="0" algn="just">
              <a:buNone/>
            </a:pPr>
            <a:r>
              <a:rPr lang="sl-SI" sz="2000" dirty="0" smtClean="0">
                <a:solidFill>
                  <a:schemeClr val="tx1"/>
                </a:solidFill>
              </a:rPr>
              <a:t>Tehnično </a:t>
            </a:r>
            <a:r>
              <a:rPr lang="sl-SI" sz="2000" dirty="0">
                <a:solidFill>
                  <a:schemeClr val="tx1"/>
                </a:solidFill>
              </a:rPr>
              <a:t>najbolj razvita transportna sredstva so sredstva, ki ji uporablja vojska. O teh transportnih sredstvih se pri predmetu ne bomo pogovarjali, potrebno pa je omeniti, da je velik del tehnološkega napredka prišel iz razvojnih oddelkov vojske</a:t>
            </a:r>
            <a:r>
              <a:rPr lang="sl-SI" sz="2000" dirty="0" smtClean="0">
                <a:solidFill>
                  <a:schemeClr val="tx1"/>
                </a:solidFill>
              </a:rPr>
              <a:t>.</a:t>
            </a:r>
            <a:endParaRPr lang="sl-SI" sz="2000" dirty="0">
              <a:solidFill>
                <a:schemeClr val="tx1"/>
              </a:solidFill>
            </a:endParaRPr>
          </a:p>
        </p:txBody>
      </p:sp>
    </p:spTree>
    <p:extLst>
      <p:ext uri="{BB962C8B-B14F-4D97-AF65-F5344CB8AC3E}">
        <p14:creationId xmlns:p14="http://schemas.microsoft.com/office/powerpoint/2010/main" val="2133116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83568" y="1412776"/>
            <a:ext cx="7704856" cy="1596008"/>
          </a:xfrm>
        </p:spPr>
        <p:txBody>
          <a:bodyPr/>
          <a:lstStyle/>
          <a:p>
            <a:r>
              <a:rPr lang="sl-SI" sz="6600" dirty="0" smtClean="0"/>
              <a:t>Zgodovina c. transportnih sredstev</a:t>
            </a:r>
            <a:endParaRPr lang="sl-SI" sz="6600" dirty="0"/>
          </a:p>
        </p:txBody>
      </p:sp>
      <p:pic>
        <p:nvPicPr>
          <p:cNvPr id="4" name="Picture 4" descr="Rezultat iskanja slik za transport 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167675"/>
            <a:ext cx="5328592" cy="2376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Podnaslov 2"/>
          <p:cNvSpPr>
            <a:spLocks noGrp="1"/>
          </p:cNvSpPr>
          <p:nvPr>
            <p:ph type="subTitle" idx="1"/>
          </p:nvPr>
        </p:nvSpPr>
        <p:spPr>
          <a:xfrm>
            <a:off x="1259632" y="5661248"/>
            <a:ext cx="6858000" cy="990600"/>
          </a:xfrm>
        </p:spPr>
        <p:txBody>
          <a:bodyPr/>
          <a:lstStyle/>
          <a:p>
            <a:pPr algn="ctr"/>
            <a:r>
              <a:rPr lang="sl-SI" dirty="0" smtClean="0"/>
              <a:t>SPSŠB Ljubljana</a:t>
            </a:r>
            <a:endParaRPr lang="sl-SI" dirty="0"/>
          </a:p>
        </p:txBody>
      </p:sp>
    </p:spTree>
    <p:extLst>
      <p:ext uri="{BB962C8B-B14F-4D97-AF65-F5344CB8AC3E}">
        <p14:creationId xmlns:p14="http://schemas.microsoft.com/office/powerpoint/2010/main" val="2497260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jeZBesedilom 5"/>
          <p:cNvSpPr txBox="1"/>
          <p:nvPr/>
        </p:nvSpPr>
        <p:spPr>
          <a:xfrm>
            <a:off x="251520" y="476672"/>
            <a:ext cx="8496944" cy="3508653"/>
          </a:xfrm>
          <a:prstGeom prst="rect">
            <a:avLst/>
          </a:prstGeom>
          <a:noFill/>
        </p:spPr>
        <p:txBody>
          <a:bodyPr wrap="square" rtlCol="0">
            <a:spAutoFit/>
          </a:bodyPr>
          <a:lstStyle/>
          <a:p>
            <a:r>
              <a:rPr lang="sl-SI" sz="2400" b="1" u="sng" dirty="0" smtClean="0">
                <a:solidFill>
                  <a:schemeClr val="accent1"/>
                </a:solidFill>
              </a:rPr>
              <a:t>Kratka zgodovina avtomobila</a:t>
            </a:r>
          </a:p>
          <a:p>
            <a:endParaRPr lang="sl-SI" dirty="0" smtClean="0"/>
          </a:p>
          <a:p>
            <a:pPr algn="just"/>
            <a:r>
              <a:rPr lang="sl-SI" dirty="0" smtClean="0"/>
              <a:t>„Avtomobil“ je </a:t>
            </a:r>
            <a:r>
              <a:rPr lang="sl-SI" dirty="0"/>
              <a:t>hibridna zloženka iz gr. </a:t>
            </a:r>
            <a:r>
              <a:rPr lang="sl-SI" i="1" dirty="0" err="1" smtClean="0"/>
              <a:t>autos</a:t>
            </a:r>
            <a:r>
              <a:rPr lang="sl-SI" dirty="0"/>
              <a:t> ‛sam’ in lat. </a:t>
            </a:r>
            <a:r>
              <a:rPr lang="sl-SI" i="1" dirty="0" err="1" smtClean="0"/>
              <a:t>mobilis</a:t>
            </a:r>
            <a:r>
              <a:rPr lang="sl-SI" dirty="0"/>
              <a:t> ‛premičen, mobilen’. S poimenovanjem je mišljeno ‛ki se sam (brez vprege) premika</a:t>
            </a:r>
            <a:r>
              <a:rPr lang="sl-SI" dirty="0" smtClean="0"/>
              <a:t>’.</a:t>
            </a:r>
          </a:p>
          <a:p>
            <a:pPr algn="just"/>
            <a:endParaRPr lang="sl-SI" dirty="0" smtClean="0"/>
          </a:p>
          <a:p>
            <a:pPr marL="285750" indent="-285750" algn="just">
              <a:buFont typeface="Arial" pitchFamily="34" charset="0"/>
              <a:buChar char="•"/>
            </a:pPr>
            <a:r>
              <a:rPr lang="sl-SI" dirty="0" smtClean="0"/>
              <a:t>Kočija na paro: </a:t>
            </a:r>
            <a:r>
              <a:rPr lang="sl-SI" b="1" dirty="0" smtClean="0"/>
              <a:t>1769</a:t>
            </a:r>
            <a:r>
              <a:rPr lang="sl-SI" dirty="0"/>
              <a:t>, </a:t>
            </a:r>
            <a:r>
              <a:rPr lang="sl-SI" b="1" i="1" dirty="0"/>
              <a:t>N. </a:t>
            </a:r>
            <a:r>
              <a:rPr lang="sl-SI" b="1" i="1" dirty="0" err="1" smtClean="0"/>
              <a:t>Cougnot</a:t>
            </a:r>
            <a:r>
              <a:rPr lang="sl-SI" dirty="0" smtClean="0"/>
              <a:t>, Francija.</a:t>
            </a:r>
          </a:p>
          <a:p>
            <a:pPr marL="285750" indent="-285750" algn="just">
              <a:buFont typeface="Arial" pitchFamily="34" charset="0"/>
              <a:buChar char="•"/>
            </a:pPr>
            <a:endParaRPr lang="sl-SI" dirty="0"/>
          </a:p>
          <a:p>
            <a:pPr marL="285750" indent="-285750" algn="just">
              <a:buFont typeface="Arial" pitchFamily="34" charset="0"/>
              <a:buChar char="•"/>
            </a:pPr>
            <a:r>
              <a:rPr lang="sl-SI" dirty="0" smtClean="0"/>
              <a:t>Motor z notranjim izgorevanjem: </a:t>
            </a:r>
            <a:r>
              <a:rPr lang="sl-SI" b="1" dirty="0" smtClean="0"/>
              <a:t>1876</a:t>
            </a:r>
            <a:r>
              <a:rPr lang="sl-SI" dirty="0" smtClean="0"/>
              <a:t>, </a:t>
            </a:r>
            <a:r>
              <a:rPr lang="sl-SI" b="1" i="1" dirty="0" smtClean="0"/>
              <a:t>Nicholas Otto</a:t>
            </a:r>
            <a:r>
              <a:rPr lang="sl-SI" dirty="0" smtClean="0"/>
              <a:t>, Nemčija.</a:t>
            </a:r>
          </a:p>
          <a:p>
            <a:pPr marL="285750" indent="-285750" algn="just">
              <a:buFont typeface="Arial" pitchFamily="34" charset="0"/>
              <a:buChar char="•"/>
            </a:pPr>
            <a:endParaRPr lang="sl-SI" dirty="0"/>
          </a:p>
          <a:p>
            <a:pPr marL="285750" indent="-285750" algn="just">
              <a:buFont typeface="Arial" pitchFamily="34" charset="0"/>
              <a:buChar char="•"/>
            </a:pPr>
            <a:r>
              <a:rPr lang="sl-SI" dirty="0" smtClean="0"/>
              <a:t>„Prvi“ avtomobil z motorjem z notranjim izgorevanjem: </a:t>
            </a:r>
            <a:r>
              <a:rPr lang="sl-SI" b="1" dirty="0" smtClean="0"/>
              <a:t>1885</a:t>
            </a:r>
            <a:r>
              <a:rPr lang="sl-SI" dirty="0" smtClean="0"/>
              <a:t>, </a:t>
            </a:r>
            <a:r>
              <a:rPr lang="sl-SI" b="1" i="1" dirty="0" smtClean="0"/>
              <a:t>Karl </a:t>
            </a:r>
            <a:r>
              <a:rPr lang="sl-SI" b="1" i="1" dirty="0" err="1" smtClean="0"/>
              <a:t>Benz</a:t>
            </a:r>
            <a:r>
              <a:rPr lang="sl-SI" dirty="0" smtClean="0"/>
              <a:t>, Nemčija.</a:t>
            </a:r>
          </a:p>
          <a:p>
            <a:pPr algn="just"/>
            <a:r>
              <a:rPr lang="sl-SI" dirty="0" err="1" smtClean="0"/>
              <a:t>Benz</a:t>
            </a:r>
            <a:r>
              <a:rPr lang="sl-SI" dirty="0" smtClean="0"/>
              <a:t> je nadgradil 4-taktni motor z notranjim izgorevanjem, ki ga je izumil Otto. Naredil je prvo vozilo na bencinski pogon.</a:t>
            </a:r>
          </a:p>
        </p:txBody>
      </p:sp>
      <p:pic>
        <p:nvPicPr>
          <p:cNvPr id="1026" name="Picture 2" descr="https://upload.wikimedia.org/wikipedia/commons/thumb/7/71/1885Benz.jpg/220px-1885Ben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3747799"/>
            <a:ext cx="2880320" cy="2264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10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jeZBesedilom 5"/>
          <p:cNvSpPr txBox="1"/>
          <p:nvPr/>
        </p:nvSpPr>
        <p:spPr>
          <a:xfrm>
            <a:off x="251520" y="476672"/>
            <a:ext cx="8496944" cy="4339650"/>
          </a:xfrm>
          <a:prstGeom prst="rect">
            <a:avLst/>
          </a:prstGeom>
          <a:noFill/>
        </p:spPr>
        <p:txBody>
          <a:bodyPr wrap="square" rtlCol="0">
            <a:spAutoFit/>
          </a:bodyPr>
          <a:lstStyle/>
          <a:p>
            <a:r>
              <a:rPr lang="sl-SI" sz="2400" b="1" u="sng" dirty="0" smtClean="0">
                <a:solidFill>
                  <a:schemeClr val="accent1"/>
                </a:solidFill>
              </a:rPr>
              <a:t>Kratka zgodovina avtomobila</a:t>
            </a:r>
          </a:p>
          <a:p>
            <a:endParaRPr lang="sl-SI" dirty="0" smtClean="0"/>
          </a:p>
          <a:p>
            <a:pPr marL="285750" indent="-285750" algn="just">
              <a:buFont typeface="Arial" pitchFamily="34" charset="0"/>
              <a:buChar char="•"/>
            </a:pPr>
            <a:r>
              <a:rPr lang="sl-SI" dirty="0" smtClean="0"/>
              <a:t>Prva </a:t>
            </a:r>
            <a:r>
              <a:rPr lang="sl-SI" dirty="0"/>
              <a:t>teoretična pnevmatika: </a:t>
            </a:r>
            <a:r>
              <a:rPr lang="sl-SI" b="1" dirty="0" smtClean="0"/>
              <a:t>1847</a:t>
            </a:r>
            <a:r>
              <a:rPr lang="sl-SI" dirty="0" smtClean="0"/>
              <a:t>, </a:t>
            </a:r>
            <a:r>
              <a:rPr lang="sl-SI" b="1" i="1" dirty="0" smtClean="0"/>
              <a:t>Robert </a:t>
            </a:r>
            <a:r>
              <a:rPr lang="sl-SI" b="1" i="1" dirty="0"/>
              <a:t>William </a:t>
            </a:r>
            <a:r>
              <a:rPr lang="sl-SI" b="1" i="1" dirty="0" smtClean="0"/>
              <a:t>Thomson</a:t>
            </a:r>
            <a:r>
              <a:rPr lang="sl-SI" dirty="0" smtClean="0"/>
              <a:t>, Škotska.</a:t>
            </a:r>
          </a:p>
          <a:p>
            <a:pPr algn="just"/>
            <a:endParaRPr lang="sl-SI" dirty="0" smtClean="0"/>
          </a:p>
          <a:p>
            <a:pPr marL="285750" indent="-285750" algn="just">
              <a:buFont typeface="Arial" pitchFamily="34" charset="0"/>
              <a:buChar char="•"/>
            </a:pPr>
            <a:r>
              <a:rPr lang="sl-SI" dirty="0" smtClean="0"/>
              <a:t>Prva </a:t>
            </a:r>
            <a:r>
              <a:rPr lang="sl-SI" dirty="0"/>
              <a:t>praktična pnevmatika: </a:t>
            </a:r>
            <a:r>
              <a:rPr lang="sl-SI" b="1" dirty="0"/>
              <a:t>1888</a:t>
            </a:r>
            <a:r>
              <a:rPr lang="sl-SI" dirty="0"/>
              <a:t>,</a:t>
            </a:r>
            <a:r>
              <a:rPr lang="sl-SI" b="1" dirty="0"/>
              <a:t> </a:t>
            </a:r>
            <a:r>
              <a:rPr lang="sl-SI" b="1" i="1" dirty="0"/>
              <a:t>John Boyd </a:t>
            </a:r>
            <a:r>
              <a:rPr lang="sl-SI" b="1" i="1" dirty="0" smtClean="0"/>
              <a:t>Dunlop</a:t>
            </a:r>
            <a:r>
              <a:rPr lang="sl-SI" dirty="0" smtClean="0"/>
              <a:t>, Irska.</a:t>
            </a:r>
          </a:p>
          <a:p>
            <a:pPr algn="just"/>
            <a:r>
              <a:rPr lang="sl-SI" dirty="0" smtClean="0"/>
              <a:t>Dunlop je izumil praktično pnevmatiko za svojega 10-letnega sina, ki je imel glavobole zaradi vožnje po trdnih tleh s svojim triciklom.</a:t>
            </a:r>
          </a:p>
          <a:p>
            <a:pPr algn="just"/>
            <a:r>
              <a:rPr lang="sl-SI" dirty="0" smtClean="0"/>
              <a:t>Dunlop je vedel za patent prve teoretične pnevmatike ampak je to informacijo zadržal zase. Kasneje je imel težave zaradi tega. Njegov patent je bil zavrnjen, saj naj bi taka pnevmatika že obstajala.</a:t>
            </a:r>
          </a:p>
          <a:p>
            <a:pPr algn="just"/>
            <a:endParaRPr lang="sl-SI" dirty="0"/>
          </a:p>
          <a:p>
            <a:pPr marL="285750" indent="-285750" algn="just">
              <a:buFont typeface="Arial" pitchFamily="34" charset="0"/>
              <a:buChar char="•"/>
            </a:pPr>
            <a:r>
              <a:rPr lang="sl-SI" dirty="0" smtClean="0"/>
              <a:t>Prvi patent radialne pnevmatike: </a:t>
            </a:r>
            <a:r>
              <a:rPr lang="sl-SI" b="1" dirty="0" smtClean="0"/>
              <a:t>1915</a:t>
            </a:r>
            <a:r>
              <a:rPr lang="sl-SI" dirty="0" smtClean="0"/>
              <a:t>, </a:t>
            </a:r>
            <a:r>
              <a:rPr lang="sl-SI" b="1" i="1" dirty="0" smtClean="0"/>
              <a:t>Artur </a:t>
            </a:r>
            <a:r>
              <a:rPr lang="sl-SI" b="1" i="1" dirty="0" err="1" smtClean="0"/>
              <a:t>Savage</a:t>
            </a:r>
            <a:r>
              <a:rPr lang="sl-SI" dirty="0" smtClean="0"/>
              <a:t>, ZDA (Patent potekel 1949).</a:t>
            </a:r>
          </a:p>
          <a:p>
            <a:pPr algn="just"/>
            <a:endParaRPr lang="sl-SI" dirty="0"/>
          </a:p>
          <a:p>
            <a:pPr marL="285750" indent="-285750" algn="just">
              <a:buFont typeface="Arial" pitchFamily="34" charset="0"/>
              <a:buChar char="•"/>
            </a:pPr>
            <a:r>
              <a:rPr lang="sl-SI" dirty="0" smtClean="0"/>
              <a:t>Prva radialna pnevmatika: </a:t>
            </a:r>
            <a:r>
              <a:rPr lang="sl-SI" b="1" dirty="0" smtClean="0"/>
              <a:t>1946, </a:t>
            </a:r>
            <a:r>
              <a:rPr lang="sl-SI" b="1" i="1" dirty="0" err="1" smtClean="0"/>
              <a:t>Michelin</a:t>
            </a:r>
            <a:r>
              <a:rPr lang="sl-SI" dirty="0" smtClean="0"/>
              <a:t>, Francija.</a:t>
            </a:r>
          </a:p>
          <a:p>
            <a:pPr marL="285750" indent="-285750" algn="just">
              <a:buFont typeface="Arial" pitchFamily="34" charset="0"/>
              <a:buChar char="•"/>
            </a:pPr>
            <a:r>
              <a:rPr lang="sl-SI" dirty="0" smtClean="0"/>
              <a:t>Prva tovorna radialna pnevmatika: </a:t>
            </a:r>
            <a:r>
              <a:rPr lang="sl-SI" b="1" dirty="0" smtClean="0"/>
              <a:t>1952</a:t>
            </a:r>
            <a:r>
              <a:rPr lang="sl-SI" dirty="0" smtClean="0"/>
              <a:t>, </a:t>
            </a:r>
            <a:r>
              <a:rPr lang="sl-SI" b="1" i="1" dirty="0" err="1" smtClean="0"/>
              <a:t>Michelin</a:t>
            </a:r>
            <a:r>
              <a:rPr lang="sl-SI" dirty="0" smtClean="0"/>
              <a:t>, Francija.</a:t>
            </a:r>
          </a:p>
        </p:txBody>
      </p:sp>
      <p:pic>
        <p:nvPicPr>
          <p:cNvPr id="3074" name="Picture 2" descr="https://upload.wikimedia.org/wikipedia/commons/thumb/7/7b/Tire_plies.png/250px-Tire_pli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045168"/>
            <a:ext cx="2597274" cy="1942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29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jeZBesedilom 5"/>
          <p:cNvSpPr txBox="1"/>
          <p:nvPr/>
        </p:nvSpPr>
        <p:spPr>
          <a:xfrm>
            <a:off x="251520" y="476672"/>
            <a:ext cx="8496944" cy="5724644"/>
          </a:xfrm>
          <a:prstGeom prst="rect">
            <a:avLst/>
          </a:prstGeom>
          <a:noFill/>
        </p:spPr>
        <p:txBody>
          <a:bodyPr wrap="square" rtlCol="0">
            <a:spAutoFit/>
          </a:bodyPr>
          <a:lstStyle/>
          <a:p>
            <a:r>
              <a:rPr lang="sl-SI" sz="2400" b="1" u="sng" dirty="0" smtClean="0">
                <a:solidFill>
                  <a:schemeClr val="accent1"/>
                </a:solidFill>
              </a:rPr>
              <a:t>Kratka zgodovina tovornih vozil</a:t>
            </a:r>
          </a:p>
          <a:p>
            <a:endParaRPr lang="sl-SI" sz="2000" dirty="0" smtClean="0"/>
          </a:p>
          <a:p>
            <a:pPr marL="285750" indent="-285750">
              <a:buFont typeface="Arial" pitchFamily="34" charset="0"/>
              <a:buChar char="•"/>
            </a:pPr>
            <a:r>
              <a:rPr lang="sl-SI" dirty="0" smtClean="0"/>
              <a:t>Prva tovorna vozila so bila izdelana okoli leta 1880, s pogonom na paro (</a:t>
            </a:r>
            <a:r>
              <a:rPr lang="sl-SI" b="1" i="1" dirty="0"/>
              <a:t>N. </a:t>
            </a:r>
            <a:r>
              <a:rPr lang="sl-SI" b="1" i="1" dirty="0" err="1" smtClean="0"/>
              <a:t>Cougnot</a:t>
            </a:r>
            <a:r>
              <a:rPr lang="sl-SI" b="1" i="1" dirty="0" smtClean="0"/>
              <a:t>).</a:t>
            </a:r>
            <a:endParaRPr lang="sl-SI" dirty="0" smtClean="0"/>
          </a:p>
          <a:p>
            <a:endParaRPr lang="sl-SI" dirty="0" smtClean="0"/>
          </a:p>
          <a:p>
            <a:pPr marL="285750" indent="-285750">
              <a:buFont typeface="Arial" pitchFamily="34" charset="0"/>
              <a:buChar char="•"/>
            </a:pPr>
            <a:r>
              <a:rPr lang="sl-SI" dirty="0" smtClean="0"/>
              <a:t>Prvo tovorno vozilo z motorjem z notranjim izgorevanjem je izdelal </a:t>
            </a:r>
            <a:r>
              <a:rPr lang="sl-SI" b="1" dirty="0" smtClean="0"/>
              <a:t>Karl </a:t>
            </a:r>
            <a:r>
              <a:rPr lang="sl-SI" b="1" dirty="0" err="1" smtClean="0"/>
              <a:t>Benz</a:t>
            </a:r>
            <a:r>
              <a:rPr lang="sl-SI" b="1" dirty="0" smtClean="0"/>
              <a:t>, </a:t>
            </a:r>
            <a:r>
              <a:rPr lang="sl-SI" dirty="0" smtClean="0"/>
              <a:t>leta 1895.</a:t>
            </a:r>
          </a:p>
          <a:p>
            <a:pPr marL="285750" indent="-285750">
              <a:buFont typeface="Arial" pitchFamily="34" charset="0"/>
              <a:buChar char="•"/>
            </a:pPr>
            <a:endParaRPr lang="sl-SI" b="1" dirty="0"/>
          </a:p>
          <a:p>
            <a:pPr marL="285750" indent="-285750">
              <a:buFont typeface="Arial" pitchFamily="34" charset="0"/>
              <a:buChar char="•"/>
            </a:pPr>
            <a:endParaRPr lang="sl-SI" b="1" dirty="0" smtClean="0"/>
          </a:p>
          <a:p>
            <a:pPr marL="285750" indent="-285750">
              <a:buFont typeface="Arial" pitchFamily="34" charset="0"/>
              <a:buChar char="•"/>
            </a:pPr>
            <a:endParaRPr lang="sl-SI" b="1" dirty="0"/>
          </a:p>
          <a:p>
            <a:pPr marL="285750" indent="-285750">
              <a:buFont typeface="Arial" pitchFamily="34" charset="0"/>
              <a:buChar char="•"/>
            </a:pPr>
            <a:endParaRPr lang="sl-SI" b="1" dirty="0" smtClean="0"/>
          </a:p>
          <a:p>
            <a:pPr marL="285750" indent="-285750">
              <a:buFont typeface="Arial" pitchFamily="34" charset="0"/>
              <a:buChar char="•"/>
            </a:pPr>
            <a:endParaRPr lang="sl-SI" b="1" dirty="0" smtClean="0"/>
          </a:p>
          <a:p>
            <a:pPr marL="285750" indent="-285750">
              <a:buFont typeface="Arial" pitchFamily="34" charset="0"/>
              <a:buChar char="•"/>
            </a:pPr>
            <a:endParaRPr lang="sl-SI" dirty="0" smtClean="0"/>
          </a:p>
          <a:p>
            <a:pPr marL="285750" indent="-285750">
              <a:buFont typeface="Arial" pitchFamily="34" charset="0"/>
              <a:buChar char="•"/>
            </a:pPr>
            <a:endParaRPr lang="sl-SI" dirty="0"/>
          </a:p>
          <a:p>
            <a:pPr marL="285750" indent="-285750">
              <a:buFont typeface="Arial" pitchFamily="34" charset="0"/>
              <a:buChar char="•"/>
            </a:pPr>
            <a:endParaRPr lang="sl-SI" dirty="0" smtClean="0"/>
          </a:p>
          <a:p>
            <a:pPr marL="285750" indent="-285750">
              <a:buFont typeface="Arial" pitchFamily="34" charset="0"/>
              <a:buChar char="•"/>
            </a:pPr>
            <a:endParaRPr lang="sl-SI" dirty="0" smtClean="0"/>
          </a:p>
          <a:p>
            <a:pPr marL="285750" indent="-285750">
              <a:buFont typeface="Arial" pitchFamily="34" charset="0"/>
              <a:buChar char="•"/>
            </a:pPr>
            <a:endParaRPr lang="sl-SI" dirty="0"/>
          </a:p>
          <a:p>
            <a:pPr marL="285750" indent="-285750">
              <a:buFont typeface="Arial" pitchFamily="34" charset="0"/>
              <a:buChar char="•"/>
            </a:pPr>
            <a:endParaRPr lang="sl-SI" dirty="0"/>
          </a:p>
          <a:p>
            <a:pPr marL="285750" indent="-285750">
              <a:buFont typeface="Arial" pitchFamily="34" charset="0"/>
              <a:buChar char="•"/>
            </a:pPr>
            <a:endParaRPr lang="sl-SI" dirty="0"/>
          </a:p>
          <a:p>
            <a:pPr marL="285750" indent="-285750">
              <a:buFont typeface="Arial" pitchFamily="34" charset="0"/>
              <a:buChar char="•"/>
            </a:pPr>
            <a:r>
              <a:rPr lang="sl-SI" dirty="0" smtClean="0"/>
              <a:t>Tovorna vozila tistega časa so uporabljala motor z dvema cilindroma. Nosilnost teh vozil je bila od 1,5t do 2t.</a:t>
            </a:r>
          </a:p>
        </p:txBody>
      </p:sp>
      <p:pic>
        <p:nvPicPr>
          <p:cNvPr id="2050" name="Picture 2" descr="File:Zzz-1stB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224878"/>
            <a:ext cx="4286250" cy="2971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604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1556792"/>
            <a:ext cx="7543800" cy="1524000"/>
          </a:xfrm>
        </p:spPr>
        <p:txBody>
          <a:bodyPr/>
          <a:lstStyle/>
          <a:p>
            <a:r>
              <a:rPr lang="sl-SI" sz="7200" dirty="0" smtClean="0"/>
              <a:t>Osnovne cestnih transportnih vozil</a:t>
            </a:r>
            <a:endParaRPr lang="sl-SI" sz="7200" dirty="0"/>
          </a:p>
        </p:txBody>
      </p:sp>
      <p:pic>
        <p:nvPicPr>
          <p:cNvPr id="4" name="Picture 4" descr="Rezultat iskanja slik za transport tru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167675"/>
            <a:ext cx="5328592" cy="2376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Podnaslov 2"/>
          <p:cNvSpPr>
            <a:spLocks noGrp="1"/>
          </p:cNvSpPr>
          <p:nvPr>
            <p:ph type="subTitle" idx="1"/>
          </p:nvPr>
        </p:nvSpPr>
        <p:spPr>
          <a:xfrm>
            <a:off x="1259632" y="5661248"/>
            <a:ext cx="6858000" cy="990600"/>
          </a:xfrm>
        </p:spPr>
        <p:txBody>
          <a:bodyPr/>
          <a:lstStyle/>
          <a:p>
            <a:pPr algn="ctr"/>
            <a:r>
              <a:rPr lang="sl-SI" dirty="0" smtClean="0"/>
              <a:t>SPSŠB Ljubljana</a:t>
            </a:r>
            <a:endParaRPr lang="sl-SI" dirty="0"/>
          </a:p>
        </p:txBody>
      </p:sp>
    </p:spTree>
    <p:extLst>
      <p:ext uri="{BB962C8B-B14F-4D97-AF65-F5344CB8AC3E}">
        <p14:creationId xmlns:p14="http://schemas.microsoft.com/office/powerpoint/2010/main" val="2497260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548680"/>
            <a:ext cx="8754750" cy="6278642"/>
          </a:xfrm>
          <a:prstGeom prst="rect">
            <a:avLst/>
          </a:prstGeom>
        </p:spPr>
        <p:txBody>
          <a:bodyPr wrap="square">
            <a:spAutoFit/>
          </a:bodyPr>
          <a:lstStyle/>
          <a:p>
            <a:r>
              <a:rPr lang="sl-SI" sz="2400" b="1" u="sng" dirty="0" smtClean="0">
                <a:solidFill>
                  <a:schemeClr val="accent1"/>
                </a:solidFill>
              </a:rPr>
              <a:t>Transportna sredstva kopenskega prometa</a:t>
            </a:r>
            <a:endParaRPr lang="sl-SI" sz="2400" u="sng" dirty="0" smtClean="0">
              <a:solidFill>
                <a:schemeClr val="accent1"/>
              </a:solidFill>
            </a:endParaRPr>
          </a:p>
          <a:p>
            <a:r>
              <a:rPr lang="sl-SI" dirty="0"/>
              <a:t> </a:t>
            </a:r>
          </a:p>
          <a:p>
            <a:pPr algn="just"/>
            <a:r>
              <a:rPr lang="sl-SI" dirty="0" smtClean="0"/>
              <a:t>Kopenska </a:t>
            </a:r>
            <a:r>
              <a:rPr lang="sl-SI" dirty="0"/>
              <a:t>transportna sredstva so namenjena opravljanju prevozov tovora in ljudi po kopnem. S temi transportnimi </a:t>
            </a:r>
            <a:r>
              <a:rPr lang="sl-SI" dirty="0" smtClean="0"/>
              <a:t>sredstvi premeščamo </a:t>
            </a:r>
            <a:r>
              <a:rPr lang="sl-SI" dirty="0"/>
              <a:t>tovor in ljudi v času in prostoru na kopnem. Razdalje, ki jih </a:t>
            </a:r>
            <a:r>
              <a:rPr lang="sl-SI" dirty="0" smtClean="0"/>
              <a:t>premagujemo so </a:t>
            </a:r>
            <a:r>
              <a:rPr lang="sl-SI" dirty="0"/>
              <a:t>lahko krajše ali daljše. Glede na potrebe imamo dve vrsti kopenskega transporta:</a:t>
            </a:r>
          </a:p>
          <a:p>
            <a:pPr marL="285750" lvl="0" indent="-285750" algn="just">
              <a:buFont typeface="Arial" pitchFamily="34" charset="0"/>
              <a:buChar char="•"/>
            </a:pPr>
            <a:r>
              <a:rPr lang="sl-SI" dirty="0"/>
              <a:t>cestni transport, kjer uporabljamo prevozna sredstva cestnega transporta in</a:t>
            </a:r>
          </a:p>
          <a:p>
            <a:pPr marL="285750" lvl="0" indent="-285750" algn="just">
              <a:buFont typeface="Arial" pitchFamily="34" charset="0"/>
              <a:buChar char="•"/>
            </a:pPr>
            <a:r>
              <a:rPr lang="sl-SI" dirty="0"/>
              <a:t>železniški transport, kjer uporabljamo prevozna sredstva železniškega prometa</a:t>
            </a:r>
            <a:r>
              <a:rPr lang="sl-SI" dirty="0" smtClean="0"/>
              <a:t>.</a:t>
            </a:r>
          </a:p>
          <a:p>
            <a:pPr marL="285750" lvl="0" indent="-285750">
              <a:buFont typeface="Arial" pitchFamily="34" charset="0"/>
              <a:buChar char="•"/>
            </a:pPr>
            <a:endParaRPr lang="sl-SI" dirty="0"/>
          </a:p>
          <a:p>
            <a:endParaRPr lang="sl-SI" dirty="0" smtClean="0"/>
          </a:p>
          <a:p>
            <a:endParaRPr lang="sl-SI" dirty="0" smtClean="0"/>
          </a:p>
          <a:p>
            <a:endParaRPr lang="sl-SI" dirty="0"/>
          </a:p>
          <a:p>
            <a:endParaRPr lang="sl-SI" dirty="0" smtClean="0"/>
          </a:p>
          <a:p>
            <a:endParaRPr lang="sl-SI" dirty="0"/>
          </a:p>
          <a:p>
            <a:endParaRPr lang="sl-SI" dirty="0" smtClean="0"/>
          </a:p>
          <a:p>
            <a:endParaRPr lang="sl-SI" dirty="0"/>
          </a:p>
          <a:p>
            <a:pPr algn="just"/>
            <a:endParaRPr lang="sl-SI" dirty="0" smtClean="0"/>
          </a:p>
          <a:p>
            <a:pPr algn="just"/>
            <a:r>
              <a:rPr lang="sl-SI" dirty="0" smtClean="0"/>
              <a:t>Z </a:t>
            </a:r>
            <a:r>
              <a:rPr lang="sl-SI" dirty="0"/>
              <a:t>razvojem tehnike so se izboljševala tudi transporta sredstva. Danes razvoj tehnike med drugim regulira tudi zakonodaja, ki določa okvirne zahtevke, ki se nanašajo na velikost, težo, ekologijo, varnost in hitrost. </a:t>
            </a:r>
          </a:p>
          <a:p>
            <a:pPr lvl="0"/>
            <a:endParaRPr lang="sl-SI" dirty="0" smtClean="0"/>
          </a:p>
          <a:p>
            <a:pPr lvl="0"/>
            <a:endParaRPr lang="sl-SI" dirty="0"/>
          </a:p>
        </p:txBody>
      </p:sp>
      <p:pic>
        <p:nvPicPr>
          <p:cNvPr id="4098" name="Picture 2" descr="http://www.bnsf.com/intermodal/images/home/slideshow/train-tru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895" y="3212976"/>
            <a:ext cx="5056210" cy="18960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344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39552" y="620688"/>
            <a:ext cx="8208912" cy="3416320"/>
          </a:xfrm>
          <a:prstGeom prst="rect">
            <a:avLst/>
          </a:prstGeom>
        </p:spPr>
        <p:txBody>
          <a:bodyPr wrap="square">
            <a:spAutoFit/>
          </a:bodyPr>
          <a:lstStyle/>
          <a:p>
            <a:r>
              <a:rPr lang="sl-SI" b="1" dirty="0"/>
              <a:t>P R A V I L N I K o delih in opremi vozil</a:t>
            </a:r>
            <a:endParaRPr lang="sl-SI" dirty="0"/>
          </a:p>
          <a:p>
            <a:r>
              <a:rPr lang="sl-SI" u="sng" dirty="0">
                <a:hlinkClick r:id="rId2"/>
              </a:rPr>
              <a:t>http://www.uradni-list.si/1/content?id=113310</a:t>
            </a:r>
            <a:endParaRPr lang="sl-SI" dirty="0"/>
          </a:p>
          <a:p>
            <a:r>
              <a:rPr lang="sl-SI" dirty="0"/>
              <a:t> </a:t>
            </a:r>
          </a:p>
          <a:p>
            <a:r>
              <a:rPr lang="sl-SI" b="1" dirty="0"/>
              <a:t>P R A V I L N I K o ugotavljanju skladnosti vozil</a:t>
            </a:r>
            <a:endParaRPr lang="sl-SI" dirty="0"/>
          </a:p>
          <a:p>
            <a:r>
              <a:rPr lang="sl-SI" u="sng" dirty="0">
                <a:hlinkClick r:id="rId3"/>
              </a:rPr>
              <a:t>http://www.uradni-list.si/1/content?id=95238</a:t>
            </a:r>
            <a:endParaRPr lang="sl-SI" dirty="0"/>
          </a:p>
          <a:p>
            <a:r>
              <a:rPr lang="sl-SI" dirty="0"/>
              <a:t> </a:t>
            </a:r>
          </a:p>
          <a:p>
            <a:r>
              <a:rPr lang="sl-SI" b="1" dirty="0"/>
              <a:t>Z A K O N O VOZNIKIH (</a:t>
            </a:r>
            <a:r>
              <a:rPr lang="sl-SI" b="1" dirty="0" err="1"/>
              <a:t>ZVoz</a:t>
            </a:r>
            <a:r>
              <a:rPr lang="sl-SI" b="1" dirty="0"/>
              <a:t>)</a:t>
            </a:r>
            <a:endParaRPr lang="sl-SI" dirty="0"/>
          </a:p>
          <a:p>
            <a:r>
              <a:rPr lang="sl-SI" u="sng" dirty="0">
                <a:hlinkClick r:id="rId4"/>
              </a:rPr>
              <a:t>http://www.uradni-list.si/1/content?id=101703</a:t>
            </a:r>
            <a:endParaRPr lang="sl-SI" dirty="0"/>
          </a:p>
          <a:p>
            <a:r>
              <a:rPr lang="sl-SI" dirty="0"/>
              <a:t> </a:t>
            </a:r>
          </a:p>
          <a:p>
            <a:r>
              <a:rPr lang="sl-SI" b="1" dirty="0"/>
              <a:t>Z A K O N O PRAVILIH CESTNEGA PROMETA (</a:t>
            </a:r>
            <a:r>
              <a:rPr lang="sl-SI" b="1" dirty="0" err="1"/>
              <a:t>ZPrCP</a:t>
            </a:r>
            <a:r>
              <a:rPr lang="sl-SI" b="1" dirty="0"/>
              <a:t>)</a:t>
            </a:r>
            <a:endParaRPr lang="sl-SI" dirty="0"/>
          </a:p>
          <a:p>
            <a:r>
              <a:rPr lang="sl-SI" u="sng" dirty="0">
                <a:hlinkClick r:id="rId5"/>
              </a:rPr>
              <a:t>http://www.uradni-list.si/1/objava.jsp?urlid=2010109&amp;stevilka=5733#</a:t>
            </a:r>
            <a:endParaRPr lang="sl-SI" dirty="0"/>
          </a:p>
          <a:p>
            <a:r>
              <a:rPr lang="sl-SI" dirty="0"/>
              <a:t> </a:t>
            </a:r>
          </a:p>
        </p:txBody>
      </p:sp>
      <p:sp>
        <p:nvSpPr>
          <p:cNvPr id="3" name="PoljeZBesedilom 2"/>
          <p:cNvSpPr txBox="1"/>
          <p:nvPr/>
        </p:nvSpPr>
        <p:spPr>
          <a:xfrm>
            <a:off x="539552" y="4149080"/>
            <a:ext cx="6256841" cy="2031325"/>
          </a:xfrm>
          <a:prstGeom prst="rect">
            <a:avLst/>
          </a:prstGeom>
          <a:noFill/>
        </p:spPr>
        <p:txBody>
          <a:bodyPr wrap="none" rtlCol="0">
            <a:spAutoFit/>
          </a:bodyPr>
          <a:lstStyle/>
          <a:p>
            <a:r>
              <a:rPr lang="sl-SI" b="1" dirty="0" smtClean="0"/>
              <a:t>PREDPISI EEC DIRECTIVES </a:t>
            </a:r>
          </a:p>
          <a:p>
            <a:r>
              <a:rPr lang="sl-SI" dirty="0" err="1" smtClean="0"/>
              <a:t>The</a:t>
            </a:r>
            <a:r>
              <a:rPr lang="sl-SI" dirty="0" smtClean="0"/>
              <a:t> </a:t>
            </a:r>
            <a:r>
              <a:rPr lang="sl-SI" dirty="0" err="1" smtClean="0"/>
              <a:t>European</a:t>
            </a:r>
            <a:r>
              <a:rPr lang="sl-SI" dirty="0" smtClean="0"/>
              <a:t> </a:t>
            </a:r>
            <a:r>
              <a:rPr lang="sl-SI" dirty="0" err="1" smtClean="0"/>
              <a:t>Economic</a:t>
            </a:r>
            <a:r>
              <a:rPr lang="sl-SI" dirty="0" smtClean="0"/>
              <a:t> </a:t>
            </a:r>
            <a:r>
              <a:rPr lang="sl-SI" dirty="0" err="1" smtClean="0"/>
              <a:t>Community</a:t>
            </a:r>
            <a:endParaRPr lang="sl-SI" dirty="0" smtClean="0"/>
          </a:p>
          <a:p>
            <a:endParaRPr lang="sl-SI" dirty="0"/>
          </a:p>
          <a:p>
            <a:r>
              <a:rPr lang="sl-SI" b="1" dirty="0" smtClean="0"/>
              <a:t>PREDPISI ECE REGULATIONS </a:t>
            </a:r>
          </a:p>
          <a:p>
            <a:r>
              <a:rPr lang="en-US" dirty="0" smtClean="0"/>
              <a:t>The </a:t>
            </a:r>
            <a:r>
              <a:rPr lang="en-US" dirty="0"/>
              <a:t>United Nations Economic Commission for Europe (UNECE)</a:t>
            </a:r>
            <a:endParaRPr lang="sl-SI" dirty="0"/>
          </a:p>
          <a:p>
            <a:endParaRPr lang="sl-SI" b="1" dirty="0" smtClean="0"/>
          </a:p>
          <a:p>
            <a:r>
              <a:rPr lang="sl-SI" b="1" dirty="0" smtClean="0"/>
              <a:t>ISO standardi (</a:t>
            </a:r>
            <a:r>
              <a:rPr lang="sl-SI" b="1" dirty="0"/>
              <a:t>Mednarodna organizacija za </a:t>
            </a:r>
            <a:r>
              <a:rPr lang="sl-SI" b="1" dirty="0" smtClean="0"/>
              <a:t>standardizacijo)</a:t>
            </a:r>
            <a:endParaRPr lang="sl-SI" b="1" dirty="0"/>
          </a:p>
        </p:txBody>
      </p:sp>
    </p:spTree>
    <p:extLst>
      <p:ext uri="{BB962C8B-B14F-4D97-AF65-F5344CB8AC3E}">
        <p14:creationId xmlns:p14="http://schemas.microsoft.com/office/powerpoint/2010/main" val="3642492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59532" y="548680"/>
            <a:ext cx="8568952" cy="2031325"/>
          </a:xfrm>
          <a:prstGeom prst="rect">
            <a:avLst/>
          </a:prstGeom>
        </p:spPr>
        <p:txBody>
          <a:bodyPr wrap="square">
            <a:spAutoFit/>
          </a:bodyPr>
          <a:lstStyle/>
          <a:p>
            <a:r>
              <a:rPr lang="sl-SI" dirty="0"/>
              <a:t>Da lahko govorimo o kvalitetnem transportu cestnega prometa mora vozilo</a:t>
            </a:r>
            <a:r>
              <a:rPr lang="sl-SI" dirty="0" smtClean="0"/>
              <a:t>:</a:t>
            </a:r>
          </a:p>
          <a:p>
            <a:r>
              <a:rPr lang="sl-SI" dirty="0" smtClean="0"/>
              <a:t> </a:t>
            </a:r>
            <a:endParaRPr lang="sl-SI" dirty="0"/>
          </a:p>
          <a:p>
            <a:pPr marL="285750" lvl="0" indent="-285750">
              <a:buFont typeface="Wingdings" pitchFamily="2" charset="2"/>
              <a:buChar char="Ø"/>
            </a:pPr>
            <a:r>
              <a:rPr lang="sl-SI" dirty="0"/>
              <a:t>imeti majhno porabo goriva,</a:t>
            </a:r>
          </a:p>
          <a:p>
            <a:pPr marL="285750" lvl="0" indent="-285750">
              <a:buFont typeface="Wingdings" pitchFamily="2" charset="2"/>
              <a:buChar char="Ø"/>
            </a:pPr>
            <a:r>
              <a:rPr lang="sl-SI" dirty="0"/>
              <a:t>dolgo življenjsko dobo,</a:t>
            </a:r>
          </a:p>
          <a:p>
            <a:pPr marL="285750" lvl="0" indent="-285750">
              <a:buFont typeface="Wingdings" pitchFamily="2" charset="2"/>
              <a:buChar char="Ø"/>
            </a:pPr>
            <a:r>
              <a:rPr lang="sl-SI" dirty="0"/>
              <a:t>mora biti </a:t>
            </a:r>
            <a:r>
              <a:rPr lang="sl-SI" dirty="0" smtClean="0"/>
              <a:t>zanesljivo,</a:t>
            </a:r>
            <a:endParaRPr lang="sl-SI" dirty="0"/>
          </a:p>
          <a:p>
            <a:pPr marL="285750" lvl="0" indent="-285750">
              <a:buFont typeface="Wingdings" pitchFamily="2" charset="2"/>
              <a:buChar char="Ø"/>
            </a:pPr>
            <a:r>
              <a:rPr lang="sl-SI" dirty="0"/>
              <a:t>mora biti </a:t>
            </a:r>
            <a:r>
              <a:rPr lang="sl-SI" dirty="0" smtClean="0"/>
              <a:t>lahko </a:t>
            </a:r>
            <a:r>
              <a:rPr lang="sl-SI" dirty="0"/>
              <a:t>za manevriranje in</a:t>
            </a:r>
          </a:p>
          <a:p>
            <a:pPr marL="285750" lvl="0" indent="-285750">
              <a:buFont typeface="Wingdings" pitchFamily="2" charset="2"/>
              <a:buChar char="Ø"/>
            </a:pPr>
            <a:r>
              <a:rPr lang="sl-SI" dirty="0"/>
              <a:t>mora biti </a:t>
            </a:r>
            <a:r>
              <a:rPr lang="sl-SI" dirty="0" smtClean="0"/>
              <a:t>udobno,</a:t>
            </a:r>
            <a:endParaRPr lang="sl-SI" dirty="0"/>
          </a:p>
        </p:txBody>
      </p:sp>
      <p:sp>
        <p:nvSpPr>
          <p:cNvPr id="3" name="Pravokotnik 2"/>
          <p:cNvSpPr/>
          <p:nvPr/>
        </p:nvSpPr>
        <p:spPr>
          <a:xfrm>
            <a:off x="323528" y="4797152"/>
            <a:ext cx="8640960" cy="1200329"/>
          </a:xfrm>
          <a:prstGeom prst="rect">
            <a:avLst/>
          </a:prstGeom>
        </p:spPr>
        <p:txBody>
          <a:bodyPr wrap="square">
            <a:spAutoFit/>
          </a:bodyPr>
          <a:lstStyle/>
          <a:p>
            <a:pPr lvl="0"/>
            <a:endParaRPr lang="sl-SI" dirty="0"/>
          </a:p>
          <a:p>
            <a:pPr lvl="0" algn="just"/>
            <a:r>
              <a:rPr lang="sl-SI" dirty="0" smtClean="0"/>
              <a:t>Danes ima cestni promet poleg gospodarske </a:t>
            </a:r>
            <a:r>
              <a:rPr lang="sl-SI" dirty="0"/>
              <a:t>t</a:t>
            </a:r>
            <a:r>
              <a:rPr lang="sl-SI" dirty="0" smtClean="0"/>
              <a:t>udi izrazito socialno funkcijo, saj z gosto cestno mrežo prispeva k povezovanju izoliranih ter razvoju oddaljenih gospodarsko zaostalih področij.</a:t>
            </a:r>
            <a:endParaRPr lang="sl-SI" dirty="0"/>
          </a:p>
        </p:txBody>
      </p:sp>
      <p:sp>
        <p:nvSpPr>
          <p:cNvPr id="4" name="Pravokotnik 3"/>
          <p:cNvSpPr/>
          <p:nvPr/>
        </p:nvSpPr>
        <p:spPr>
          <a:xfrm>
            <a:off x="287524" y="2852936"/>
            <a:ext cx="8712968" cy="1754326"/>
          </a:xfrm>
          <a:prstGeom prst="rect">
            <a:avLst/>
          </a:prstGeom>
        </p:spPr>
        <p:txBody>
          <a:bodyPr wrap="square">
            <a:spAutoFit/>
          </a:bodyPr>
          <a:lstStyle/>
          <a:p>
            <a:r>
              <a:rPr lang="sl-SI" dirty="0" smtClean="0"/>
              <a:t>Prav tako pa imajo prevozniki do konstruktorjev oziroma proizvajalcev transportnih sredstev svoje zahteve in sicer:</a:t>
            </a:r>
          </a:p>
          <a:p>
            <a:pPr marL="285750" lvl="0" indent="-285750">
              <a:buFont typeface="Wingdings" pitchFamily="2" charset="2"/>
              <a:buChar char="Ø"/>
            </a:pPr>
            <a:r>
              <a:rPr lang="sl-SI" dirty="0" smtClean="0"/>
              <a:t>da vozilo razvije ekonomsko hitrost,</a:t>
            </a:r>
          </a:p>
          <a:p>
            <a:pPr marL="285750" lvl="0" indent="-285750">
              <a:buFont typeface="Wingdings" pitchFamily="2" charset="2"/>
              <a:buChar char="Ø"/>
            </a:pPr>
            <a:r>
              <a:rPr lang="sl-SI" dirty="0" smtClean="0"/>
              <a:t>da je vozilo varno za upravljanje</a:t>
            </a:r>
          </a:p>
          <a:p>
            <a:pPr marL="285750" lvl="0" indent="-285750">
              <a:buFont typeface="Wingdings" pitchFamily="2" charset="2"/>
              <a:buChar char="Ø"/>
            </a:pPr>
            <a:r>
              <a:rPr lang="sl-SI" dirty="0" smtClean="0"/>
              <a:t>da je konstrukcijsko funkcionalno in enostavno</a:t>
            </a:r>
          </a:p>
          <a:p>
            <a:pPr marL="285750" lvl="0" indent="-285750">
              <a:buFont typeface="Wingdings" pitchFamily="2" charset="2"/>
              <a:buChar char="Ø"/>
            </a:pPr>
            <a:r>
              <a:rPr lang="sl-SI" dirty="0" smtClean="0"/>
              <a:t>da so stroški eksploatacije majhni</a:t>
            </a:r>
            <a:endParaRPr lang="sl-SI" dirty="0"/>
          </a:p>
        </p:txBody>
      </p:sp>
    </p:spTree>
    <p:extLst>
      <p:ext uri="{BB962C8B-B14F-4D97-AF65-F5344CB8AC3E}">
        <p14:creationId xmlns:p14="http://schemas.microsoft.com/office/powerpoint/2010/main" val="1548875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0" y="404664"/>
            <a:ext cx="9266810" cy="369332"/>
          </a:xfrm>
          <a:prstGeom prst="rect">
            <a:avLst/>
          </a:prstGeom>
        </p:spPr>
        <p:txBody>
          <a:bodyPr wrap="square">
            <a:spAutoFit/>
          </a:bodyPr>
          <a:lstStyle/>
          <a:p>
            <a:r>
              <a:rPr lang="sl-SI" dirty="0"/>
              <a:t> </a:t>
            </a:r>
          </a:p>
        </p:txBody>
      </p:sp>
      <p:sp>
        <p:nvSpPr>
          <p:cNvPr id="4" name="PoljeZBesedilom 3"/>
          <p:cNvSpPr txBox="1"/>
          <p:nvPr/>
        </p:nvSpPr>
        <p:spPr>
          <a:xfrm>
            <a:off x="251520" y="679244"/>
            <a:ext cx="9257130" cy="2308324"/>
          </a:xfrm>
          <a:prstGeom prst="rect">
            <a:avLst/>
          </a:prstGeom>
          <a:noFill/>
        </p:spPr>
        <p:txBody>
          <a:bodyPr wrap="square" rtlCol="0">
            <a:spAutoFit/>
          </a:bodyPr>
          <a:lstStyle/>
          <a:p>
            <a:r>
              <a:rPr lang="sl-SI" dirty="0" smtClean="0"/>
              <a:t>Prednosti cestnega transporta so tudi v ekonomskih in tehničnih karakteristikah vozil :</a:t>
            </a:r>
          </a:p>
          <a:p>
            <a:endParaRPr lang="sl-SI" dirty="0"/>
          </a:p>
          <a:p>
            <a:pPr marL="285750" indent="-285750">
              <a:buFont typeface="Wingdings" pitchFamily="2" charset="2"/>
              <a:buChar char="Ø"/>
            </a:pPr>
            <a:r>
              <a:rPr lang="sl-SI" dirty="0"/>
              <a:t>v</a:t>
            </a:r>
            <a:r>
              <a:rPr lang="sl-SI" dirty="0" smtClean="0"/>
              <a:t>isok nivo hitrosti in majhna poraba goriva na tonski kilometer,</a:t>
            </a:r>
          </a:p>
          <a:p>
            <a:pPr marL="285750" indent="-285750">
              <a:buFont typeface="Wingdings" pitchFamily="2" charset="2"/>
              <a:buChar char="Ø"/>
            </a:pPr>
            <a:r>
              <a:rPr lang="sl-SI" dirty="0"/>
              <a:t>r</a:t>
            </a:r>
            <a:r>
              <a:rPr lang="sl-SI" dirty="0" smtClean="0"/>
              <a:t>azvejana mreža transportnih poti,</a:t>
            </a:r>
          </a:p>
          <a:p>
            <a:pPr marL="285750" indent="-285750">
              <a:buFont typeface="Wingdings" pitchFamily="2" charset="2"/>
              <a:buChar char="Ø"/>
            </a:pPr>
            <a:r>
              <a:rPr lang="sl-SI" dirty="0"/>
              <a:t>z</a:t>
            </a:r>
            <a:r>
              <a:rPr lang="sl-SI" dirty="0" smtClean="0"/>
              <a:t>anesljivost in dolga življenjska doba,</a:t>
            </a:r>
          </a:p>
          <a:p>
            <a:pPr marL="285750" indent="-285750">
              <a:buFont typeface="Wingdings" pitchFamily="2" charset="2"/>
              <a:buChar char="Ø"/>
            </a:pPr>
            <a:r>
              <a:rPr lang="sl-SI" dirty="0"/>
              <a:t>l</a:t>
            </a:r>
            <a:r>
              <a:rPr lang="sl-SI" dirty="0" smtClean="0"/>
              <a:t>ahko manevriranje in velika udobnost vožnje,</a:t>
            </a:r>
          </a:p>
          <a:p>
            <a:pPr marL="285750" indent="-285750">
              <a:buFont typeface="Wingdings" pitchFamily="2" charset="2"/>
              <a:buChar char="Ø"/>
            </a:pPr>
            <a:r>
              <a:rPr lang="sl-SI" dirty="0" smtClean="0"/>
              <a:t>velikost in masa prilagojena tovoru</a:t>
            </a:r>
          </a:p>
          <a:p>
            <a:pPr marL="285750" indent="-285750">
              <a:buFont typeface="Wingdings" pitchFamily="2" charset="2"/>
              <a:buChar char="Ø"/>
            </a:pPr>
            <a:endParaRPr lang="sl-SI" dirty="0"/>
          </a:p>
        </p:txBody>
      </p:sp>
      <p:pic>
        <p:nvPicPr>
          <p:cNvPr id="2050" name="Picture 2" descr="Rezultat iskanja slik za road trans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985" y="2996952"/>
            <a:ext cx="8196030" cy="30243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018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75346" y="558565"/>
            <a:ext cx="7676973" cy="369332"/>
          </a:xfrm>
          <a:prstGeom prst="rect">
            <a:avLst/>
          </a:prstGeom>
          <a:noFill/>
        </p:spPr>
        <p:txBody>
          <a:bodyPr wrap="none" rtlCol="0">
            <a:spAutoFit/>
          </a:bodyPr>
          <a:lstStyle/>
          <a:p>
            <a:pPr algn="ctr"/>
            <a:r>
              <a:rPr lang="sl-SI" b="1" u="sng" dirty="0" smtClean="0">
                <a:solidFill>
                  <a:schemeClr val="accent1"/>
                </a:solidFill>
              </a:rPr>
              <a:t>RAZVRSTITEV TRANSPORTNIH SREDSTEV V CESTNEM PROMETU</a:t>
            </a:r>
            <a:endParaRPr lang="sl-SI" b="1" u="sng" dirty="0">
              <a:solidFill>
                <a:schemeClr val="accent1"/>
              </a:solidFill>
            </a:endParaRPr>
          </a:p>
        </p:txBody>
      </p:sp>
      <p:sp>
        <p:nvSpPr>
          <p:cNvPr id="4" name="Pravokotnik 3"/>
          <p:cNvSpPr/>
          <p:nvPr/>
        </p:nvSpPr>
        <p:spPr>
          <a:xfrm>
            <a:off x="151682" y="1174304"/>
            <a:ext cx="8784976" cy="4524315"/>
          </a:xfrm>
          <a:prstGeom prst="rect">
            <a:avLst/>
          </a:prstGeom>
        </p:spPr>
        <p:txBody>
          <a:bodyPr wrap="square">
            <a:spAutoFit/>
          </a:bodyPr>
          <a:lstStyle/>
          <a:p>
            <a:pPr algn="just">
              <a:spcAft>
                <a:spcPts val="0"/>
              </a:spcAft>
            </a:pPr>
            <a:r>
              <a:rPr lang="sl-SI" dirty="0">
                <a:latin typeface="Times New Roman"/>
                <a:ea typeface="Times New Roman"/>
              </a:rPr>
              <a:t>Transportna sredstva v cestnem prometu so lahko razvrščena na več načinov. Ena od teh možnosti je delitev na komercialna vozila in vozila za osebno rabo, lahko se delijo na potniška in tovorna vozila.</a:t>
            </a:r>
          </a:p>
          <a:p>
            <a:pPr>
              <a:spcAft>
                <a:spcPts val="0"/>
              </a:spcAft>
            </a:pPr>
            <a:r>
              <a:rPr lang="sl-SI" dirty="0">
                <a:latin typeface="Times New Roman"/>
                <a:ea typeface="Times New Roman"/>
              </a:rPr>
              <a:t> </a:t>
            </a:r>
          </a:p>
          <a:p>
            <a:pPr lvl="0">
              <a:spcAft>
                <a:spcPts val="0"/>
              </a:spcAft>
              <a:tabLst>
                <a:tab pos="457200" algn="l"/>
              </a:tabLst>
            </a:pPr>
            <a:r>
              <a:rPr lang="sl-SI" b="1" dirty="0" smtClean="0">
                <a:latin typeface="Times New Roman"/>
                <a:ea typeface="Times New Roman"/>
              </a:rPr>
              <a:t>a) komercialna </a:t>
            </a:r>
            <a:r>
              <a:rPr lang="sl-SI" b="1" dirty="0">
                <a:latin typeface="Times New Roman"/>
                <a:ea typeface="Times New Roman"/>
              </a:rPr>
              <a:t>vozila:</a:t>
            </a:r>
          </a:p>
          <a:p>
            <a:pPr marL="342900" lvl="0" indent="-342900">
              <a:spcAft>
                <a:spcPts val="0"/>
              </a:spcAft>
              <a:buFont typeface="Symbol"/>
              <a:buChar char=""/>
              <a:tabLst>
                <a:tab pos="457200" algn="l"/>
              </a:tabLst>
            </a:pPr>
            <a:r>
              <a:rPr lang="sl-SI" dirty="0">
                <a:latin typeface="Times New Roman"/>
                <a:ea typeface="Times New Roman"/>
              </a:rPr>
              <a:t>tovorna vozila z lastnim pogonom,</a:t>
            </a:r>
          </a:p>
          <a:p>
            <a:pPr marL="342900" lvl="0" indent="-342900">
              <a:spcAft>
                <a:spcPts val="0"/>
              </a:spcAft>
              <a:buFont typeface="Symbol"/>
              <a:buChar char=""/>
              <a:tabLst>
                <a:tab pos="457200" algn="l"/>
              </a:tabLst>
            </a:pPr>
            <a:r>
              <a:rPr lang="sl-SI" dirty="0">
                <a:latin typeface="Times New Roman"/>
                <a:ea typeface="Times New Roman"/>
              </a:rPr>
              <a:t>vozila brez lastnega pogona,</a:t>
            </a:r>
          </a:p>
          <a:p>
            <a:pPr marL="342900" lvl="0" indent="-342900">
              <a:spcAft>
                <a:spcPts val="0"/>
              </a:spcAft>
              <a:buFont typeface="Symbol"/>
              <a:buChar char=""/>
              <a:tabLst>
                <a:tab pos="457200" algn="l"/>
              </a:tabLst>
            </a:pPr>
            <a:r>
              <a:rPr lang="sl-SI" dirty="0">
                <a:latin typeface="Times New Roman"/>
                <a:ea typeface="Times New Roman"/>
              </a:rPr>
              <a:t>specialna vozila</a:t>
            </a:r>
          </a:p>
          <a:p>
            <a:pPr marL="342900" lvl="0" indent="-342900">
              <a:spcAft>
                <a:spcPts val="0"/>
              </a:spcAft>
              <a:buFont typeface="Symbol"/>
              <a:buChar char=""/>
              <a:tabLst>
                <a:tab pos="457200" algn="l"/>
              </a:tabLst>
            </a:pPr>
            <a:r>
              <a:rPr lang="sl-SI" dirty="0">
                <a:latin typeface="Times New Roman"/>
                <a:ea typeface="Times New Roman"/>
              </a:rPr>
              <a:t>delovna vozila,</a:t>
            </a:r>
          </a:p>
          <a:p>
            <a:pPr marL="342900" lvl="0" indent="-342900">
              <a:spcAft>
                <a:spcPts val="0"/>
              </a:spcAft>
              <a:buFont typeface="Symbol"/>
              <a:buChar char=""/>
              <a:tabLst>
                <a:tab pos="457200" algn="l"/>
              </a:tabLst>
            </a:pPr>
            <a:r>
              <a:rPr lang="sl-SI" dirty="0">
                <a:latin typeface="Times New Roman"/>
                <a:ea typeface="Times New Roman"/>
              </a:rPr>
              <a:t>javna potniška vozila.</a:t>
            </a:r>
          </a:p>
          <a:p>
            <a:pPr>
              <a:spcAft>
                <a:spcPts val="0"/>
              </a:spcAft>
            </a:pPr>
            <a:r>
              <a:rPr lang="sl-SI" dirty="0">
                <a:latin typeface="Times New Roman"/>
                <a:ea typeface="Times New Roman"/>
              </a:rPr>
              <a:t> </a:t>
            </a:r>
          </a:p>
          <a:p>
            <a:pPr>
              <a:spcAft>
                <a:spcPts val="0"/>
              </a:spcAft>
            </a:pPr>
            <a:endParaRPr lang="sl-SI" dirty="0">
              <a:latin typeface="Times New Roman"/>
              <a:ea typeface="Times New Roman"/>
            </a:endParaRPr>
          </a:p>
          <a:p>
            <a:pPr>
              <a:spcAft>
                <a:spcPts val="0"/>
              </a:spcAft>
            </a:pPr>
            <a:endParaRPr lang="sl-SI" dirty="0" smtClean="0">
              <a:latin typeface="Times New Roman"/>
              <a:ea typeface="Times New Roman"/>
            </a:endParaRPr>
          </a:p>
          <a:p>
            <a:pPr>
              <a:spcAft>
                <a:spcPts val="0"/>
              </a:spcAft>
            </a:pPr>
            <a:r>
              <a:rPr lang="sl-SI" b="1" dirty="0" smtClean="0">
                <a:latin typeface="Times New Roman"/>
                <a:ea typeface="Times New Roman"/>
              </a:rPr>
              <a:t>b) vozila </a:t>
            </a:r>
            <a:r>
              <a:rPr lang="sl-SI" b="1" dirty="0">
                <a:latin typeface="Times New Roman"/>
                <a:ea typeface="Times New Roman"/>
              </a:rPr>
              <a:t>za osebno rabo</a:t>
            </a:r>
          </a:p>
          <a:p>
            <a:pPr>
              <a:spcAft>
                <a:spcPts val="0"/>
              </a:spcAft>
            </a:pPr>
            <a:r>
              <a:rPr lang="sl-SI" dirty="0">
                <a:latin typeface="Times New Roman"/>
                <a:ea typeface="Times New Roman"/>
              </a:rPr>
              <a:t>Vse prej navedena vozila so </a:t>
            </a:r>
            <a:r>
              <a:rPr lang="sl-SI" dirty="0" smtClean="0">
                <a:latin typeface="Times New Roman"/>
                <a:ea typeface="Times New Roman"/>
              </a:rPr>
              <a:t>lahko</a:t>
            </a:r>
          </a:p>
          <a:p>
            <a:pPr>
              <a:spcAft>
                <a:spcPts val="0"/>
              </a:spcAft>
            </a:pPr>
            <a:r>
              <a:rPr lang="sl-SI" dirty="0" smtClean="0">
                <a:latin typeface="Times New Roman"/>
                <a:ea typeface="Times New Roman"/>
              </a:rPr>
              <a:t>tudi </a:t>
            </a:r>
            <a:r>
              <a:rPr lang="sl-SI" dirty="0">
                <a:latin typeface="Times New Roman"/>
                <a:ea typeface="Times New Roman"/>
              </a:rPr>
              <a:t>za osebno rabo.</a:t>
            </a:r>
            <a:endParaRPr lang="sl-SI" dirty="0">
              <a:effectLst/>
              <a:latin typeface="Times New Roman"/>
              <a:ea typeface="Times New Roman"/>
            </a:endParaRPr>
          </a:p>
        </p:txBody>
      </p:sp>
      <p:pic>
        <p:nvPicPr>
          <p:cNvPr id="3074" name="Picture 2" descr="Rezultat iskanja slik za commercial vehi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420888"/>
            <a:ext cx="4327054" cy="18039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Rezultat iskanja slik za fiat pun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6472" y="4559513"/>
            <a:ext cx="1555663" cy="14385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485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836712"/>
            <a:ext cx="8712968" cy="2308324"/>
          </a:xfrm>
          <a:prstGeom prst="rect">
            <a:avLst/>
          </a:prstGeom>
        </p:spPr>
        <p:txBody>
          <a:bodyPr wrap="square">
            <a:spAutoFit/>
          </a:bodyPr>
          <a:lstStyle/>
          <a:p>
            <a:pPr algn="just">
              <a:spcAft>
                <a:spcPts val="0"/>
              </a:spcAft>
            </a:pPr>
            <a:r>
              <a:rPr lang="sl-SI" b="1" dirty="0">
                <a:latin typeface="Times New Roman"/>
                <a:ea typeface="Times New Roman"/>
              </a:rPr>
              <a:t>Delitev vozil po lastništvu:</a:t>
            </a:r>
          </a:p>
          <a:p>
            <a:pPr marL="342900" lvl="0" indent="-342900" algn="just">
              <a:spcAft>
                <a:spcPts val="0"/>
              </a:spcAft>
              <a:buFont typeface="Symbol"/>
              <a:buChar char=""/>
              <a:tabLst>
                <a:tab pos="457200" algn="l"/>
              </a:tabLst>
            </a:pPr>
            <a:r>
              <a:rPr lang="sl-SI" dirty="0">
                <a:latin typeface="Times New Roman"/>
                <a:ea typeface="Times New Roman"/>
              </a:rPr>
              <a:t>javna vozila</a:t>
            </a:r>
          </a:p>
          <a:p>
            <a:pPr marL="342900" lvl="0" indent="-342900" algn="just">
              <a:spcAft>
                <a:spcPts val="0"/>
              </a:spcAft>
              <a:buFont typeface="Symbol"/>
              <a:buChar char=""/>
              <a:tabLst>
                <a:tab pos="457200" algn="l"/>
              </a:tabLst>
            </a:pPr>
            <a:r>
              <a:rPr lang="sl-SI" dirty="0">
                <a:latin typeface="Times New Roman"/>
                <a:ea typeface="Times New Roman"/>
              </a:rPr>
              <a:t>režijska </a:t>
            </a:r>
            <a:r>
              <a:rPr lang="sl-SI" dirty="0" smtClean="0">
                <a:latin typeface="Times New Roman"/>
                <a:ea typeface="Times New Roman"/>
              </a:rPr>
              <a:t>vozila (lastne potrebe posameznega podjetja)</a:t>
            </a:r>
            <a:endParaRPr lang="sl-SI" dirty="0">
              <a:latin typeface="Times New Roman"/>
              <a:ea typeface="Times New Roman"/>
            </a:endParaRPr>
          </a:p>
          <a:p>
            <a:pPr marL="342900" lvl="0" indent="-342900" algn="just">
              <a:spcAft>
                <a:spcPts val="0"/>
              </a:spcAft>
              <a:buFont typeface="Symbol"/>
              <a:buChar char=""/>
              <a:tabLst>
                <a:tab pos="457200" algn="l"/>
              </a:tabLst>
            </a:pPr>
            <a:r>
              <a:rPr lang="sl-SI" dirty="0">
                <a:latin typeface="Times New Roman"/>
                <a:ea typeface="Times New Roman"/>
              </a:rPr>
              <a:t>individualna </a:t>
            </a:r>
            <a:r>
              <a:rPr lang="sl-SI" dirty="0" smtClean="0">
                <a:latin typeface="Times New Roman"/>
                <a:ea typeface="Times New Roman"/>
              </a:rPr>
              <a:t>vozila</a:t>
            </a:r>
            <a:r>
              <a:rPr lang="sl-SI" dirty="0">
                <a:latin typeface="Times New Roman"/>
                <a:ea typeface="Times New Roman"/>
              </a:rPr>
              <a:t> </a:t>
            </a:r>
            <a:r>
              <a:rPr lang="sl-SI" dirty="0" smtClean="0">
                <a:latin typeface="Times New Roman"/>
                <a:ea typeface="Times New Roman"/>
              </a:rPr>
              <a:t>(fizične osebe)</a:t>
            </a:r>
            <a:endParaRPr lang="sl-SI" dirty="0">
              <a:latin typeface="Times New Roman"/>
              <a:ea typeface="Times New Roman"/>
            </a:endParaRPr>
          </a:p>
          <a:p>
            <a:pPr algn="just">
              <a:spcAft>
                <a:spcPts val="0"/>
              </a:spcAft>
            </a:pPr>
            <a:r>
              <a:rPr lang="sl-SI" dirty="0">
                <a:latin typeface="Times New Roman"/>
                <a:ea typeface="Times New Roman"/>
              </a:rPr>
              <a:t> </a:t>
            </a:r>
          </a:p>
          <a:p>
            <a:pPr algn="just">
              <a:spcAft>
                <a:spcPts val="0"/>
              </a:spcAft>
            </a:pPr>
            <a:r>
              <a:rPr lang="sl-SI" dirty="0">
                <a:latin typeface="Times New Roman"/>
                <a:ea typeface="Times New Roman"/>
              </a:rPr>
              <a:t>Javna vozila so tista vozila, ki jih uporabljajo za storitve tretjim osebam proti plačilu na podlagi pogodbe, dogovora ali potrjene tarife.</a:t>
            </a:r>
          </a:p>
          <a:p>
            <a:pPr algn="just">
              <a:spcAft>
                <a:spcPts val="0"/>
              </a:spcAft>
            </a:pPr>
            <a:r>
              <a:rPr lang="sl-SI" dirty="0">
                <a:latin typeface="Times New Roman"/>
                <a:ea typeface="Times New Roman"/>
              </a:rPr>
              <a:t> </a:t>
            </a:r>
            <a:endParaRPr lang="sl-SI" dirty="0">
              <a:effectLst/>
              <a:latin typeface="Times New Roman"/>
              <a:ea typeface="Times New Roman"/>
            </a:endParaRPr>
          </a:p>
        </p:txBody>
      </p:sp>
      <p:sp>
        <p:nvSpPr>
          <p:cNvPr id="3" name="Pravokotnik 2"/>
          <p:cNvSpPr/>
          <p:nvPr/>
        </p:nvSpPr>
        <p:spPr>
          <a:xfrm>
            <a:off x="179512" y="3068960"/>
            <a:ext cx="8544730" cy="1754326"/>
          </a:xfrm>
          <a:prstGeom prst="rect">
            <a:avLst/>
          </a:prstGeom>
        </p:spPr>
        <p:txBody>
          <a:bodyPr wrap="square">
            <a:spAutoFit/>
          </a:bodyPr>
          <a:lstStyle/>
          <a:p>
            <a:pPr algn="just">
              <a:spcAft>
                <a:spcPts val="0"/>
              </a:spcAft>
            </a:pPr>
            <a:r>
              <a:rPr lang="sl-SI" dirty="0">
                <a:latin typeface="Times New Roman"/>
                <a:ea typeface="Times New Roman"/>
              </a:rPr>
              <a:t>Vrste dejavnosti, ki jih opravljamo s cestnimi prevoznimi sredstvi so:</a:t>
            </a:r>
          </a:p>
          <a:p>
            <a:pPr marL="285750" lvl="0" indent="-285750" algn="just">
              <a:spcAft>
                <a:spcPts val="0"/>
              </a:spcAft>
              <a:buFont typeface="Arial" pitchFamily="34" charset="0"/>
              <a:buChar char="•"/>
              <a:tabLst>
                <a:tab pos="457200" algn="l"/>
              </a:tabLst>
            </a:pPr>
            <a:r>
              <a:rPr lang="sl-SI" dirty="0">
                <a:latin typeface="Times New Roman"/>
                <a:ea typeface="Times New Roman"/>
              </a:rPr>
              <a:t>Prevoz tovora,</a:t>
            </a:r>
          </a:p>
          <a:p>
            <a:pPr marL="285750" lvl="0" indent="-285750" algn="just">
              <a:spcAft>
                <a:spcPts val="0"/>
              </a:spcAft>
              <a:buFont typeface="Arial" pitchFamily="34" charset="0"/>
              <a:buChar char="•"/>
              <a:tabLst>
                <a:tab pos="457200" algn="l"/>
              </a:tabLst>
            </a:pPr>
            <a:r>
              <a:rPr lang="sl-SI" dirty="0">
                <a:latin typeface="Times New Roman"/>
                <a:ea typeface="Times New Roman"/>
              </a:rPr>
              <a:t>Prevoz ljudi,</a:t>
            </a:r>
          </a:p>
          <a:p>
            <a:pPr marL="285750" lvl="0" indent="-285750" algn="just">
              <a:spcAft>
                <a:spcPts val="0"/>
              </a:spcAft>
              <a:buFont typeface="Arial" pitchFamily="34" charset="0"/>
              <a:buChar char="•"/>
              <a:tabLst>
                <a:tab pos="457200" algn="l"/>
              </a:tabLst>
            </a:pPr>
            <a:r>
              <a:rPr lang="sl-SI" dirty="0">
                <a:latin typeface="Times New Roman"/>
                <a:ea typeface="Times New Roman"/>
              </a:rPr>
              <a:t>Gradbena opravila na cesti (novogradnje in rekonstrukcije cest),</a:t>
            </a:r>
          </a:p>
          <a:p>
            <a:pPr marL="285750" lvl="0" indent="-285750" algn="just">
              <a:spcAft>
                <a:spcPts val="0"/>
              </a:spcAft>
              <a:buFont typeface="Arial" pitchFamily="34" charset="0"/>
              <a:buChar char="•"/>
              <a:tabLst>
                <a:tab pos="457200" algn="l"/>
              </a:tabLst>
            </a:pPr>
            <a:r>
              <a:rPr lang="sl-SI" dirty="0">
                <a:latin typeface="Times New Roman"/>
                <a:ea typeface="Times New Roman"/>
              </a:rPr>
              <a:t>Vzdrževalna opravila na cesti (redna glede na letni čas in izredna glede na nepredvidene spremembe na infrastrukturi).</a:t>
            </a:r>
            <a:endParaRPr lang="sl-SI" dirty="0">
              <a:effectLst/>
              <a:latin typeface="Times New Roman"/>
              <a:ea typeface="Times New Roman"/>
            </a:endParaRPr>
          </a:p>
        </p:txBody>
      </p:sp>
      <p:pic>
        <p:nvPicPr>
          <p:cNvPr id="4098" name="Picture 2" descr="Rezultat iskanja slik za road construc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1946" y="4581128"/>
            <a:ext cx="3677108" cy="1447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91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79512" y="620688"/>
            <a:ext cx="4089966" cy="1015663"/>
          </a:xfrm>
          <a:prstGeom prst="rect">
            <a:avLst/>
          </a:prstGeom>
          <a:noFill/>
        </p:spPr>
        <p:txBody>
          <a:bodyPr wrap="none" rtlCol="0">
            <a:spAutoFit/>
          </a:bodyPr>
          <a:lstStyle/>
          <a:p>
            <a:r>
              <a:rPr lang="sl-SI" sz="2000" b="1" u="sng" dirty="0" smtClean="0">
                <a:solidFill>
                  <a:schemeClr val="accent1"/>
                </a:solidFill>
              </a:rPr>
              <a:t>KLASIFIKACIJA VOZIL PO ECE</a:t>
            </a:r>
          </a:p>
          <a:p>
            <a:endParaRPr lang="sl-SI" sz="2000" b="1" u="sng" dirty="0">
              <a:solidFill>
                <a:schemeClr val="accent1"/>
              </a:solidFill>
            </a:endParaRPr>
          </a:p>
          <a:p>
            <a:endParaRPr lang="sl-SI" sz="2000" u="sng" dirty="0"/>
          </a:p>
        </p:txBody>
      </p:sp>
      <p:sp>
        <p:nvSpPr>
          <p:cNvPr id="3" name="PoljeZBesedilom 2"/>
          <p:cNvSpPr txBox="1"/>
          <p:nvPr/>
        </p:nvSpPr>
        <p:spPr>
          <a:xfrm>
            <a:off x="179512" y="1041122"/>
            <a:ext cx="8856984" cy="3785652"/>
          </a:xfrm>
          <a:prstGeom prst="rect">
            <a:avLst/>
          </a:prstGeom>
          <a:noFill/>
        </p:spPr>
        <p:txBody>
          <a:bodyPr wrap="square" rtlCol="0">
            <a:spAutoFit/>
          </a:bodyPr>
          <a:lstStyle/>
          <a:p>
            <a:pPr algn="just"/>
            <a:r>
              <a:rPr lang="sl-SI" dirty="0" smtClean="0"/>
              <a:t>Republika </a:t>
            </a:r>
            <a:r>
              <a:rPr lang="sl-SI" dirty="0"/>
              <a:t>S</a:t>
            </a:r>
            <a:r>
              <a:rPr lang="sl-SI" dirty="0" smtClean="0"/>
              <a:t>lovenija je podpisala določila ekonomske komisije za Evropo o enotnih pogojih za homologacijo opreme in delov cestnih motornih vozil.</a:t>
            </a:r>
          </a:p>
          <a:p>
            <a:pPr algn="just"/>
            <a:endParaRPr lang="sl-SI" dirty="0"/>
          </a:p>
          <a:p>
            <a:pPr algn="just"/>
            <a:r>
              <a:rPr lang="sl-SI" b="1" dirty="0" smtClean="0"/>
              <a:t>Kategorija M</a:t>
            </a:r>
          </a:p>
          <a:p>
            <a:pPr algn="just"/>
            <a:r>
              <a:rPr lang="sl-SI" dirty="0" smtClean="0"/>
              <a:t>Obsega motorna vozila  z vsaj štirimi kolesi, načrtovana in izdelana za prevoz potnikov in njihova največja masa presega 1 000 kg.</a:t>
            </a:r>
          </a:p>
          <a:p>
            <a:pPr algn="just"/>
            <a:endParaRPr lang="sl-SI" dirty="0" smtClean="0"/>
          </a:p>
          <a:p>
            <a:pPr algn="just"/>
            <a:r>
              <a:rPr lang="sl-SI" b="1" dirty="0" smtClean="0"/>
              <a:t>M</a:t>
            </a:r>
            <a:r>
              <a:rPr lang="sl-SI" sz="1200" b="1" dirty="0" smtClean="0"/>
              <a:t>1  </a:t>
            </a:r>
            <a:r>
              <a:rPr lang="sl-SI" dirty="0" smtClean="0"/>
              <a:t>Vozila za prevoz potnikov, ki imajo skupaj z voznikovim največ devet sedežev.</a:t>
            </a:r>
          </a:p>
          <a:p>
            <a:pPr algn="just"/>
            <a:r>
              <a:rPr lang="sl-SI" b="1" dirty="0" smtClean="0"/>
              <a:t>M</a:t>
            </a:r>
            <a:r>
              <a:rPr lang="sl-SI" sz="1200" b="1" dirty="0" smtClean="0"/>
              <a:t>2</a:t>
            </a:r>
            <a:r>
              <a:rPr lang="sl-SI" dirty="0" smtClean="0"/>
              <a:t>  Vozila za prevoz potnikov, ki imajo skupaj z voznikovim več kot devet sedežev in maso manjšo od 5 000 kg.</a:t>
            </a:r>
          </a:p>
          <a:p>
            <a:pPr algn="just"/>
            <a:r>
              <a:rPr lang="sl-SI" b="1" dirty="0" smtClean="0"/>
              <a:t>M</a:t>
            </a:r>
            <a:r>
              <a:rPr lang="sl-SI" sz="1200" b="1" dirty="0" smtClean="0"/>
              <a:t>3  </a:t>
            </a:r>
            <a:r>
              <a:rPr lang="sl-SI" dirty="0" smtClean="0"/>
              <a:t>Vozila za prevoz potnikov, ki imajo skupaj z voznikovim več kot devet sedežev in imajo maso večjo od 5 000 kg.</a:t>
            </a:r>
          </a:p>
          <a:p>
            <a:endParaRPr lang="sl-SI" sz="1200" dirty="0"/>
          </a:p>
          <a:p>
            <a:endParaRPr lang="sl-SI" sz="1200" b="1" dirty="0"/>
          </a:p>
        </p:txBody>
      </p:sp>
      <p:pic>
        <p:nvPicPr>
          <p:cNvPr id="5122" name="Picture 2" descr="Rezultat iskanja slik za different sizes of bu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5428" y="4340297"/>
            <a:ext cx="3710948" cy="1888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172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p:cNvSpPr txBox="1"/>
          <p:nvPr/>
        </p:nvSpPr>
        <p:spPr>
          <a:xfrm>
            <a:off x="272749" y="548680"/>
            <a:ext cx="8231741" cy="5632311"/>
          </a:xfrm>
          <a:prstGeom prst="rect">
            <a:avLst/>
          </a:prstGeom>
          <a:noFill/>
        </p:spPr>
        <p:txBody>
          <a:bodyPr wrap="none" rtlCol="0">
            <a:spAutoFit/>
          </a:bodyPr>
          <a:lstStyle/>
          <a:p>
            <a:r>
              <a:rPr lang="sl-SI" b="1" dirty="0" smtClean="0"/>
              <a:t>Kategorija N</a:t>
            </a:r>
          </a:p>
          <a:p>
            <a:r>
              <a:rPr lang="sl-SI" dirty="0" smtClean="0"/>
              <a:t>Motorna vozila z vsaj štirimi kolesi, načrtovana in izdelana za prevoz blaga.</a:t>
            </a:r>
          </a:p>
          <a:p>
            <a:endParaRPr lang="sl-SI" dirty="0"/>
          </a:p>
          <a:p>
            <a:r>
              <a:rPr lang="sl-SI" b="1" dirty="0" smtClean="0"/>
              <a:t>N</a:t>
            </a:r>
            <a:r>
              <a:rPr lang="sl-SI" sz="1200" b="1" dirty="0" smtClean="0"/>
              <a:t>1</a:t>
            </a:r>
            <a:r>
              <a:rPr lang="sl-SI" sz="1200" dirty="0" smtClean="0"/>
              <a:t>  </a:t>
            </a:r>
            <a:r>
              <a:rPr lang="sl-SI" dirty="0" smtClean="0"/>
              <a:t>Vozila za prevoz blaga in maso pod 3 500 kg.</a:t>
            </a:r>
          </a:p>
          <a:p>
            <a:r>
              <a:rPr lang="sl-SI" b="1" dirty="0" smtClean="0"/>
              <a:t>N</a:t>
            </a:r>
            <a:r>
              <a:rPr lang="sl-SI" sz="1200" b="1" dirty="0" smtClean="0"/>
              <a:t>2</a:t>
            </a:r>
            <a:r>
              <a:rPr lang="sl-SI" b="1" dirty="0" smtClean="0"/>
              <a:t>  </a:t>
            </a:r>
            <a:r>
              <a:rPr lang="sl-SI" dirty="0" smtClean="0"/>
              <a:t>Vozila za prevoz blaga in z maso nad 3 500 kg,vendar ne večjo od 12 000 kg.</a:t>
            </a:r>
          </a:p>
          <a:p>
            <a:r>
              <a:rPr lang="sl-SI" b="1" dirty="0" smtClean="0"/>
              <a:t>N</a:t>
            </a:r>
            <a:r>
              <a:rPr lang="sl-SI" sz="1200" b="1" dirty="0" smtClean="0"/>
              <a:t>3</a:t>
            </a:r>
            <a:r>
              <a:rPr lang="sl-SI" sz="1200" dirty="0" smtClean="0"/>
              <a:t>  </a:t>
            </a:r>
            <a:r>
              <a:rPr lang="sl-SI" dirty="0" smtClean="0"/>
              <a:t>Vozila za prevoz blaga z maso večjo od 12 000 kg.</a:t>
            </a:r>
          </a:p>
          <a:p>
            <a:endParaRPr lang="sl-SI" b="1" dirty="0"/>
          </a:p>
          <a:p>
            <a:endParaRPr lang="sl-SI" b="1" dirty="0"/>
          </a:p>
          <a:p>
            <a:endParaRPr lang="sl-SI" b="1" dirty="0" smtClean="0"/>
          </a:p>
          <a:p>
            <a:endParaRPr lang="sl-SI" b="1" dirty="0"/>
          </a:p>
          <a:p>
            <a:endParaRPr lang="sl-SI" b="1" dirty="0" smtClean="0"/>
          </a:p>
          <a:p>
            <a:endParaRPr lang="sl-SI" b="1" dirty="0"/>
          </a:p>
          <a:p>
            <a:endParaRPr lang="sl-SI" b="1" dirty="0" smtClean="0"/>
          </a:p>
          <a:p>
            <a:r>
              <a:rPr lang="sl-SI" b="1" dirty="0" smtClean="0"/>
              <a:t>Kategorija O</a:t>
            </a:r>
          </a:p>
          <a:p>
            <a:r>
              <a:rPr lang="sl-SI" dirty="0" smtClean="0"/>
              <a:t>Priklopna vozila vključno s polpriklopniki.</a:t>
            </a:r>
          </a:p>
          <a:p>
            <a:endParaRPr lang="sl-SI" dirty="0"/>
          </a:p>
          <a:p>
            <a:r>
              <a:rPr lang="sl-SI" b="1" dirty="0" smtClean="0"/>
              <a:t>O</a:t>
            </a:r>
            <a:r>
              <a:rPr lang="sl-SI" sz="1200" b="1" dirty="0" smtClean="0"/>
              <a:t>1</a:t>
            </a:r>
            <a:r>
              <a:rPr lang="sl-SI" dirty="0" smtClean="0"/>
              <a:t>  Priklopna vozila z največjo maso do vključno 750 kg.</a:t>
            </a:r>
          </a:p>
          <a:p>
            <a:r>
              <a:rPr lang="sl-SI" b="1" dirty="0" smtClean="0"/>
              <a:t>O</a:t>
            </a:r>
            <a:r>
              <a:rPr lang="sl-SI" sz="1200" b="1" dirty="0" smtClean="0"/>
              <a:t>2  </a:t>
            </a:r>
            <a:r>
              <a:rPr lang="sl-SI" dirty="0" smtClean="0"/>
              <a:t>Priklopna vozila z največjo maso večjo od 750 kg, vendar do vključno 3 500 kg.</a:t>
            </a:r>
          </a:p>
          <a:p>
            <a:r>
              <a:rPr lang="sl-SI" b="1" dirty="0" smtClean="0"/>
              <a:t>O</a:t>
            </a:r>
            <a:r>
              <a:rPr lang="sl-SI" sz="1200" b="1" dirty="0" smtClean="0"/>
              <a:t>3  </a:t>
            </a:r>
            <a:r>
              <a:rPr lang="sl-SI" dirty="0" smtClean="0"/>
              <a:t>Priklopna vozila z največjo maso večjo od 3 500 kg, vendar do vključno 10 000 kg.</a:t>
            </a:r>
          </a:p>
          <a:p>
            <a:r>
              <a:rPr lang="sl-SI" b="1" dirty="0" smtClean="0"/>
              <a:t>O</a:t>
            </a:r>
            <a:r>
              <a:rPr lang="sl-SI" sz="1200" b="1" dirty="0" smtClean="0"/>
              <a:t>4  </a:t>
            </a:r>
            <a:r>
              <a:rPr lang="sl-SI" dirty="0" smtClean="0"/>
              <a:t>Priklopna vozila z največjo maso večjo od 10 000 kg.</a:t>
            </a:r>
            <a:endParaRPr lang="sl-SI" b="1" dirty="0"/>
          </a:p>
        </p:txBody>
      </p:sp>
      <p:pic>
        <p:nvPicPr>
          <p:cNvPr id="6146" name="Picture 2" descr="Rezultat iskanja slik za cargo vehic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520051"/>
            <a:ext cx="3860304" cy="1494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148" name="Picture 4" descr="Rezultat iskanja slik za trail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6223" y="2520052"/>
            <a:ext cx="3298267" cy="1494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223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3528" y="558798"/>
            <a:ext cx="8640960" cy="2062103"/>
          </a:xfrm>
          <a:prstGeom prst="rect">
            <a:avLst/>
          </a:prstGeom>
          <a:noFill/>
        </p:spPr>
        <p:txBody>
          <a:bodyPr wrap="square" rtlCol="0">
            <a:spAutoFit/>
          </a:bodyPr>
          <a:lstStyle/>
          <a:p>
            <a:r>
              <a:rPr lang="sl-SI" sz="2000" b="1" u="sng" dirty="0" smtClean="0">
                <a:solidFill>
                  <a:schemeClr val="accent1"/>
                </a:solidFill>
              </a:rPr>
              <a:t>Ekološke oznake</a:t>
            </a:r>
          </a:p>
          <a:p>
            <a:endParaRPr lang="sl-SI" b="1" dirty="0"/>
          </a:p>
          <a:p>
            <a:r>
              <a:rPr lang="sl-SI" b="1" dirty="0" smtClean="0"/>
              <a:t>L </a:t>
            </a:r>
            <a:r>
              <a:rPr lang="sl-SI" dirty="0" smtClean="0"/>
              <a:t>in</a:t>
            </a:r>
            <a:r>
              <a:rPr lang="sl-SI" b="1" dirty="0" smtClean="0"/>
              <a:t> G </a:t>
            </a:r>
            <a:r>
              <a:rPr lang="sl-SI" dirty="0" smtClean="0"/>
              <a:t>označujeta manj hrupna vozila.</a:t>
            </a:r>
          </a:p>
          <a:p>
            <a:endParaRPr lang="sl-SI" dirty="0"/>
          </a:p>
          <a:p>
            <a:r>
              <a:rPr lang="sl-SI" b="1" dirty="0" smtClean="0"/>
              <a:t>U</a:t>
            </a:r>
            <a:r>
              <a:rPr lang="sl-SI" dirty="0" smtClean="0"/>
              <a:t> in </a:t>
            </a:r>
            <a:r>
              <a:rPr lang="sl-SI" b="1" dirty="0" smtClean="0"/>
              <a:t>S</a:t>
            </a:r>
            <a:r>
              <a:rPr lang="sl-SI" dirty="0" smtClean="0"/>
              <a:t> označujeta manj hrupna vozila in ekološko čistejši izpuh.</a:t>
            </a:r>
          </a:p>
          <a:p>
            <a:endParaRPr lang="sl-SI" dirty="0"/>
          </a:p>
          <a:p>
            <a:endParaRPr lang="sl-SI"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2590123"/>
            <a:ext cx="2220413" cy="3322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616830"/>
            <a:ext cx="2513439" cy="33512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08157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63</TotalTime>
  <Words>911</Words>
  <Application>Microsoft Office PowerPoint</Application>
  <PresentationFormat>On-screen Show (4:3)</PresentationFormat>
  <Paragraphs>168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Impact</vt:lpstr>
      <vt:lpstr>Symbol</vt:lpstr>
      <vt:lpstr>Times New Roman</vt:lpstr>
      <vt:lpstr>Wingdings</vt:lpstr>
      <vt:lpstr>NewsPrint</vt:lpstr>
      <vt:lpstr>Cestna transportna sredstva</vt:lpstr>
      <vt:lpstr>PowerPoint Presentation</vt:lpstr>
      <vt:lpstr>Zgodovina c. transportnih sredstev</vt:lpstr>
      <vt:lpstr>PowerPoint Presentation</vt:lpstr>
      <vt:lpstr>PowerPoint Presentation</vt:lpstr>
      <vt:lpstr>PowerPoint Presentation</vt:lpstr>
      <vt:lpstr>Osnovne cestnih transportnih vozil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Cestna transportna sredstva</dc:title>
  <dc:creator>Haris</dc:creator>
  <cp:lastModifiedBy>Haris</cp:lastModifiedBy>
  <cp:revision>18</cp:revision>
  <dcterms:created xsi:type="dcterms:W3CDTF">2016-12-24T11:20:21Z</dcterms:created>
  <dcterms:modified xsi:type="dcterms:W3CDTF">2017-04-11T14:07:07Z</dcterms:modified>
</cp:coreProperties>
</file>