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3" r:id="rId3"/>
    <p:sldId id="257" r:id="rId4"/>
    <p:sldId id="258" r:id="rId5"/>
    <p:sldId id="259" r:id="rId6"/>
    <p:sldId id="265" r:id="rId7"/>
    <p:sldId id="260" r:id="rId8"/>
    <p:sldId id="266" r:id="rId9"/>
    <p:sldId id="267" r:id="rId10"/>
    <p:sldId id="268" r:id="rId11"/>
    <p:sldId id="269" r:id="rId12"/>
    <p:sldId id="270" r:id="rId13"/>
    <p:sldId id="271" r:id="rId14"/>
    <p:sldId id="272" r:id="rId15"/>
    <p:sldId id="261" r:id="rId16"/>
    <p:sldId id="262" r:id="rId17"/>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53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sl-SI" smtClean="0"/>
              <a:t>Uredite slog naslova matrice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l-SI" smtClean="0"/>
              <a:t>Uredite slog podnaslova matrice</a:t>
            </a:r>
            <a:endParaRPr lang="en-US" dirty="0"/>
          </a:p>
        </p:txBody>
      </p:sp>
      <p:sp>
        <p:nvSpPr>
          <p:cNvPr id="4" name="Date Placeholder 3"/>
          <p:cNvSpPr>
            <a:spLocks noGrp="1"/>
          </p:cNvSpPr>
          <p:nvPr>
            <p:ph type="dt" sz="half" idx="10"/>
          </p:nvPr>
        </p:nvSpPr>
        <p:spPr/>
        <p:txBody>
          <a:bodyPr/>
          <a:lstStyle/>
          <a:p>
            <a:fld id="{BBD41D5F-36FA-422E-8116-1E21302BBA67}" type="datetimeFigureOut">
              <a:rPr lang="sl-SI" smtClean="0"/>
              <a:t>11. 12. 2020</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43DE83D2-D082-474A-9E63-6BDFF19A59C5}" type="slidenum">
              <a:rPr lang="sl-SI" smtClean="0"/>
              <a:t>‹#›</a:t>
            </a:fld>
            <a:endParaRPr lang="sl-SI"/>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idx="1"/>
          </p:nvPr>
        </p:nvSpPr>
        <p:spPr/>
        <p:txBody>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BBD41D5F-36FA-422E-8116-1E21302BBA67}" type="datetimeFigureOut">
              <a:rPr lang="sl-SI" smtClean="0"/>
              <a:t>11. 12. 2020</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43DE83D2-D082-474A-9E63-6BDFF19A59C5}" type="slidenum">
              <a:rPr lang="sl-SI" smtClean="0"/>
              <a:t>‹#›</a:t>
            </a:fld>
            <a:endParaRPr lang="sl-S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sl-SI" smtClean="0"/>
              <a:t>Uredite slog naslova matrice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l-SI" smtClean="0"/>
              <a:t>Uredite sloge besedila matrice</a:t>
            </a:r>
          </a:p>
        </p:txBody>
      </p:sp>
      <p:sp>
        <p:nvSpPr>
          <p:cNvPr id="4" name="Date Placeholder 3"/>
          <p:cNvSpPr>
            <a:spLocks noGrp="1"/>
          </p:cNvSpPr>
          <p:nvPr>
            <p:ph type="dt" sz="half" idx="10"/>
          </p:nvPr>
        </p:nvSpPr>
        <p:spPr/>
        <p:txBody>
          <a:bodyPr/>
          <a:lstStyle/>
          <a:p>
            <a:fld id="{BBD41D5F-36FA-422E-8116-1E21302BBA67}" type="datetimeFigureOut">
              <a:rPr lang="sl-SI" smtClean="0"/>
              <a:t>11. 12. 2020</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43DE83D2-D082-474A-9E63-6BDFF19A59C5}" type="slidenum">
              <a:rPr lang="sl-SI" smtClean="0"/>
              <a:t>‹#›</a:t>
            </a:fld>
            <a:endParaRPr lang="sl-SI"/>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Date Placeholder 4"/>
          <p:cNvSpPr>
            <a:spLocks noGrp="1"/>
          </p:cNvSpPr>
          <p:nvPr>
            <p:ph type="dt" sz="half" idx="10"/>
          </p:nvPr>
        </p:nvSpPr>
        <p:spPr/>
        <p:txBody>
          <a:bodyPr/>
          <a:lstStyle/>
          <a:p>
            <a:fld id="{BBD41D5F-36FA-422E-8116-1E21302BBA67}" type="datetimeFigureOut">
              <a:rPr lang="sl-SI" smtClean="0"/>
              <a:t>11. 12. 2020</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43DE83D2-D082-474A-9E63-6BDFF19A59C5}" type="slidenum">
              <a:rPr lang="sl-SI" smtClean="0"/>
              <a:t>‹#›</a:t>
            </a:fld>
            <a:endParaRPr lang="sl-S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l-SI" smtClean="0"/>
              <a:t>Uredite slog naslova matrice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smtClean="0"/>
              <a:t>Uredite sloge besedila matrice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7" name="Date Placeholder 6"/>
          <p:cNvSpPr>
            <a:spLocks noGrp="1"/>
          </p:cNvSpPr>
          <p:nvPr>
            <p:ph type="dt" sz="half" idx="10"/>
          </p:nvPr>
        </p:nvSpPr>
        <p:spPr/>
        <p:txBody>
          <a:bodyPr/>
          <a:lstStyle/>
          <a:p>
            <a:fld id="{BBD41D5F-36FA-422E-8116-1E21302BBA67}" type="datetimeFigureOut">
              <a:rPr lang="sl-SI" smtClean="0"/>
              <a:t>11. 12. 2020</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43DE83D2-D082-474A-9E63-6BDFF19A59C5}" type="slidenum">
              <a:rPr lang="sl-SI" smtClean="0"/>
              <a:t>‹#›</a:t>
            </a:fld>
            <a:endParaRPr lang="sl-SI"/>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Date Placeholder 2"/>
          <p:cNvSpPr>
            <a:spLocks noGrp="1"/>
          </p:cNvSpPr>
          <p:nvPr>
            <p:ph type="dt" sz="half" idx="10"/>
          </p:nvPr>
        </p:nvSpPr>
        <p:spPr/>
        <p:txBody>
          <a:bodyPr/>
          <a:lstStyle/>
          <a:p>
            <a:fld id="{BBD41D5F-36FA-422E-8116-1E21302BBA67}" type="datetimeFigureOut">
              <a:rPr lang="sl-SI" smtClean="0"/>
              <a:t>11. 12. 2020</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43DE83D2-D082-474A-9E63-6BDFF19A59C5}" type="slidenum">
              <a:rPr lang="sl-SI" smtClean="0"/>
              <a:t>‹#›</a:t>
            </a:fld>
            <a:endParaRPr lang="sl-S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D41D5F-36FA-422E-8116-1E21302BBA67}" type="datetimeFigureOut">
              <a:rPr lang="sl-SI" smtClean="0"/>
              <a:t>11. 12. 2020</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43DE83D2-D082-474A-9E63-6BDFF19A59C5}" type="slidenum">
              <a:rPr lang="sl-SI" smtClean="0"/>
              <a:t>‹#›</a:t>
            </a:fld>
            <a:endParaRPr lang="sl-S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sl-SI" smtClean="0"/>
              <a:t>Uredite slog naslova matrice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BBD41D5F-36FA-422E-8116-1E21302BBA67}" type="datetimeFigureOut">
              <a:rPr lang="sl-SI" smtClean="0"/>
              <a:t>11. 12. 2020</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43DE83D2-D082-474A-9E63-6BDFF19A59C5}" type="slidenum">
              <a:rPr lang="sl-SI" smtClean="0"/>
              <a:t>‹#›</a:t>
            </a:fld>
            <a:endParaRPr lang="sl-SI"/>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sl-SI" smtClean="0"/>
              <a:t>Uredite slog naslova matrice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l-SI" smtClean="0"/>
              <a:t>Kliknite ikono, če želite dodati sliko</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smtClean="0"/>
              <a:t>Uredite sloge besedila matrice</a:t>
            </a:r>
          </a:p>
        </p:txBody>
      </p:sp>
      <p:sp>
        <p:nvSpPr>
          <p:cNvPr id="5" name="Date Placeholder 4"/>
          <p:cNvSpPr>
            <a:spLocks noGrp="1"/>
          </p:cNvSpPr>
          <p:nvPr>
            <p:ph type="dt" sz="half" idx="10"/>
          </p:nvPr>
        </p:nvSpPr>
        <p:spPr/>
        <p:txBody>
          <a:bodyPr/>
          <a:lstStyle/>
          <a:p>
            <a:fld id="{BBD41D5F-36FA-422E-8116-1E21302BBA67}" type="datetimeFigureOut">
              <a:rPr lang="sl-SI" smtClean="0"/>
              <a:t>11. 12. 2020</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43DE83D2-D082-474A-9E63-6BDFF19A59C5}" type="slidenum">
              <a:rPr lang="sl-SI" smtClean="0"/>
              <a:t>‹#›</a:t>
            </a:fld>
            <a:endParaRPr lang="sl-S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l-SI" smtClean="0"/>
              <a:t>Uredite slog naslova matrice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BBD41D5F-36FA-422E-8116-1E21302BBA67}" type="datetimeFigureOut">
              <a:rPr lang="sl-SI" smtClean="0"/>
              <a:t>11. 12. 2020</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43DE83D2-D082-474A-9E63-6BDFF19A59C5}" type="slidenum">
              <a:rPr lang="sl-SI" smtClean="0"/>
              <a:t>‹#›</a:t>
            </a:fld>
            <a:endParaRPr lang="sl-S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sl-SI" smtClean="0"/>
              <a:t>Uredite slog naslova matrice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Date Placeholder 3"/>
          <p:cNvSpPr>
            <a:spLocks noGrp="1"/>
          </p:cNvSpPr>
          <p:nvPr>
            <p:ph type="dt" sz="half" idx="10"/>
          </p:nvPr>
        </p:nvSpPr>
        <p:spPr/>
        <p:txBody>
          <a:bodyPr/>
          <a:lstStyle/>
          <a:p>
            <a:fld id="{BBD41D5F-36FA-422E-8116-1E21302BBA67}" type="datetimeFigureOut">
              <a:rPr lang="sl-SI" smtClean="0"/>
              <a:t>11. 12. 2020</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43DE83D2-D082-474A-9E63-6BDFF19A59C5}" type="slidenum">
              <a:rPr lang="sl-SI" smtClean="0"/>
              <a:t>‹#›</a:t>
            </a:fld>
            <a:endParaRPr lang="sl-S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sl-SI" smtClean="0"/>
              <a:t>Uredite slog naslova matrice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sl-SI" smtClean="0"/>
              <a:t>Uredite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BBD41D5F-36FA-422E-8116-1E21302BBA67}" type="datetimeFigureOut">
              <a:rPr lang="sl-SI" smtClean="0"/>
              <a:t>11. 12. 2020</a:t>
            </a:fld>
            <a:endParaRPr lang="sl-SI"/>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sl-SI"/>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43DE83D2-D082-474A-9E63-6BDFF19A59C5}" type="slidenum">
              <a:rPr lang="sl-SI" smtClean="0"/>
              <a:t>‹#›</a:t>
            </a:fld>
            <a:endParaRPr lang="sl-SI"/>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hyperlink" Target="https://www.youtube.com/watch?v=BLbTegvRg0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hyperlink" Target="https://www.youtube.com/watch?v=SxyqXtTi4D4" TargetMode="External"/><Relationship Id="rId5" Type="http://schemas.openxmlformats.org/officeDocument/2006/relationships/hyperlink" Target="https://www.youtube.com/watch?v=jPEtUCJ_yAs" TargetMode="External"/><Relationship Id="rId4" Type="http://schemas.openxmlformats.org/officeDocument/2006/relationships/hyperlink" Target="https://www.youtube.com/watch?v=qTBRLOcFE6A"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827584" y="2204864"/>
            <a:ext cx="3960440" cy="995536"/>
          </a:xfrm>
        </p:spPr>
        <p:txBody>
          <a:bodyPr>
            <a:normAutofit fontScale="90000"/>
          </a:bodyPr>
          <a:lstStyle/>
          <a:p>
            <a:r>
              <a:rPr lang="sl-SI" dirty="0" smtClean="0"/>
              <a:t>DELITEV LADIJ</a:t>
            </a:r>
            <a:endParaRPr lang="sl-SI" dirty="0"/>
          </a:p>
        </p:txBody>
      </p:sp>
      <p:pic>
        <p:nvPicPr>
          <p:cNvPr id="1026" name="Picture 2" descr="Rezultat iskanja slik za ship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0331" y="3356992"/>
            <a:ext cx="4303339" cy="25649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4425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p:cNvSpPr txBox="1"/>
          <p:nvPr/>
        </p:nvSpPr>
        <p:spPr>
          <a:xfrm>
            <a:off x="467544" y="620688"/>
            <a:ext cx="8208912" cy="2893100"/>
          </a:xfrm>
          <a:prstGeom prst="rect">
            <a:avLst/>
          </a:prstGeom>
          <a:noFill/>
        </p:spPr>
        <p:txBody>
          <a:bodyPr wrap="square" rtlCol="0">
            <a:spAutoFit/>
          </a:bodyPr>
          <a:lstStyle/>
          <a:p>
            <a:r>
              <a:rPr lang="sl-SI" sz="2000" b="1" u="sng" dirty="0" smtClean="0">
                <a:solidFill>
                  <a:schemeClr val="accent1"/>
                </a:solidFill>
              </a:rPr>
              <a:t>Osnovna delitev</a:t>
            </a:r>
          </a:p>
          <a:p>
            <a:endParaRPr lang="sl-SI" dirty="0"/>
          </a:p>
          <a:p>
            <a:endParaRPr lang="sl-SI" dirty="0" smtClean="0"/>
          </a:p>
          <a:p>
            <a:r>
              <a:rPr lang="sl-SI" dirty="0"/>
              <a:t>Ladje lahko delimo na podlagi različnih kriterijev:</a:t>
            </a:r>
          </a:p>
          <a:p>
            <a:pPr marL="342900" indent="-342900">
              <a:buFontTx/>
              <a:buChar char="-"/>
            </a:pPr>
            <a:r>
              <a:rPr lang="sl-SI" dirty="0"/>
              <a:t>vrsta </a:t>
            </a:r>
            <a:r>
              <a:rPr lang="sl-SI" dirty="0" err="1"/>
              <a:t>propulzije</a:t>
            </a:r>
            <a:endParaRPr lang="sl-SI" dirty="0"/>
          </a:p>
          <a:p>
            <a:pPr marL="342900" indent="-342900">
              <a:buFontTx/>
              <a:buChar char="-"/>
            </a:pPr>
            <a:r>
              <a:rPr lang="sl-SI" dirty="0"/>
              <a:t>področje plovbe</a:t>
            </a:r>
          </a:p>
          <a:p>
            <a:pPr marL="342900" indent="-342900">
              <a:buFontTx/>
              <a:buChar char="-"/>
            </a:pPr>
            <a:r>
              <a:rPr lang="sl-SI" dirty="0"/>
              <a:t>funkcija ladje</a:t>
            </a:r>
          </a:p>
          <a:p>
            <a:pPr marL="342900" indent="-342900">
              <a:buFontTx/>
              <a:buChar char="-"/>
            </a:pPr>
            <a:r>
              <a:rPr lang="sl-SI" dirty="0"/>
              <a:t>tonaža oz. izmere</a:t>
            </a:r>
          </a:p>
          <a:p>
            <a:pPr marL="342900" indent="-342900">
              <a:buFontTx/>
              <a:buChar char="-"/>
            </a:pPr>
            <a:r>
              <a:rPr lang="sl-SI" dirty="0"/>
              <a:t>vrsta tovora</a:t>
            </a:r>
          </a:p>
          <a:p>
            <a:pPr marL="342900" indent="-342900">
              <a:buFontTx/>
              <a:buChar char="-"/>
            </a:pPr>
            <a:r>
              <a:rPr lang="sl-SI" dirty="0"/>
              <a:t>uporabljena </a:t>
            </a:r>
            <a:r>
              <a:rPr lang="sl-SI" dirty="0" smtClean="0"/>
              <a:t>tehnologija</a:t>
            </a:r>
            <a:endParaRPr lang="sl-SI" dirty="0"/>
          </a:p>
        </p:txBody>
      </p:sp>
      <p:sp>
        <p:nvSpPr>
          <p:cNvPr id="5" name="AutoShape 2" descr="Rezultat iskanja slik za ship clip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6" name="AutoShape 4" descr="Rezultat iskanja slik za ship clipar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7" name="AutoShape 6" descr="Rezultat iskanja slik za ship clipar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pic>
        <p:nvPicPr>
          <p:cNvPr id="2056" name="Picture 8" descr="Rezultat iskanja slik za ship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3513788"/>
            <a:ext cx="5715000" cy="24860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563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95536" y="610732"/>
            <a:ext cx="8208912" cy="3785652"/>
          </a:xfrm>
          <a:prstGeom prst="rect">
            <a:avLst/>
          </a:prstGeom>
          <a:noFill/>
        </p:spPr>
        <p:txBody>
          <a:bodyPr wrap="square" rtlCol="0">
            <a:spAutoFit/>
          </a:bodyPr>
          <a:lstStyle/>
          <a:p>
            <a:r>
              <a:rPr lang="sl-SI" sz="2000" b="1" u="sng" dirty="0" smtClean="0">
                <a:solidFill>
                  <a:schemeClr val="accent1"/>
                </a:solidFill>
              </a:rPr>
              <a:t>UPORABLJENA TEHNOLOGIJA</a:t>
            </a:r>
          </a:p>
          <a:p>
            <a:endParaRPr lang="sl-SI" sz="2000" dirty="0"/>
          </a:p>
          <a:p>
            <a:r>
              <a:rPr lang="sl-SI" sz="2000" dirty="0" smtClean="0"/>
              <a:t>Glede na tehnologijo oz. način rokovanja z ladijskim tovorom lahko opravimo naslednjo delitev:</a:t>
            </a:r>
          </a:p>
          <a:p>
            <a:endParaRPr lang="sl-SI" sz="2000" dirty="0"/>
          </a:p>
          <a:p>
            <a:r>
              <a:rPr lang="sl-SI" sz="2000" dirty="0" smtClean="0"/>
              <a:t>a) </a:t>
            </a:r>
            <a:r>
              <a:rPr lang="sl-SI" sz="2000" b="1" dirty="0" smtClean="0"/>
              <a:t>LO-LO</a:t>
            </a:r>
            <a:r>
              <a:rPr lang="sl-SI" sz="2000" dirty="0" smtClean="0"/>
              <a:t> (</a:t>
            </a:r>
            <a:r>
              <a:rPr lang="sl-SI" sz="2000" dirty="0" err="1" smtClean="0"/>
              <a:t>Lift</a:t>
            </a:r>
            <a:r>
              <a:rPr lang="sl-SI" sz="2000" dirty="0" smtClean="0"/>
              <a:t>-on / </a:t>
            </a:r>
            <a:r>
              <a:rPr lang="sl-SI" sz="2000" dirty="0" err="1" smtClean="0"/>
              <a:t>Lift</a:t>
            </a:r>
            <a:r>
              <a:rPr lang="sl-SI" sz="2000" dirty="0" smtClean="0"/>
              <a:t>-</a:t>
            </a:r>
            <a:r>
              <a:rPr lang="sl-SI" sz="2000" dirty="0" err="1" smtClean="0"/>
              <a:t>off</a:t>
            </a:r>
            <a:r>
              <a:rPr lang="sl-SI" sz="2000" dirty="0" smtClean="0"/>
              <a:t>) : Označuje klasičen način manipulacij s tovorom, ki se uporablja pri večini vrst ladij po celem svetu. Ladijski tovor se natovarja in raztovarja s pomočjo ladijske </a:t>
            </a:r>
            <a:r>
              <a:rPr lang="sl-SI" sz="2000" dirty="0" err="1" smtClean="0"/>
              <a:t>pretovorne</a:t>
            </a:r>
            <a:r>
              <a:rPr lang="sl-SI" sz="2000" dirty="0" smtClean="0"/>
              <a:t> mehanizacije (ladijski žerjavi, dvigala) ali obalne </a:t>
            </a:r>
            <a:r>
              <a:rPr lang="sl-SI" sz="2000" dirty="0" err="1" smtClean="0"/>
              <a:t>pretovorne</a:t>
            </a:r>
            <a:r>
              <a:rPr lang="sl-SI" sz="2000" dirty="0" smtClean="0"/>
              <a:t> mehanizacije.</a:t>
            </a:r>
          </a:p>
          <a:p>
            <a:endParaRPr lang="sl-SI" sz="2000" dirty="0"/>
          </a:p>
          <a:p>
            <a:endParaRPr lang="sl-SI" sz="2000" dirty="0" smtClean="0"/>
          </a:p>
          <a:p>
            <a:endParaRPr lang="sl-SI"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8039" y="3645024"/>
            <a:ext cx="3527922" cy="22322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8257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67977" y="332656"/>
            <a:ext cx="8568952" cy="1323439"/>
          </a:xfrm>
          <a:prstGeom prst="rect">
            <a:avLst/>
          </a:prstGeom>
          <a:noFill/>
        </p:spPr>
        <p:txBody>
          <a:bodyPr wrap="square" rtlCol="0">
            <a:spAutoFit/>
          </a:bodyPr>
          <a:lstStyle/>
          <a:p>
            <a:r>
              <a:rPr lang="sl-SI" sz="2000" dirty="0" smtClean="0"/>
              <a:t>b) </a:t>
            </a:r>
            <a:r>
              <a:rPr lang="sl-SI" sz="2000" b="1" dirty="0" smtClean="0"/>
              <a:t>Ro – Ro (</a:t>
            </a:r>
            <a:r>
              <a:rPr lang="sl-SI" sz="2000" dirty="0" err="1" smtClean="0"/>
              <a:t>Roll</a:t>
            </a:r>
            <a:r>
              <a:rPr lang="sl-SI" sz="2000" dirty="0" smtClean="0"/>
              <a:t>-on / </a:t>
            </a:r>
            <a:r>
              <a:rPr lang="sl-SI" sz="2000" dirty="0" err="1" smtClean="0"/>
              <a:t>Roll</a:t>
            </a:r>
            <a:r>
              <a:rPr lang="sl-SI" sz="2000" dirty="0" smtClean="0"/>
              <a:t>-</a:t>
            </a:r>
            <a:r>
              <a:rPr lang="sl-SI" sz="2000" dirty="0" err="1" smtClean="0"/>
              <a:t>off</a:t>
            </a:r>
            <a:r>
              <a:rPr lang="sl-SI" sz="2000" dirty="0" smtClean="0"/>
              <a:t>) : Označuje način, kjer poteka natovarjanje in raztovarjanje ladijskega tovora na kolesih oz. „ob uporabi koles“. Cestna tovorna vozila se pripeljejo in odpeljejo. Lahko pa pripelje polpriklopnike ali priklopnike na ladjo terminalski traktor oz. vlačilec (</a:t>
            </a:r>
            <a:r>
              <a:rPr lang="sl-SI" sz="2000" dirty="0" err="1" smtClean="0"/>
              <a:t>nespremljano</a:t>
            </a:r>
            <a:r>
              <a:rPr lang="sl-SI" sz="2000" dirty="0" smtClean="0"/>
              <a:t>).</a:t>
            </a:r>
            <a:endParaRPr lang="sl-SI" sz="2000" b="1"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73205"/>
            <a:ext cx="4388885" cy="28875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0384" y="2673205"/>
            <a:ext cx="4124104" cy="28875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ravokotnik 2"/>
          <p:cNvSpPr/>
          <p:nvPr/>
        </p:nvSpPr>
        <p:spPr>
          <a:xfrm>
            <a:off x="395536" y="1349766"/>
            <a:ext cx="8568952" cy="1292662"/>
          </a:xfrm>
          <a:prstGeom prst="rect">
            <a:avLst/>
          </a:prstGeom>
        </p:spPr>
        <p:txBody>
          <a:bodyPr wrap="square">
            <a:spAutoFit/>
          </a:bodyPr>
          <a:lstStyle/>
          <a:p>
            <a:endParaRPr lang="sl-SI" dirty="0"/>
          </a:p>
          <a:p>
            <a:r>
              <a:rPr lang="pt-BR" sz="2000" dirty="0"/>
              <a:t>Delijo se na dve vrsti</a:t>
            </a:r>
            <a:r>
              <a:rPr lang="pt-BR" sz="2000" dirty="0" smtClean="0"/>
              <a:t>:</a:t>
            </a:r>
            <a:endParaRPr lang="pt-BR" sz="2000" dirty="0"/>
          </a:p>
          <a:p>
            <a:pPr marL="342900" indent="-342900">
              <a:buFont typeface="Arial" pitchFamily="34" charset="0"/>
              <a:buChar char="•"/>
            </a:pPr>
            <a:r>
              <a:rPr lang="es-ES" sz="2000" dirty="0" smtClean="0"/>
              <a:t>short </a:t>
            </a:r>
            <a:r>
              <a:rPr lang="es-ES" sz="2000" dirty="0"/>
              <a:t>sea (prevoz max 2 dni) </a:t>
            </a:r>
          </a:p>
          <a:p>
            <a:pPr marL="342900" indent="-342900">
              <a:buFont typeface="Arial" pitchFamily="34" charset="0"/>
              <a:buChar char="•"/>
            </a:pPr>
            <a:r>
              <a:rPr lang="sl-SI" sz="2000" dirty="0" err="1" smtClean="0"/>
              <a:t>deep</a:t>
            </a:r>
            <a:r>
              <a:rPr lang="sl-SI" sz="2000" dirty="0" smtClean="0"/>
              <a:t> </a:t>
            </a:r>
            <a:r>
              <a:rPr lang="sl-SI" sz="2000" dirty="0" err="1"/>
              <a:t>sea</a:t>
            </a:r>
            <a:endParaRPr lang="sl-SI" sz="2000" dirty="0"/>
          </a:p>
        </p:txBody>
      </p:sp>
      <p:sp>
        <p:nvSpPr>
          <p:cNvPr id="4" name="Pravokotnik 3"/>
          <p:cNvSpPr/>
          <p:nvPr/>
        </p:nvSpPr>
        <p:spPr>
          <a:xfrm>
            <a:off x="2555776" y="5845809"/>
            <a:ext cx="3888432" cy="523220"/>
          </a:xfrm>
          <a:prstGeom prst="rect">
            <a:avLst/>
          </a:prstGeom>
        </p:spPr>
        <p:txBody>
          <a:bodyPr wrap="square">
            <a:spAutoFit/>
          </a:bodyPr>
          <a:lstStyle/>
          <a:p>
            <a:r>
              <a:rPr lang="sl-SI" sz="1400" dirty="0">
                <a:hlinkClick r:id="rId4"/>
              </a:rPr>
              <a:t>https://</a:t>
            </a:r>
            <a:r>
              <a:rPr lang="sl-SI" sz="1400" dirty="0" smtClean="0">
                <a:hlinkClick r:id="rId4"/>
              </a:rPr>
              <a:t>www.youtube.com/watch?v=BLbTegvRg0U</a:t>
            </a:r>
            <a:endParaRPr lang="sl-SI" sz="1400" dirty="0" smtClean="0"/>
          </a:p>
          <a:p>
            <a:endParaRPr lang="sl-SI" sz="1400" dirty="0"/>
          </a:p>
        </p:txBody>
      </p:sp>
      <p:sp>
        <p:nvSpPr>
          <p:cNvPr id="5" name="Pravokotnik 4"/>
          <p:cNvSpPr/>
          <p:nvPr/>
        </p:nvSpPr>
        <p:spPr>
          <a:xfrm>
            <a:off x="1880145" y="6158567"/>
            <a:ext cx="5544616" cy="646331"/>
          </a:xfrm>
          <a:prstGeom prst="rect">
            <a:avLst/>
          </a:prstGeom>
        </p:spPr>
        <p:txBody>
          <a:bodyPr wrap="square">
            <a:spAutoFit/>
          </a:bodyPr>
          <a:lstStyle/>
          <a:p>
            <a:endParaRPr lang="sl-SI" dirty="0" smtClean="0"/>
          </a:p>
          <a:p>
            <a:endParaRPr lang="sl-SI" dirty="0"/>
          </a:p>
        </p:txBody>
      </p:sp>
    </p:spTree>
    <p:extLst>
      <p:ext uri="{BB962C8B-B14F-4D97-AF65-F5344CB8AC3E}">
        <p14:creationId xmlns:p14="http://schemas.microsoft.com/office/powerpoint/2010/main" val="4599499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79512" y="836712"/>
            <a:ext cx="8424936" cy="2246769"/>
          </a:xfrm>
          <a:prstGeom prst="rect">
            <a:avLst/>
          </a:prstGeom>
          <a:noFill/>
        </p:spPr>
        <p:txBody>
          <a:bodyPr wrap="square" rtlCol="0">
            <a:spAutoFit/>
          </a:bodyPr>
          <a:lstStyle/>
          <a:p>
            <a:r>
              <a:rPr lang="sl-SI" sz="2000" dirty="0" smtClean="0"/>
              <a:t>c) </a:t>
            </a:r>
            <a:r>
              <a:rPr lang="sl-SI" sz="2000" b="1" dirty="0" smtClean="0"/>
              <a:t>Sto – </a:t>
            </a:r>
            <a:r>
              <a:rPr lang="sl-SI" sz="2000" b="1" dirty="0"/>
              <a:t>R</a:t>
            </a:r>
            <a:r>
              <a:rPr lang="sl-SI" sz="2000" b="1" dirty="0" smtClean="0"/>
              <a:t>o </a:t>
            </a:r>
            <a:r>
              <a:rPr lang="sl-SI" sz="2000" dirty="0" smtClean="0"/>
              <a:t>(</a:t>
            </a:r>
            <a:r>
              <a:rPr lang="sl-SI" sz="2000" dirty="0" err="1" smtClean="0"/>
              <a:t>Stow</a:t>
            </a:r>
            <a:r>
              <a:rPr lang="sl-SI" sz="2000" dirty="0" smtClean="0"/>
              <a:t> and </a:t>
            </a:r>
            <a:r>
              <a:rPr lang="sl-SI" sz="2000" dirty="0" err="1" smtClean="0"/>
              <a:t>Roll</a:t>
            </a:r>
            <a:r>
              <a:rPr lang="sl-SI" sz="2000" dirty="0"/>
              <a:t> </a:t>
            </a:r>
            <a:r>
              <a:rPr lang="sl-SI" sz="2000" dirty="0" smtClean="0"/>
              <a:t>oz. </a:t>
            </a:r>
            <a:r>
              <a:rPr lang="en-US" sz="2000" dirty="0" err="1" smtClean="0"/>
              <a:t>stowable</a:t>
            </a:r>
            <a:r>
              <a:rPr lang="en-US" sz="2000" dirty="0" smtClean="0"/>
              <a:t> </a:t>
            </a:r>
            <a:r>
              <a:rPr lang="en-US" sz="2000" dirty="0" err="1"/>
              <a:t>ro-ro</a:t>
            </a:r>
            <a:r>
              <a:rPr lang="en-US" sz="2000" dirty="0"/>
              <a:t>) </a:t>
            </a:r>
            <a:r>
              <a:rPr lang="sl-SI" sz="2000" dirty="0" smtClean="0"/>
              <a:t>je način natovarjanja ladje pri katerem se tovor naloži s pomočjo </a:t>
            </a:r>
            <a:r>
              <a:rPr lang="sl-SI" sz="2000" dirty="0" smtClean="0"/>
              <a:t>viličarja ali vlačilca. </a:t>
            </a:r>
            <a:r>
              <a:rPr lang="sl-SI" sz="2000" dirty="0" smtClean="0"/>
              <a:t>Tovor se na ladji zloži v za to namenjen tovorni prostor</a:t>
            </a:r>
            <a:r>
              <a:rPr lang="sl-SI" sz="2000" dirty="0" smtClean="0"/>
              <a:t>.</a:t>
            </a:r>
          </a:p>
          <a:p>
            <a:endParaRPr lang="sl-SI" sz="2000" dirty="0"/>
          </a:p>
          <a:p>
            <a:r>
              <a:rPr lang="sl-SI" sz="2000" dirty="0" smtClean="0"/>
              <a:t>Te ladje so prilagojene prevozu rol (predvsem papir in les) in imajo boljše izkoristke prostora kot običajne Ro-Ro ladje. S pomočjo posebne platforme lahko take role naložimo tudi na klasično Ro-Ro ladjo.</a:t>
            </a:r>
            <a:endParaRPr lang="sl-SI" sz="2000" dirty="0"/>
          </a:p>
        </p:txBody>
      </p:sp>
      <p:pic>
        <p:nvPicPr>
          <p:cNvPr id="4" name="Slika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3212140"/>
            <a:ext cx="4229595" cy="2722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Slika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3212140"/>
            <a:ext cx="3699311" cy="1800200"/>
          </a:xfrm>
          <a:prstGeom prst="rect">
            <a:avLst/>
          </a:prstGeom>
        </p:spPr>
      </p:pic>
    </p:spTree>
    <p:extLst>
      <p:ext uri="{BB962C8B-B14F-4D97-AF65-F5344CB8AC3E}">
        <p14:creationId xmlns:p14="http://schemas.microsoft.com/office/powerpoint/2010/main" val="24860079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avokotnik 2"/>
          <p:cNvSpPr/>
          <p:nvPr/>
        </p:nvSpPr>
        <p:spPr>
          <a:xfrm>
            <a:off x="179512" y="908720"/>
            <a:ext cx="8856984" cy="2862322"/>
          </a:xfrm>
          <a:prstGeom prst="rect">
            <a:avLst/>
          </a:prstGeom>
        </p:spPr>
        <p:txBody>
          <a:bodyPr wrap="square">
            <a:spAutoFit/>
          </a:bodyPr>
          <a:lstStyle/>
          <a:p>
            <a:r>
              <a:rPr lang="sl-SI" sz="2000" dirty="0" smtClean="0">
                <a:solidFill>
                  <a:srgbClr val="000000"/>
                </a:solidFill>
                <a:latin typeface="Times New Roman"/>
              </a:rPr>
              <a:t>d.) </a:t>
            </a:r>
            <a:r>
              <a:rPr lang="sl-SI" sz="2000" b="1" dirty="0" smtClean="0">
                <a:solidFill>
                  <a:srgbClr val="000000"/>
                </a:solidFill>
                <a:latin typeface="Times New Roman"/>
              </a:rPr>
              <a:t>»</a:t>
            </a:r>
            <a:r>
              <a:rPr lang="sl-SI" sz="2000" b="1" dirty="0" err="1" smtClean="0">
                <a:solidFill>
                  <a:srgbClr val="000000"/>
                </a:solidFill>
                <a:latin typeface="Times New Roman"/>
              </a:rPr>
              <a:t>Roll</a:t>
            </a:r>
            <a:r>
              <a:rPr lang="sl-SI" sz="2000" b="1" dirty="0" smtClean="0">
                <a:solidFill>
                  <a:srgbClr val="000000"/>
                </a:solidFill>
                <a:latin typeface="Times New Roman"/>
              </a:rPr>
              <a:t> </a:t>
            </a:r>
            <a:r>
              <a:rPr lang="sl-SI" sz="2000" b="1" dirty="0">
                <a:solidFill>
                  <a:srgbClr val="000000"/>
                </a:solidFill>
                <a:latin typeface="Times New Roman"/>
              </a:rPr>
              <a:t>on - </a:t>
            </a:r>
            <a:r>
              <a:rPr lang="sl-SI" sz="2000" b="1" dirty="0" err="1">
                <a:solidFill>
                  <a:srgbClr val="000000"/>
                </a:solidFill>
                <a:latin typeface="Times New Roman"/>
              </a:rPr>
              <a:t>Roll</a:t>
            </a:r>
            <a:r>
              <a:rPr lang="sl-SI" sz="2000" b="1" dirty="0">
                <a:solidFill>
                  <a:srgbClr val="000000"/>
                </a:solidFill>
                <a:latin typeface="Times New Roman"/>
              </a:rPr>
              <a:t> </a:t>
            </a:r>
            <a:r>
              <a:rPr lang="sl-SI" sz="2000" b="1" dirty="0" err="1">
                <a:solidFill>
                  <a:srgbClr val="000000"/>
                </a:solidFill>
                <a:latin typeface="Times New Roman"/>
              </a:rPr>
              <a:t>off</a:t>
            </a:r>
            <a:r>
              <a:rPr lang="sl-SI" sz="2000" b="1" dirty="0">
                <a:solidFill>
                  <a:srgbClr val="000000"/>
                </a:solidFill>
                <a:latin typeface="Times New Roman"/>
              </a:rPr>
              <a:t> / </a:t>
            </a:r>
            <a:r>
              <a:rPr lang="sl-SI" sz="2000" b="1" dirty="0" err="1">
                <a:solidFill>
                  <a:srgbClr val="000000"/>
                </a:solidFill>
                <a:latin typeface="Times New Roman"/>
              </a:rPr>
              <a:t>Lift</a:t>
            </a:r>
            <a:r>
              <a:rPr lang="sl-SI" sz="2000" b="1" dirty="0">
                <a:solidFill>
                  <a:srgbClr val="000000"/>
                </a:solidFill>
                <a:latin typeface="Times New Roman"/>
              </a:rPr>
              <a:t> on - </a:t>
            </a:r>
            <a:r>
              <a:rPr lang="sl-SI" sz="2000" b="1" dirty="0" err="1">
                <a:solidFill>
                  <a:srgbClr val="000000"/>
                </a:solidFill>
                <a:latin typeface="Times New Roman"/>
              </a:rPr>
              <a:t>Lift</a:t>
            </a:r>
            <a:r>
              <a:rPr lang="sl-SI" sz="2000" b="1" dirty="0">
                <a:solidFill>
                  <a:srgbClr val="000000"/>
                </a:solidFill>
                <a:latin typeface="Times New Roman"/>
              </a:rPr>
              <a:t> </a:t>
            </a:r>
            <a:r>
              <a:rPr lang="sl-SI" sz="2000" b="1" dirty="0" err="1">
                <a:solidFill>
                  <a:srgbClr val="000000"/>
                </a:solidFill>
                <a:latin typeface="Times New Roman"/>
              </a:rPr>
              <a:t>off</a:t>
            </a:r>
            <a:r>
              <a:rPr lang="sl-SI" sz="2000" b="1" dirty="0">
                <a:solidFill>
                  <a:srgbClr val="000000"/>
                </a:solidFill>
                <a:latin typeface="Times New Roman"/>
              </a:rPr>
              <a:t>« (RO-RO / LO-LO ali le RO-LO) </a:t>
            </a:r>
            <a:r>
              <a:rPr lang="sl-SI" sz="2000" dirty="0">
                <a:solidFill>
                  <a:srgbClr val="000000"/>
                </a:solidFill>
                <a:latin typeface="Times New Roman"/>
              </a:rPr>
              <a:t>je kombinacija horizontalnega in vertikalnega vkrcanja in izkrcanja tovora na ladje, ki imajo tehnične, tehnološke in eksploatacijske karakteristike RO-RO in LO-LO ladij. Gre za kombinirane RO-LO ladje, ki istočasno omogočajo vkrcanje in izkrcanje tovora po sistemih </a:t>
            </a:r>
            <a:r>
              <a:rPr lang="sl-SI" sz="2000" dirty="0" smtClean="0">
                <a:solidFill>
                  <a:srgbClr val="000000"/>
                </a:solidFill>
                <a:latin typeface="Times New Roman"/>
              </a:rPr>
              <a:t>»pripeljati </a:t>
            </a:r>
            <a:r>
              <a:rPr lang="sl-SI" sz="2000" dirty="0">
                <a:solidFill>
                  <a:srgbClr val="000000"/>
                </a:solidFill>
                <a:latin typeface="Times New Roman"/>
              </a:rPr>
              <a:t>– odpeljati« in »dvigni - spusti</a:t>
            </a:r>
            <a:r>
              <a:rPr lang="sl-SI" sz="2000" dirty="0" smtClean="0">
                <a:solidFill>
                  <a:srgbClr val="000000"/>
                </a:solidFill>
                <a:latin typeface="Times New Roman"/>
              </a:rPr>
              <a:t>«.</a:t>
            </a:r>
          </a:p>
          <a:p>
            <a:endParaRPr lang="sl-SI" sz="2000" dirty="0">
              <a:solidFill>
                <a:srgbClr val="000000"/>
              </a:solidFill>
              <a:latin typeface="Times New Roman"/>
            </a:endParaRPr>
          </a:p>
          <a:p>
            <a:r>
              <a:rPr lang="sl-SI" sz="2000" dirty="0">
                <a:solidFill>
                  <a:srgbClr val="000000"/>
                </a:solidFill>
              </a:rPr>
              <a:t>Gradnja takšnih ladij je bolj zahtevna in dražja. Takšne ladje pa so bolj fleksibilne (prilagodljive) in rentabilne (največja rentabilnost je na krajših, obalnih plovbah). </a:t>
            </a:r>
            <a:endParaRPr lang="sl-SI" sz="2000" dirty="0"/>
          </a:p>
          <a:p>
            <a:endParaRPr lang="sl-SI"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710" y="4005064"/>
            <a:ext cx="7944580" cy="17986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773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168559" y="439214"/>
            <a:ext cx="8640960" cy="1938992"/>
          </a:xfrm>
          <a:prstGeom prst="rect">
            <a:avLst/>
          </a:prstGeom>
          <a:noFill/>
        </p:spPr>
        <p:txBody>
          <a:bodyPr wrap="square" rtlCol="0">
            <a:spAutoFit/>
          </a:bodyPr>
          <a:lstStyle/>
          <a:p>
            <a:r>
              <a:rPr lang="sl-SI" sz="2000" dirty="0"/>
              <a:t>e</a:t>
            </a:r>
            <a:r>
              <a:rPr lang="sl-SI" sz="2000" dirty="0" smtClean="0"/>
              <a:t>) </a:t>
            </a:r>
            <a:r>
              <a:rPr lang="sl-SI" sz="2000" b="1" dirty="0" err="1" smtClean="0"/>
              <a:t>Fo</a:t>
            </a:r>
            <a:r>
              <a:rPr lang="sl-SI" sz="2000" b="1" dirty="0" smtClean="0"/>
              <a:t> – </a:t>
            </a:r>
            <a:r>
              <a:rPr lang="sl-SI" sz="2000" b="1" dirty="0" err="1" smtClean="0"/>
              <a:t>Fo</a:t>
            </a:r>
            <a:r>
              <a:rPr lang="sl-SI" sz="2000" b="1" dirty="0" smtClean="0"/>
              <a:t> </a:t>
            </a:r>
            <a:r>
              <a:rPr lang="sl-SI" sz="2000" dirty="0" smtClean="0"/>
              <a:t>(</a:t>
            </a:r>
            <a:r>
              <a:rPr lang="sl-SI" sz="2000" dirty="0" err="1" smtClean="0"/>
              <a:t>Float</a:t>
            </a:r>
            <a:r>
              <a:rPr lang="sl-SI" sz="2000" dirty="0" smtClean="0"/>
              <a:t>-on / </a:t>
            </a:r>
            <a:r>
              <a:rPr lang="sl-SI" sz="2000" dirty="0" err="1" smtClean="0"/>
              <a:t>Float</a:t>
            </a:r>
            <a:r>
              <a:rPr lang="sl-SI" sz="2000" dirty="0" smtClean="0"/>
              <a:t>-</a:t>
            </a:r>
            <a:r>
              <a:rPr lang="sl-SI" sz="2000" dirty="0" err="1" smtClean="0"/>
              <a:t>off</a:t>
            </a:r>
            <a:r>
              <a:rPr lang="sl-SI" sz="2000" dirty="0" smtClean="0"/>
              <a:t>) </a:t>
            </a:r>
            <a:r>
              <a:rPr lang="sl-SI" sz="2000" b="1" dirty="0" err="1"/>
              <a:t>Heavy</a:t>
            </a:r>
            <a:r>
              <a:rPr lang="sl-SI" sz="2000" b="1" dirty="0"/>
              <a:t>-</a:t>
            </a:r>
            <a:r>
              <a:rPr lang="sl-SI" sz="2000" b="1" dirty="0" err="1"/>
              <a:t>lift</a:t>
            </a:r>
            <a:r>
              <a:rPr lang="sl-SI" sz="2000" b="1" dirty="0"/>
              <a:t> </a:t>
            </a:r>
            <a:r>
              <a:rPr lang="sl-SI" sz="2000" b="1" dirty="0" err="1"/>
              <a:t>ship</a:t>
            </a:r>
            <a:r>
              <a:rPr lang="sl-SI" sz="2000" dirty="0"/>
              <a:t>: </a:t>
            </a:r>
            <a:r>
              <a:rPr lang="sl-SI" sz="2000" dirty="0" smtClean="0"/>
              <a:t>Plavajoči tovor ali tovor, ki se nahaja v plavajočih tovornih enotah se naplavi v-iz posebnih potopljivih ladijskih skladišč (podobna so ladijskemu doku). Pri natovarjanju ladje se le ta delno potopi, premakne pod tovor ali pa se tovor ustrezno premakne, na kar se ladja ponovno dvigne in obenem dvigne tudi tovor. Raztovarjanje poteka po obratnem vrstnem redu. </a:t>
            </a:r>
            <a:endParaRPr lang="sl-SI" sz="2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390" y="2564904"/>
            <a:ext cx="4208178" cy="3152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5103" y="2586644"/>
            <a:ext cx="3744416" cy="31303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ravokotnik 2"/>
          <p:cNvSpPr/>
          <p:nvPr/>
        </p:nvSpPr>
        <p:spPr>
          <a:xfrm>
            <a:off x="2539346" y="5771904"/>
            <a:ext cx="7848872" cy="523220"/>
          </a:xfrm>
          <a:prstGeom prst="rect">
            <a:avLst/>
          </a:prstGeom>
        </p:spPr>
        <p:txBody>
          <a:bodyPr wrap="square">
            <a:spAutoFit/>
          </a:bodyPr>
          <a:lstStyle/>
          <a:p>
            <a:r>
              <a:rPr lang="sl-SI" sz="1400" dirty="0">
                <a:hlinkClick r:id="rId4"/>
              </a:rPr>
              <a:t>https://</a:t>
            </a:r>
            <a:r>
              <a:rPr lang="sl-SI" sz="1400" dirty="0" smtClean="0">
                <a:hlinkClick r:id="rId4"/>
              </a:rPr>
              <a:t>www.youtube.com/watch?v=qTBRLOcFE6A</a:t>
            </a:r>
            <a:endParaRPr lang="sl-SI" sz="1400" dirty="0" smtClean="0"/>
          </a:p>
          <a:p>
            <a:endParaRPr lang="sl-SI" sz="1400" dirty="0"/>
          </a:p>
        </p:txBody>
      </p:sp>
      <p:sp>
        <p:nvSpPr>
          <p:cNvPr id="4" name="Pravokotnik 3"/>
          <p:cNvSpPr/>
          <p:nvPr/>
        </p:nvSpPr>
        <p:spPr>
          <a:xfrm>
            <a:off x="2539346" y="6139071"/>
            <a:ext cx="3899385" cy="738664"/>
          </a:xfrm>
          <a:prstGeom prst="rect">
            <a:avLst/>
          </a:prstGeom>
        </p:spPr>
        <p:txBody>
          <a:bodyPr wrap="square">
            <a:spAutoFit/>
          </a:bodyPr>
          <a:lstStyle/>
          <a:p>
            <a:r>
              <a:rPr lang="sl-SI" sz="1400" dirty="0">
                <a:hlinkClick r:id="rId5"/>
              </a:rPr>
              <a:t>https://</a:t>
            </a:r>
            <a:r>
              <a:rPr lang="sl-SI" sz="1400" dirty="0" smtClean="0">
                <a:hlinkClick r:id="rId5"/>
              </a:rPr>
              <a:t>www.youtube.com/watch?v=jPEtUCJ_yAs</a:t>
            </a:r>
            <a:endParaRPr lang="sl-SI" sz="1400" dirty="0" smtClean="0"/>
          </a:p>
          <a:p>
            <a:r>
              <a:rPr lang="sl-SI" sz="1400" dirty="0">
                <a:hlinkClick r:id="rId6"/>
              </a:rPr>
              <a:t>https://</a:t>
            </a:r>
            <a:r>
              <a:rPr lang="sl-SI" sz="1400" dirty="0" smtClean="0">
                <a:hlinkClick r:id="rId6"/>
              </a:rPr>
              <a:t>www.youtube.com/watch?v=SxyqXtTi4D4</a:t>
            </a:r>
            <a:endParaRPr lang="sl-SI" sz="1400" dirty="0" smtClean="0"/>
          </a:p>
          <a:p>
            <a:endParaRPr lang="sl-SI" sz="1400" dirty="0"/>
          </a:p>
        </p:txBody>
      </p:sp>
    </p:spTree>
    <p:extLst>
      <p:ext uri="{BB962C8B-B14F-4D97-AF65-F5344CB8AC3E}">
        <p14:creationId xmlns:p14="http://schemas.microsoft.com/office/powerpoint/2010/main" val="19558767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404664"/>
            <a:ext cx="4779963" cy="369332"/>
          </a:xfrm>
          <a:prstGeom prst="rect">
            <a:avLst/>
          </a:prstGeom>
        </p:spPr>
        <p:txBody>
          <a:bodyPr wrap="none">
            <a:spAutoFit/>
          </a:bodyPr>
          <a:lstStyle/>
          <a:p>
            <a:r>
              <a:rPr lang="sl-SI" i="1" dirty="0" smtClean="0">
                <a:solidFill>
                  <a:srgbClr val="000000"/>
                </a:solidFill>
                <a:latin typeface="Arial"/>
              </a:rPr>
              <a:t>f)  </a:t>
            </a:r>
            <a:r>
              <a:rPr lang="sl-SI" b="1" i="1" dirty="0" smtClean="0">
                <a:solidFill>
                  <a:srgbClr val="000000"/>
                </a:solidFill>
                <a:latin typeface="Arial"/>
              </a:rPr>
              <a:t>FO-FO </a:t>
            </a:r>
            <a:r>
              <a:rPr lang="sl-SI" b="1" i="1" dirty="0">
                <a:solidFill>
                  <a:srgbClr val="000000"/>
                </a:solidFill>
                <a:latin typeface="Arial"/>
              </a:rPr>
              <a:t>TRANSPORTNA TEHNOLOGIJA </a:t>
            </a:r>
            <a:endParaRPr lang="sl-SI" dirty="0"/>
          </a:p>
        </p:txBody>
      </p:sp>
      <p:sp>
        <p:nvSpPr>
          <p:cNvPr id="3" name="Pravokotnik 2"/>
          <p:cNvSpPr/>
          <p:nvPr/>
        </p:nvSpPr>
        <p:spPr>
          <a:xfrm>
            <a:off x="235387" y="936010"/>
            <a:ext cx="8673226" cy="646331"/>
          </a:xfrm>
          <a:prstGeom prst="rect">
            <a:avLst/>
          </a:prstGeom>
        </p:spPr>
        <p:txBody>
          <a:bodyPr wrap="square">
            <a:spAutoFit/>
          </a:bodyPr>
          <a:lstStyle/>
          <a:p>
            <a:r>
              <a:rPr lang="sl-SI" dirty="0">
                <a:solidFill>
                  <a:srgbClr val="000000"/>
                </a:solidFill>
                <a:latin typeface="Times New Roman"/>
              </a:rPr>
              <a:t>Za to tehnologijo je karakteristično horizontalno in vertikalno nakladanje-razkladanje s pomočjo barž z različnimi tovori. </a:t>
            </a:r>
            <a:endParaRPr lang="sl-SI" dirty="0"/>
          </a:p>
        </p:txBody>
      </p:sp>
      <p:sp>
        <p:nvSpPr>
          <p:cNvPr id="5" name="Pravokotnik 4"/>
          <p:cNvSpPr/>
          <p:nvPr/>
        </p:nvSpPr>
        <p:spPr>
          <a:xfrm>
            <a:off x="235387" y="1701153"/>
            <a:ext cx="8627549" cy="2031325"/>
          </a:xfrm>
          <a:prstGeom prst="rect">
            <a:avLst/>
          </a:prstGeom>
        </p:spPr>
        <p:txBody>
          <a:bodyPr wrap="square">
            <a:spAutoFit/>
          </a:bodyPr>
          <a:lstStyle/>
          <a:p>
            <a:r>
              <a:rPr lang="sl-SI" dirty="0">
                <a:solidFill>
                  <a:srgbClr val="000000"/>
                </a:solidFill>
                <a:latin typeface="Times New Roman"/>
              </a:rPr>
              <a:t>S to tehnologijo operacije vkrcanja in izkrcanja </a:t>
            </a:r>
            <a:r>
              <a:rPr lang="sl-SI" dirty="0" err="1">
                <a:solidFill>
                  <a:srgbClr val="000000"/>
                </a:solidFill>
                <a:latin typeface="Times New Roman"/>
              </a:rPr>
              <a:t>unitariziranega</a:t>
            </a:r>
            <a:r>
              <a:rPr lang="sl-SI" dirty="0">
                <a:solidFill>
                  <a:srgbClr val="000000"/>
                </a:solidFill>
                <a:latin typeface="Times New Roman"/>
              </a:rPr>
              <a:t> tovora (združevanje več manjših enot tovora v velike enote tovora) opravljajo izven pristanišč, brez pomoči pristaniške mehanizacije. Tehnologija povezuje pristanišča na morski obali s pristanišči v notranjosti ob rekah, jezerih, kanalih. Razvila se je zaradi visokih stroškov pretovarjanja tovora v pristaniščih, pogoste zasedenosti pristanišč, dolgega zadrževanja ladij v pristaniščih in velikih investicij v moderno opremljena pristanišča, terminale in pristaniško infrastrukturo. </a:t>
            </a:r>
            <a:endParaRPr lang="sl-SI" dirty="0"/>
          </a:p>
        </p:txBody>
      </p:sp>
      <p:sp>
        <p:nvSpPr>
          <p:cNvPr id="6" name="Pravokotnik 5"/>
          <p:cNvSpPr/>
          <p:nvPr/>
        </p:nvSpPr>
        <p:spPr>
          <a:xfrm>
            <a:off x="220848" y="4005064"/>
            <a:ext cx="8167575" cy="923330"/>
          </a:xfrm>
          <a:prstGeom prst="rect">
            <a:avLst/>
          </a:prstGeom>
        </p:spPr>
        <p:txBody>
          <a:bodyPr wrap="square">
            <a:spAutoFit/>
          </a:bodyPr>
          <a:lstStyle/>
          <a:p>
            <a:r>
              <a:rPr lang="sl-SI" dirty="0"/>
              <a:t>SREDSTVA ZA DELO PO SISTEMU FO-FO:</a:t>
            </a:r>
          </a:p>
          <a:p>
            <a:pPr marL="285750" indent="-285750">
              <a:buFont typeface="Wingdings" panose="05000000000000000000" pitchFamily="2" charset="2"/>
              <a:buChar char="Ø"/>
            </a:pPr>
            <a:r>
              <a:rPr lang="sl-SI" dirty="0" smtClean="0"/>
              <a:t> </a:t>
            </a:r>
            <a:r>
              <a:rPr lang="sl-SI" dirty="0"/>
              <a:t>ladje - nosilke barž,</a:t>
            </a:r>
          </a:p>
          <a:p>
            <a:pPr marL="285750" indent="-285750">
              <a:buFont typeface="Wingdings" panose="05000000000000000000" pitchFamily="2" charset="2"/>
              <a:buChar char="Ø"/>
            </a:pPr>
            <a:r>
              <a:rPr lang="sl-SI" dirty="0" smtClean="0"/>
              <a:t> barže </a:t>
            </a:r>
            <a:r>
              <a:rPr lang="sl-SI" dirty="0"/>
              <a:t>ali maone (plavajoči kontejnerji).</a:t>
            </a:r>
          </a:p>
        </p:txBody>
      </p:sp>
    </p:spTree>
    <p:extLst>
      <p:ext uri="{BB962C8B-B14F-4D97-AF65-F5344CB8AC3E}">
        <p14:creationId xmlns:p14="http://schemas.microsoft.com/office/powerpoint/2010/main" val="1903546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52939" y="644296"/>
            <a:ext cx="8496944" cy="369332"/>
          </a:xfrm>
          <a:prstGeom prst="rect">
            <a:avLst/>
          </a:prstGeom>
        </p:spPr>
        <p:txBody>
          <a:bodyPr wrap="square">
            <a:spAutoFit/>
          </a:bodyPr>
          <a:lstStyle/>
          <a:p>
            <a:r>
              <a:rPr lang="it-IT" dirty="0" err="1"/>
              <a:t>Razvili</a:t>
            </a:r>
            <a:r>
              <a:rPr lang="it-IT" dirty="0"/>
              <a:t> so se TRIJE SISTEMI LADIJ - NOSILK </a:t>
            </a:r>
            <a:r>
              <a:rPr lang="it-IT" dirty="0" err="1"/>
              <a:t>barž</a:t>
            </a:r>
            <a:r>
              <a:rPr lang="it-IT" dirty="0"/>
              <a:t>, in </a:t>
            </a:r>
            <a:r>
              <a:rPr lang="it-IT" dirty="0" err="1"/>
              <a:t>sicer</a:t>
            </a:r>
            <a:r>
              <a:rPr lang="it-IT" dirty="0"/>
              <a:t>:</a:t>
            </a:r>
            <a:endParaRPr lang="sl-SI" dirty="0"/>
          </a:p>
        </p:txBody>
      </p:sp>
      <p:sp>
        <p:nvSpPr>
          <p:cNvPr id="3" name="Pravokotnik 2"/>
          <p:cNvSpPr/>
          <p:nvPr/>
        </p:nvSpPr>
        <p:spPr>
          <a:xfrm>
            <a:off x="162744" y="712532"/>
            <a:ext cx="8892480" cy="677108"/>
          </a:xfrm>
          <a:prstGeom prst="rect">
            <a:avLst/>
          </a:prstGeom>
        </p:spPr>
        <p:txBody>
          <a:bodyPr wrap="square">
            <a:spAutoFit/>
          </a:bodyPr>
          <a:lstStyle/>
          <a:p>
            <a:endParaRPr lang="sl-SI" sz="2000" dirty="0">
              <a:solidFill>
                <a:srgbClr val="000000"/>
              </a:solidFill>
              <a:latin typeface="Times New Roman"/>
            </a:endParaRPr>
          </a:p>
          <a:p>
            <a:r>
              <a:rPr lang="sl-SI" b="1" u="sng" dirty="0">
                <a:solidFill>
                  <a:schemeClr val="accent1"/>
                </a:solidFill>
                <a:latin typeface="Times New Roman"/>
              </a:rPr>
              <a:t>LASH </a:t>
            </a:r>
            <a:r>
              <a:rPr lang="sl-SI" b="1" u="sng" dirty="0" smtClean="0">
                <a:solidFill>
                  <a:schemeClr val="accent1"/>
                </a:solidFill>
                <a:latin typeface="Times New Roman"/>
              </a:rPr>
              <a:t>(</a:t>
            </a:r>
            <a:r>
              <a:rPr lang="sl-SI" b="1" u="sng" dirty="0" err="1" smtClean="0">
                <a:solidFill>
                  <a:schemeClr val="accent1"/>
                </a:solidFill>
                <a:latin typeface="Times New Roman"/>
              </a:rPr>
              <a:t>Lighter</a:t>
            </a:r>
            <a:r>
              <a:rPr lang="sl-SI" b="1" u="sng" dirty="0" smtClean="0">
                <a:solidFill>
                  <a:schemeClr val="accent1"/>
                </a:solidFill>
                <a:latin typeface="Times New Roman"/>
              </a:rPr>
              <a:t> </a:t>
            </a:r>
            <a:r>
              <a:rPr lang="sl-SI" b="1" u="sng" dirty="0" err="1" smtClean="0">
                <a:solidFill>
                  <a:schemeClr val="accent1"/>
                </a:solidFill>
                <a:latin typeface="Times New Roman"/>
              </a:rPr>
              <a:t>Aboard</a:t>
            </a:r>
            <a:r>
              <a:rPr lang="sl-SI" b="1" u="sng" dirty="0" smtClean="0">
                <a:solidFill>
                  <a:schemeClr val="accent1"/>
                </a:solidFill>
                <a:latin typeface="Times New Roman"/>
              </a:rPr>
              <a:t> </a:t>
            </a:r>
            <a:r>
              <a:rPr lang="sl-SI" b="1" u="sng" dirty="0" err="1" smtClean="0">
                <a:solidFill>
                  <a:schemeClr val="accent1"/>
                </a:solidFill>
                <a:latin typeface="Times New Roman"/>
              </a:rPr>
              <a:t>SHip</a:t>
            </a:r>
            <a:r>
              <a:rPr lang="sl-SI" b="1" u="sng" dirty="0" smtClean="0">
                <a:solidFill>
                  <a:schemeClr val="accent1"/>
                </a:solidFill>
                <a:latin typeface="Times New Roman"/>
              </a:rPr>
              <a:t>): </a:t>
            </a:r>
            <a:r>
              <a:rPr lang="sl-SI" dirty="0">
                <a:solidFill>
                  <a:srgbClr val="000000"/>
                </a:solidFill>
                <a:latin typeface="Times New Roman"/>
              </a:rPr>
              <a:t>v eksploataciji od 1969 v ZDA in v Evropi. </a:t>
            </a:r>
          </a:p>
        </p:txBody>
      </p:sp>
      <p:sp>
        <p:nvSpPr>
          <p:cNvPr id="4" name="Pravokotnik 3"/>
          <p:cNvSpPr/>
          <p:nvPr/>
        </p:nvSpPr>
        <p:spPr>
          <a:xfrm>
            <a:off x="179512" y="1700808"/>
            <a:ext cx="4572000" cy="4247317"/>
          </a:xfrm>
          <a:prstGeom prst="rect">
            <a:avLst/>
          </a:prstGeom>
        </p:spPr>
        <p:txBody>
          <a:bodyPr>
            <a:spAutoFit/>
          </a:bodyPr>
          <a:lstStyle/>
          <a:p>
            <a:r>
              <a:rPr lang="sl-SI" b="1" i="1" dirty="0">
                <a:solidFill>
                  <a:srgbClr val="000000"/>
                </a:solidFill>
                <a:latin typeface="Times New Roman"/>
              </a:rPr>
              <a:t>Tehnične karakteristike: </a:t>
            </a:r>
            <a:endParaRPr lang="sl-SI" dirty="0">
              <a:solidFill>
                <a:srgbClr val="000000"/>
              </a:solidFill>
              <a:latin typeface="Times New Roman"/>
            </a:endParaRPr>
          </a:p>
          <a:p>
            <a:pPr marL="285750" indent="-285750">
              <a:buFont typeface="Arial" pitchFamily="34" charset="0"/>
              <a:buChar char="•"/>
            </a:pPr>
            <a:r>
              <a:rPr lang="sl-SI" dirty="0" smtClean="0">
                <a:solidFill>
                  <a:srgbClr val="000000"/>
                </a:solidFill>
                <a:latin typeface="Times New Roman"/>
              </a:rPr>
              <a:t>nosilnost </a:t>
            </a:r>
            <a:r>
              <a:rPr lang="sl-SI" dirty="0">
                <a:solidFill>
                  <a:srgbClr val="000000"/>
                </a:solidFill>
                <a:latin typeface="Times New Roman"/>
              </a:rPr>
              <a:t>30.000 DWT, kapaciteta do 73 barž po 375 ton ali 1500 TEU (</a:t>
            </a:r>
            <a:r>
              <a:rPr lang="sl-SI" dirty="0" err="1">
                <a:solidFill>
                  <a:srgbClr val="000000"/>
                </a:solidFill>
                <a:latin typeface="Times New Roman"/>
              </a:rPr>
              <a:t>Twenty</a:t>
            </a:r>
            <a:r>
              <a:rPr lang="sl-SI" dirty="0">
                <a:solidFill>
                  <a:srgbClr val="000000"/>
                </a:solidFill>
                <a:latin typeface="Times New Roman"/>
              </a:rPr>
              <a:t> </a:t>
            </a:r>
            <a:r>
              <a:rPr lang="sl-SI" dirty="0" err="1" smtClean="0">
                <a:solidFill>
                  <a:srgbClr val="000000"/>
                </a:solidFill>
                <a:latin typeface="Times New Roman"/>
              </a:rPr>
              <a:t>feet</a:t>
            </a:r>
            <a:r>
              <a:rPr lang="sl-SI" dirty="0" smtClean="0">
                <a:solidFill>
                  <a:srgbClr val="000000"/>
                </a:solidFill>
                <a:latin typeface="Times New Roman"/>
              </a:rPr>
              <a:t> </a:t>
            </a:r>
            <a:r>
              <a:rPr lang="sl-SI" dirty="0" err="1">
                <a:solidFill>
                  <a:srgbClr val="000000"/>
                </a:solidFill>
                <a:latin typeface="Times New Roman"/>
              </a:rPr>
              <a:t>Equivalent</a:t>
            </a:r>
            <a:r>
              <a:rPr lang="sl-SI" dirty="0">
                <a:solidFill>
                  <a:srgbClr val="000000"/>
                </a:solidFill>
                <a:latin typeface="Times New Roman"/>
              </a:rPr>
              <a:t> </a:t>
            </a:r>
            <a:r>
              <a:rPr lang="sl-SI" dirty="0" err="1" smtClean="0">
                <a:solidFill>
                  <a:srgbClr val="000000"/>
                </a:solidFill>
                <a:latin typeface="Times New Roman"/>
              </a:rPr>
              <a:t>Unit</a:t>
            </a:r>
            <a:r>
              <a:rPr lang="sl-SI" dirty="0" smtClean="0">
                <a:solidFill>
                  <a:srgbClr val="000000"/>
                </a:solidFill>
                <a:latin typeface="Times New Roman"/>
              </a:rPr>
              <a:t>), </a:t>
            </a:r>
            <a:endParaRPr lang="sl-SI" dirty="0">
              <a:solidFill>
                <a:srgbClr val="000000"/>
              </a:solidFill>
              <a:latin typeface="Times New Roman"/>
            </a:endParaRPr>
          </a:p>
          <a:p>
            <a:pPr marL="285750" indent="-285750">
              <a:buFont typeface="Arial" pitchFamily="34" charset="0"/>
              <a:buChar char="•"/>
            </a:pPr>
            <a:r>
              <a:rPr lang="sl-SI" dirty="0" smtClean="0">
                <a:solidFill>
                  <a:srgbClr val="000000"/>
                </a:solidFill>
                <a:latin typeface="Times New Roman"/>
              </a:rPr>
              <a:t>hitrost </a:t>
            </a:r>
            <a:r>
              <a:rPr lang="sl-SI" dirty="0">
                <a:solidFill>
                  <a:srgbClr val="000000"/>
                </a:solidFill>
                <a:latin typeface="Times New Roman"/>
              </a:rPr>
              <a:t>23 </a:t>
            </a:r>
            <a:r>
              <a:rPr lang="sl-SI" dirty="0" smtClean="0">
                <a:solidFill>
                  <a:srgbClr val="000000"/>
                </a:solidFill>
                <a:latin typeface="Times New Roman"/>
              </a:rPr>
              <a:t>vozlov (</a:t>
            </a:r>
            <a:r>
              <a:rPr lang="sl-SI" dirty="0" err="1" smtClean="0">
                <a:solidFill>
                  <a:srgbClr val="000000"/>
                </a:solidFill>
                <a:latin typeface="Times New Roman"/>
              </a:rPr>
              <a:t>knot</a:t>
            </a:r>
            <a:r>
              <a:rPr lang="sl-SI" dirty="0" smtClean="0">
                <a:solidFill>
                  <a:srgbClr val="000000"/>
                </a:solidFill>
                <a:latin typeface="Times New Roman"/>
              </a:rPr>
              <a:t>-1morska milja na uro-1852m/h oz. 0,5144 m/s) </a:t>
            </a:r>
            <a:endParaRPr lang="sl-SI" dirty="0">
              <a:solidFill>
                <a:srgbClr val="000000"/>
              </a:solidFill>
              <a:latin typeface="Times New Roman"/>
            </a:endParaRPr>
          </a:p>
          <a:p>
            <a:pPr marL="285750" indent="-285750">
              <a:buFont typeface="Arial" pitchFamily="34" charset="0"/>
              <a:buChar char="•"/>
            </a:pPr>
            <a:r>
              <a:rPr lang="sl-SI" dirty="0" smtClean="0">
                <a:solidFill>
                  <a:srgbClr val="000000"/>
                </a:solidFill>
                <a:latin typeface="Times New Roman"/>
              </a:rPr>
              <a:t>nakladanje-razkladanje </a:t>
            </a:r>
            <a:r>
              <a:rPr lang="sl-SI" dirty="0">
                <a:solidFill>
                  <a:srgbClr val="000000"/>
                </a:solidFill>
                <a:latin typeface="Times New Roman"/>
              </a:rPr>
              <a:t>s </a:t>
            </a:r>
            <a:r>
              <a:rPr lang="sl-SI" dirty="0" err="1">
                <a:solidFill>
                  <a:srgbClr val="000000"/>
                </a:solidFill>
                <a:latin typeface="Times New Roman"/>
              </a:rPr>
              <a:t>portalnim</a:t>
            </a:r>
            <a:r>
              <a:rPr lang="sl-SI" dirty="0">
                <a:solidFill>
                  <a:srgbClr val="000000"/>
                </a:solidFill>
                <a:latin typeface="Times New Roman"/>
              </a:rPr>
              <a:t> dvigalom nosilnosti 500 ton, ladje opremljene z bočnimi tanki; </a:t>
            </a:r>
            <a:r>
              <a:rPr lang="sl-SI" dirty="0" err="1">
                <a:solidFill>
                  <a:srgbClr val="000000"/>
                </a:solidFill>
                <a:latin typeface="Times New Roman"/>
              </a:rPr>
              <a:t>natovor</a:t>
            </a:r>
            <a:r>
              <a:rPr lang="sl-SI" dirty="0">
                <a:solidFill>
                  <a:srgbClr val="000000"/>
                </a:solidFill>
                <a:latin typeface="Times New Roman"/>
              </a:rPr>
              <a:t>-</a:t>
            </a:r>
            <a:r>
              <a:rPr lang="sl-SI" dirty="0" err="1">
                <a:solidFill>
                  <a:srgbClr val="000000"/>
                </a:solidFill>
                <a:latin typeface="Times New Roman"/>
              </a:rPr>
              <a:t>iztovor</a:t>
            </a:r>
            <a:r>
              <a:rPr lang="sl-SI" dirty="0">
                <a:solidFill>
                  <a:srgbClr val="000000"/>
                </a:solidFill>
                <a:latin typeface="Times New Roman"/>
              </a:rPr>
              <a:t> od 1500-2000 ton/h. </a:t>
            </a:r>
          </a:p>
          <a:p>
            <a:pPr marL="285750" indent="-285750">
              <a:buFont typeface="Arial" pitchFamily="34" charset="0"/>
              <a:buChar char="•"/>
            </a:pPr>
            <a:r>
              <a:rPr lang="it-IT" dirty="0" err="1" smtClean="0">
                <a:solidFill>
                  <a:srgbClr val="000000"/>
                </a:solidFill>
                <a:latin typeface="Times New Roman"/>
              </a:rPr>
              <a:t>barže</a:t>
            </a:r>
            <a:r>
              <a:rPr lang="it-IT" dirty="0" smtClean="0">
                <a:solidFill>
                  <a:srgbClr val="000000"/>
                </a:solidFill>
                <a:latin typeface="Times New Roman"/>
              </a:rPr>
              <a:t> </a:t>
            </a:r>
            <a:r>
              <a:rPr lang="it-IT" dirty="0">
                <a:solidFill>
                  <a:srgbClr val="000000"/>
                </a:solidFill>
                <a:latin typeface="Times New Roman"/>
              </a:rPr>
              <a:t>se </a:t>
            </a:r>
            <a:r>
              <a:rPr lang="it-IT" dirty="0" err="1">
                <a:solidFill>
                  <a:srgbClr val="000000"/>
                </a:solidFill>
                <a:latin typeface="Times New Roman"/>
              </a:rPr>
              <a:t>spuščajo</a:t>
            </a:r>
            <a:r>
              <a:rPr lang="it-IT" dirty="0">
                <a:solidFill>
                  <a:srgbClr val="000000"/>
                </a:solidFill>
                <a:latin typeface="Times New Roman"/>
              </a:rPr>
              <a:t> in </a:t>
            </a:r>
            <a:r>
              <a:rPr lang="it-IT" dirty="0" err="1">
                <a:solidFill>
                  <a:srgbClr val="000000"/>
                </a:solidFill>
                <a:latin typeface="Times New Roman"/>
              </a:rPr>
              <a:t>dvigajo</a:t>
            </a:r>
            <a:r>
              <a:rPr lang="it-IT" dirty="0">
                <a:solidFill>
                  <a:srgbClr val="000000"/>
                </a:solidFill>
                <a:latin typeface="Times New Roman"/>
              </a:rPr>
              <a:t> </a:t>
            </a:r>
            <a:r>
              <a:rPr lang="it-IT" dirty="0" err="1">
                <a:solidFill>
                  <a:srgbClr val="000000"/>
                </a:solidFill>
                <a:latin typeface="Times New Roman"/>
              </a:rPr>
              <a:t>na</a:t>
            </a:r>
            <a:r>
              <a:rPr lang="it-IT" dirty="0">
                <a:solidFill>
                  <a:srgbClr val="000000"/>
                </a:solidFill>
                <a:latin typeface="Times New Roman"/>
              </a:rPr>
              <a:t> </a:t>
            </a:r>
            <a:r>
              <a:rPr lang="it-IT" dirty="0" err="1">
                <a:solidFill>
                  <a:srgbClr val="000000"/>
                </a:solidFill>
                <a:latin typeface="Times New Roman"/>
              </a:rPr>
              <a:t>krmi</a:t>
            </a:r>
            <a:r>
              <a:rPr lang="it-IT" dirty="0">
                <a:solidFill>
                  <a:srgbClr val="000000"/>
                </a:solidFill>
                <a:latin typeface="Times New Roman"/>
              </a:rPr>
              <a:t> in se </a:t>
            </a:r>
            <a:r>
              <a:rPr lang="it-IT" dirty="0" err="1">
                <a:solidFill>
                  <a:srgbClr val="000000"/>
                </a:solidFill>
                <a:latin typeface="Times New Roman"/>
              </a:rPr>
              <a:t>nalagajo</a:t>
            </a:r>
            <a:r>
              <a:rPr lang="it-IT" dirty="0">
                <a:solidFill>
                  <a:srgbClr val="000000"/>
                </a:solidFill>
                <a:latin typeface="Times New Roman"/>
              </a:rPr>
              <a:t> </a:t>
            </a:r>
            <a:r>
              <a:rPr lang="it-IT" dirty="0" err="1">
                <a:solidFill>
                  <a:srgbClr val="000000"/>
                </a:solidFill>
                <a:latin typeface="Times New Roman"/>
              </a:rPr>
              <a:t>ena</a:t>
            </a:r>
            <a:r>
              <a:rPr lang="it-IT" dirty="0">
                <a:solidFill>
                  <a:srgbClr val="000000"/>
                </a:solidFill>
                <a:latin typeface="Times New Roman"/>
              </a:rPr>
              <a:t> </a:t>
            </a:r>
            <a:r>
              <a:rPr lang="it-IT" dirty="0" err="1">
                <a:solidFill>
                  <a:srgbClr val="000000"/>
                </a:solidFill>
                <a:latin typeface="Times New Roman"/>
              </a:rPr>
              <a:t>na</a:t>
            </a:r>
            <a:r>
              <a:rPr lang="it-IT" dirty="0">
                <a:solidFill>
                  <a:srgbClr val="000000"/>
                </a:solidFill>
                <a:latin typeface="Times New Roman"/>
              </a:rPr>
              <a:t> </a:t>
            </a:r>
            <a:r>
              <a:rPr lang="it-IT" dirty="0" err="1">
                <a:solidFill>
                  <a:srgbClr val="000000"/>
                </a:solidFill>
                <a:latin typeface="Times New Roman"/>
              </a:rPr>
              <a:t>drugo</a:t>
            </a:r>
            <a:r>
              <a:rPr lang="it-IT" dirty="0">
                <a:solidFill>
                  <a:srgbClr val="000000"/>
                </a:solidFill>
                <a:latin typeface="Times New Roman"/>
              </a:rPr>
              <a:t>. </a:t>
            </a:r>
          </a:p>
          <a:p>
            <a:pPr marL="285750" indent="-285750">
              <a:buFont typeface="Arial" pitchFamily="34" charset="0"/>
              <a:buChar char="•"/>
            </a:pPr>
            <a:r>
              <a:rPr lang="pt-BR" dirty="0" smtClean="0">
                <a:solidFill>
                  <a:srgbClr val="000000"/>
                </a:solidFill>
                <a:latin typeface="Times New Roman"/>
              </a:rPr>
              <a:t>dvigalo </a:t>
            </a:r>
            <a:r>
              <a:rPr lang="pt-BR" dirty="0">
                <a:solidFill>
                  <a:srgbClr val="000000"/>
                </a:solidFill>
                <a:latin typeface="Times New Roman"/>
              </a:rPr>
              <a:t>se po tirnicah z baržo giblje vzdolž palube do mesta zlaganja. </a:t>
            </a:r>
          </a:p>
          <a:p>
            <a:r>
              <a:rPr lang="sl-SI" dirty="0">
                <a:solidFill>
                  <a:srgbClr val="000000"/>
                </a:solidFill>
                <a:latin typeface="Times New Roman"/>
              </a:rPr>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7732" y="2240457"/>
            <a:ext cx="4134459" cy="34563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8050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07504" y="338754"/>
            <a:ext cx="8964488" cy="677108"/>
          </a:xfrm>
          <a:prstGeom prst="rect">
            <a:avLst/>
          </a:prstGeom>
        </p:spPr>
        <p:txBody>
          <a:bodyPr wrap="square">
            <a:spAutoFit/>
          </a:bodyPr>
          <a:lstStyle/>
          <a:p>
            <a:endParaRPr lang="sl-SI" sz="2000" dirty="0">
              <a:solidFill>
                <a:srgbClr val="000000"/>
              </a:solidFill>
              <a:latin typeface="Times New Roman"/>
            </a:endParaRPr>
          </a:p>
          <a:p>
            <a:r>
              <a:rPr lang="sl-SI" b="1" u="sng" dirty="0">
                <a:solidFill>
                  <a:schemeClr val="accent1"/>
                </a:solidFill>
                <a:latin typeface="Times New Roman"/>
              </a:rPr>
              <a:t>SEABEE ladja (morska čebela): </a:t>
            </a:r>
            <a:r>
              <a:rPr lang="sl-SI" dirty="0">
                <a:solidFill>
                  <a:srgbClr val="000000"/>
                </a:solidFill>
                <a:latin typeface="Times New Roman"/>
              </a:rPr>
              <a:t>v eksploataciji od 1972 v ZDA in Evropi. </a:t>
            </a:r>
          </a:p>
        </p:txBody>
      </p:sp>
      <p:sp>
        <p:nvSpPr>
          <p:cNvPr id="3" name="Pravokotnik 2"/>
          <p:cNvSpPr/>
          <p:nvPr/>
        </p:nvSpPr>
        <p:spPr>
          <a:xfrm>
            <a:off x="179512" y="1052736"/>
            <a:ext cx="4572000" cy="2862322"/>
          </a:xfrm>
          <a:prstGeom prst="rect">
            <a:avLst/>
          </a:prstGeom>
        </p:spPr>
        <p:txBody>
          <a:bodyPr>
            <a:spAutoFit/>
          </a:bodyPr>
          <a:lstStyle/>
          <a:p>
            <a:r>
              <a:rPr lang="sl-SI" dirty="0">
                <a:solidFill>
                  <a:srgbClr val="000000"/>
                </a:solidFill>
                <a:latin typeface="Times New Roman"/>
              </a:rPr>
              <a:t>Imajo naslednje </a:t>
            </a:r>
            <a:r>
              <a:rPr lang="sl-SI" b="1" i="1" dirty="0">
                <a:solidFill>
                  <a:srgbClr val="000000"/>
                </a:solidFill>
                <a:latin typeface="Times New Roman"/>
              </a:rPr>
              <a:t>tehnične lastnosti</a:t>
            </a:r>
            <a:r>
              <a:rPr lang="sl-SI" dirty="0">
                <a:solidFill>
                  <a:srgbClr val="000000"/>
                </a:solidFill>
                <a:latin typeface="Times New Roman"/>
              </a:rPr>
              <a:t>: </a:t>
            </a:r>
          </a:p>
          <a:p>
            <a:pPr marL="285750" indent="-285750">
              <a:buFont typeface="Arial" pitchFamily="34" charset="0"/>
              <a:buChar char="•"/>
            </a:pPr>
            <a:r>
              <a:rPr lang="sl-SI" dirty="0" smtClean="0">
                <a:solidFill>
                  <a:srgbClr val="000000"/>
                </a:solidFill>
                <a:latin typeface="Times New Roman"/>
              </a:rPr>
              <a:t>nosilnost </a:t>
            </a:r>
            <a:r>
              <a:rPr lang="sl-SI" dirty="0">
                <a:solidFill>
                  <a:srgbClr val="000000"/>
                </a:solidFill>
                <a:latin typeface="Times New Roman"/>
              </a:rPr>
              <a:t>43.000 DWT, </a:t>
            </a:r>
          </a:p>
          <a:p>
            <a:pPr marL="285750" indent="-285750">
              <a:buFont typeface="Arial" pitchFamily="34" charset="0"/>
              <a:buChar char="•"/>
            </a:pPr>
            <a:r>
              <a:rPr lang="it-IT" dirty="0" err="1" smtClean="0">
                <a:solidFill>
                  <a:srgbClr val="000000"/>
                </a:solidFill>
                <a:latin typeface="Times New Roman"/>
              </a:rPr>
              <a:t>kapaciteta</a:t>
            </a:r>
            <a:r>
              <a:rPr lang="it-IT" dirty="0" smtClean="0">
                <a:solidFill>
                  <a:srgbClr val="000000"/>
                </a:solidFill>
                <a:latin typeface="Times New Roman"/>
              </a:rPr>
              <a:t> </a:t>
            </a:r>
            <a:r>
              <a:rPr lang="it-IT" dirty="0">
                <a:solidFill>
                  <a:srgbClr val="000000"/>
                </a:solidFill>
                <a:latin typeface="Times New Roman"/>
              </a:rPr>
              <a:t>38 </a:t>
            </a:r>
            <a:r>
              <a:rPr lang="it-IT" dirty="0" err="1">
                <a:solidFill>
                  <a:srgbClr val="000000"/>
                </a:solidFill>
                <a:latin typeface="Times New Roman"/>
              </a:rPr>
              <a:t>barž</a:t>
            </a:r>
            <a:r>
              <a:rPr lang="it-IT" dirty="0">
                <a:solidFill>
                  <a:srgbClr val="000000"/>
                </a:solidFill>
                <a:latin typeface="Times New Roman"/>
              </a:rPr>
              <a:t> </a:t>
            </a:r>
            <a:r>
              <a:rPr lang="it-IT" dirty="0" err="1">
                <a:solidFill>
                  <a:srgbClr val="000000"/>
                </a:solidFill>
                <a:latin typeface="Times New Roman"/>
              </a:rPr>
              <a:t>po</a:t>
            </a:r>
            <a:r>
              <a:rPr lang="it-IT" dirty="0">
                <a:solidFill>
                  <a:srgbClr val="000000"/>
                </a:solidFill>
                <a:latin typeface="Times New Roman"/>
              </a:rPr>
              <a:t> 850 ton ali 1784 TEU, </a:t>
            </a:r>
          </a:p>
          <a:p>
            <a:pPr marL="285750" indent="-285750">
              <a:buFont typeface="Arial" pitchFamily="34" charset="0"/>
              <a:buChar char="•"/>
            </a:pPr>
            <a:r>
              <a:rPr lang="sl-SI" dirty="0" smtClean="0">
                <a:solidFill>
                  <a:srgbClr val="000000"/>
                </a:solidFill>
                <a:latin typeface="Times New Roman"/>
              </a:rPr>
              <a:t>hitrost </a:t>
            </a:r>
            <a:r>
              <a:rPr lang="sl-SI" dirty="0">
                <a:solidFill>
                  <a:srgbClr val="000000"/>
                </a:solidFill>
                <a:latin typeface="Times New Roman"/>
              </a:rPr>
              <a:t>26 vozlov, </a:t>
            </a:r>
          </a:p>
          <a:p>
            <a:pPr marL="285750" indent="-285750">
              <a:buFont typeface="Arial" pitchFamily="34" charset="0"/>
              <a:buChar char="•"/>
            </a:pPr>
            <a:r>
              <a:rPr lang="sl-SI" dirty="0" smtClean="0">
                <a:solidFill>
                  <a:srgbClr val="000000"/>
                </a:solidFill>
                <a:latin typeface="Times New Roman"/>
              </a:rPr>
              <a:t>nakladanje </a:t>
            </a:r>
            <a:r>
              <a:rPr lang="sl-SI" dirty="0">
                <a:solidFill>
                  <a:srgbClr val="000000"/>
                </a:solidFill>
                <a:latin typeface="Times New Roman"/>
              </a:rPr>
              <a:t>in razkladanje poteka preko dvigala tipa </a:t>
            </a:r>
            <a:r>
              <a:rPr lang="sl-SI" dirty="0" err="1">
                <a:solidFill>
                  <a:srgbClr val="000000"/>
                </a:solidFill>
                <a:latin typeface="Times New Roman"/>
              </a:rPr>
              <a:t>Syncrolift</a:t>
            </a:r>
            <a:r>
              <a:rPr lang="sl-SI" dirty="0">
                <a:solidFill>
                  <a:srgbClr val="000000"/>
                </a:solidFill>
                <a:latin typeface="Times New Roman"/>
              </a:rPr>
              <a:t>, kapacitete 2000 ton - dvigalo dviga po 2 barži hkrati, </a:t>
            </a:r>
          </a:p>
          <a:p>
            <a:pPr marL="285750" indent="-285750">
              <a:buFont typeface="Arial" pitchFamily="34" charset="0"/>
              <a:buChar char="•"/>
            </a:pPr>
            <a:r>
              <a:rPr lang="sl-SI" dirty="0" smtClean="0">
                <a:solidFill>
                  <a:srgbClr val="000000"/>
                </a:solidFill>
                <a:latin typeface="Times New Roman"/>
              </a:rPr>
              <a:t>ladja </a:t>
            </a:r>
            <a:r>
              <a:rPr lang="sl-SI" dirty="0">
                <a:solidFill>
                  <a:srgbClr val="000000"/>
                </a:solidFill>
                <a:latin typeface="Times New Roman"/>
              </a:rPr>
              <a:t>ima tri palube, </a:t>
            </a:r>
          </a:p>
          <a:p>
            <a:pPr marL="285750" indent="-285750">
              <a:buFont typeface="Arial" pitchFamily="34" charset="0"/>
              <a:buChar char="•"/>
            </a:pPr>
            <a:r>
              <a:rPr lang="it-IT" dirty="0" err="1" smtClean="0">
                <a:solidFill>
                  <a:srgbClr val="000000"/>
                </a:solidFill>
                <a:latin typeface="Times New Roman"/>
              </a:rPr>
              <a:t>dvigalo</a:t>
            </a:r>
            <a:r>
              <a:rPr lang="it-IT" dirty="0" smtClean="0">
                <a:solidFill>
                  <a:srgbClr val="000000"/>
                </a:solidFill>
                <a:latin typeface="Times New Roman"/>
              </a:rPr>
              <a:t> </a:t>
            </a:r>
            <a:r>
              <a:rPr lang="it-IT" dirty="0">
                <a:solidFill>
                  <a:srgbClr val="000000"/>
                </a:solidFill>
                <a:latin typeface="Times New Roman"/>
              </a:rPr>
              <a:t>se </a:t>
            </a:r>
            <a:r>
              <a:rPr lang="it-IT" dirty="0" err="1">
                <a:solidFill>
                  <a:srgbClr val="000000"/>
                </a:solidFill>
                <a:latin typeface="Times New Roman"/>
              </a:rPr>
              <a:t>potopi</a:t>
            </a:r>
            <a:r>
              <a:rPr lang="it-IT" dirty="0">
                <a:solidFill>
                  <a:srgbClr val="000000"/>
                </a:solidFill>
                <a:latin typeface="Times New Roman"/>
              </a:rPr>
              <a:t> </a:t>
            </a:r>
            <a:r>
              <a:rPr lang="it-IT" dirty="0" err="1">
                <a:solidFill>
                  <a:srgbClr val="000000"/>
                </a:solidFill>
                <a:latin typeface="Times New Roman"/>
              </a:rPr>
              <a:t>pod</a:t>
            </a:r>
            <a:r>
              <a:rPr lang="it-IT" dirty="0">
                <a:solidFill>
                  <a:srgbClr val="000000"/>
                </a:solidFill>
                <a:latin typeface="Times New Roman"/>
              </a:rPr>
              <a:t> </a:t>
            </a:r>
            <a:r>
              <a:rPr lang="it-IT" dirty="0" err="1">
                <a:solidFill>
                  <a:srgbClr val="000000"/>
                </a:solidFill>
                <a:latin typeface="Times New Roman"/>
              </a:rPr>
              <a:t>morsko</a:t>
            </a:r>
            <a:r>
              <a:rPr lang="it-IT" dirty="0">
                <a:solidFill>
                  <a:srgbClr val="000000"/>
                </a:solidFill>
                <a:latin typeface="Times New Roman"/>
              </a:rPr>
              <a:t> </a:t>
            </a:r>
            <a:r>
              <a:rPr lang="it-IT" dirty="0" err="1">
                <a:solidFill>
                  <a:srgbClr val="000000"/>
                </a:solidFill>
                <a:latin typeface="Times New Roman"/>
              </a:rPr>
              <a:t>gladino</a:t>
            </a:r>
            <a:r>
              <a:rPr lang="it-IT" dirty="0">
                <a:solidFill>
                  <a:srgbClr val="000000"/>
                </a:solidFill>
                <a:latin typeface="Times New Roman"/>
              </a:rPr>
              <a:t>. </a:t>
            </a:r>
          </a:p>
          <a:p>
            <a:r>
              <a:rPr lang="sl-SI" dirty="0">
                <a:solidFill>
                  <a:srgbClr val="000000"/>
                </a:solidFill>
                <a:latin typeface="Times New Roman"/>
              </a:rPr>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3873" y="2996952"/>
            <a:ext cx="3924100" cy="30163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2905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179512" y="476672"/>
            <a:ext cx="8352928" cy="2308324"/>
          </a:xfrm>
          <a:prstGeom prst="rect">
            <a:avLst/>
          </a:prstGeom>
        </p:spPr>
        <p:txBody>
          <a:bodyPr wrap="square">
            <a:spAutoFit/>
          </a:bodyPr>
          <a:lstStyle/>
          <a:p>
            <a:r>
              <a:rPr lang="sl-SI" b="1" u="sng" dirty="0" smtClean="0">
                <a:solidFill>
                  <a:schemeClr val="accent1"/>
                </a:solidFill>
                <a:latin typeface="Times New Roman"/>
              </a:rPr>
              <a:t>BACAT (</a:t>
            </a:r>
            <a:r>
              <a:rPr lang="sl-SI" b="1" u="sng" dirty="0" err="1" smtClean="0">
                <a:solidFill>
                  <a:schemeClr val="accent1"/>
                </a:solidFill>
                <a:latin typeface="Times New Roman"/>
              </a:rPr>
              <a:t>Barges</a:t>
            </a:r>
            <a:r>
              <a:rPr lang="sl-SI" b="1" u="sng" dirty="0" smtClean="0">
                <a:solidFill>
                  <a:schemeClr val="accent1"/>
                </a:solidFill>
                <a:latin typeface="Times New Roman"/>
              </a:rPr>
              <a:t> </a:t>
            </a:r>
            <a:r>
              <a:rPr lang="sl-SI" b="1" u="sng" dirty="0" err="1" smtClean="0">
                <a:solidFill>
                  <a:schemeClr val="accent1"/>
                </a:solidFill>
                <a:latin typeface="Times New Roman"/>
              </a:rPr>
              <a:t>Aboard</a:t>
            </a:r>
            <a:r>
              <a:rPr lang="sl-SI" b="1" u="sng" dirty="0" smtClean="0">
                <a:solidFill>
                  <a:schemeClr val="accent1"/>
                </a:solidFill>
                <a:latin typeface="Times New Roman"/>
              </a:rPr>
              <a:t> </a:t>
            </a:r>
            <a:r>
              <a:rPr lang="sl-SI" b="1" u="sng" dirty="0" err="1" smtClean="0">
                <a:solidFill>
                  <a:schemeClr val="accent1"/>
                </a:solidFill>
                <a:latin typeface="Times New Roman"/>
              </a:rPr>
              <a:t>CATamaran</a:t>
            </a:r>
            <a:r>
              <a:rPr lang="sl-SI" b="1" u="sng" dirty="0" smtClean="0">
                <a:solidFill>
                  <a:schemeClr val="accent1"/>
                </a:solidFill>
                <a:latin typeface="Times New Roman"/>
              </a:rPr>
              <a:t>) </a:t>
            </a:r>
          </a:p>
          <a:p>
            <a:endParaRPr lang="sl-SI" u="sng" dirty="0">
              <a:solidFill>
                <a:schemeClr val="accent1"/>
              </a:solidFill>
              <a:latin typeface="Times New Roman"/>
            </a:endParaRPr>
          </a:p>
          <a:p>
            <a:r>
              <a:rPr lang="sl-SI" dirty="0">
                <a:solidFill>
                  <a:srgbClr val="000000"/>
                </a:solidFill>
                <a:latin typeface="Times New Roman"/>
              </a:rPr>
              <a:t>So dvotrupne katamaran ladje. Ladje so v eksploataciji od 1978, ki so povezovale pristanišča Velike Britanije in severozahodne Evrope. Podobne so LASH ladjam. Imenujemo jih tudi mini LASH. Ladje so dvotrupne in spojene s posebno palubo. Barže se namestijo med trupoma, od koder se dvigajo na palubo. Tehnične karakteristike: Nosilnost 15.000 DWT, kapaciteta 10 barž po 140 ton, hitrost 20 vozlov, dvigalo nosilnosti 400 ton; dvigalo dviga in spušča dve barži naenkrat. </a:t>
            </a:r>
            <a:endParaRPr lang="sl-SI"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118002"/>
            <a:ext cx="3721795" cy="29528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3999" y="3118002"/>
            <a:ext cx="3938441" cy="29528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7874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1358" y="116632"/>
            <a:ext cx="9005138" cy="2616101"/>
          </a:xfrm>
          <a:prstGeom prst="rect">
            <a:avLst/>
          </a:prstGeom>
        </p:spPr>
        <p:txBody>
          <a:bodyPr wrap="square">
            <a:spAutoFit/>
          </a:bodyPr>
          <a:lstStyle/>
          <a:p>
            <a:endParaRPr lang="sl-SI" sz="2000" dirty="0">
              <a:solidFill>
                <a:srgbClr val="000000"/>
              </a:solidFill>
              <a:latin typeface="Times New Roman"/>
            </a:endParaRPr>
          </a:p>
          <a:p>
            <a:r>
              <a:rPr lang="sl-SI" b="1" dirty="0">
                <a:solidFill>
                  <a:srgbClr val="000000"/>
                </a:solidFill>
                <a:latin typeface="Times New Roman"/>
              </a:rPr>
              <a:t>BARŽE - </a:t>
            </a:r>
            <a:r>
              <a:rPr lang="sl-SI" b="1" dirty="0" err="1">
                <a:solidFill>
                  <a:srgbClr val="000000"/>
                </a:solidFill>
                <a:latin typeface="Times New Roman"/>
              </a:rPr>
              <a:t>potisnice</a:t>
            </a:r>
            <a:r>
              <a:rPr lang="sl-SI" b="1" dirty="0">
                <a:solidFill>
                  <a:srgbClr val="000000"/>
                </a:solidFill>
                <a:latin typeface="Times New Roman"/>
              </a:rPr>
              <a:t> </a:t>
            </a:r>
            <a:endParaRPr lang="sl-SI" dirty="0">
              <a:solidFill>
                <a:srgbClr val="000000"/>
              </a:solidFill>
              <a:latin typeface="Times New Roman"/>
            </a:endParaRPr>
          </a:p>
          <a:p>
            <a:r>
              <a:rPr lang="sl-SI" dirty="0">
                <a:solidFill>
                  <a:srgbClr val="000000"/>
                </a:solidFill>
                <a:latin typeface="Times New Roman"/>
              </a:rPr>
              <a:t>Predstavljajo tovorno enoto in istočasno predstavljajo tudi prevozno sredstvo. Zgrajene so iz jekla ali pleksistekla. So različnih izvedb glede: </a:t>
            </a:r>
          </a:p>
          <a:p>
            <a:pPr marL="285750" indent="-285750">
              <a:buFont typeface="Arial" pitchFamily="34" charset="0"/>
              <a:buChar char="•"/>
            </a:pPr>
            <a:r>
              <a:rPr lang="sl-SI" dirty="0" smtClean="0">
                <a:solidFill>
                  <a:srgbClr val="000000"/>
                </a:solidFill>
                <a:latin typeface="Times New Roman"/>
              </a:rPr>
              <a:t>dimenzije </a:t>
            </a:r>
            <a:r>
              <a:rPr lang="sl-SI" dirty="0">
                <a:solidFill>
                  <a:srgbClr val="000000"/>
                </a:solidFill>
                <a:latin typeface="Times New Roman"/>
              </a:rPr>
              <a:t>– dolžina: 16,5 - 38,3 m; širina: 4,5 – 11,5 m; višina: 3 – </a:t>
            </a:r>
            <a:r>
              <a:rPr lang="sl-SI" dirty="0" smtClean="0">
                <a:solidFill>
                  <a:srgbClr val="000000"/>
                </a:solidFill>
                <a:latin typeface="Times New Roman"/>
              </a:rPr>
              <a:t>4 m, </a:t>
            </a:r>
            <a:endParaRPr lang="sl-SI" dirty="0">
              <a:solidFill>
                <a:srgbClr val="000000"/>
              </a:solidFill>
              <a:latin typeface="Times New Roman"/>
            </a:endParaRPr>
          </a:p>
          <a:p>
            <a:pPr marL="285750" indent="-285750">
              <a:buFont typeface="Arial" pitchFamily="34" charset="0"/>
              <a:buChar char="•"/>
            </a:pPr>
            <a:r>
              <a:rPr lang="sl-SI" dirty="0" smtClean="0">
                <a:solidFill>
                  <a:srgbClr val="000000"/>
                </a:solidFill>
                <a:latin typeface="Times New Roman"/>
              </a:rPr>
              <a:t>nosilnosti </a:t>
            </a:r>
            <a:r>
              <a:rPr lang="sl-SI" dirty="0">
                <a:solidFill>
                  <a:srgbClr val="000000"/>
                </a:solidFill>
                <a:latin typeface="Times New Roman"/>
              </a:rPr>
              <a:t>(370 – </a:t>
            </a:r>
            <a:r>
              <a:rPr lang="sl-SI" dirty="0" smtClean="0">
                <a:solidFill>
                  <a:srgbClr val="000000"/>
                </a:solidFill>
                <a:latin typeface="Times New Roman"/>
              </a:rPr>
              <a:t>1070 </a:t>
            </a:r>
            <a:r>
              <a:rPr lang="sl-SI" dirty="0">
                <a:solidFill>
                  <a:srgbClr val="000000"/>
                </a:solidFill>
                <a:latin typeface="Times New Roman"/>
              </a:rPr>
              <a:t>ton). </a:t>
            </a:r>
          </a:p>
          <a:p>
            <a:endParaRPr lang="sl-SI" dirty="0">
              <a:solidFill>
                <a:srgbClr val="000000"/>
              </a:solidFill>
              <a:latin typeface="Times New Roman"/>
            </a:endParaRPr>
          </a:p>
          <a:p>
            <a:r>
              <a:rPr lang="sl-SI" dirty="0">
                <a:solidFill>
                  <a:srgbClr val="000000"/>
                </a:solidFill>
                <a:latin typeface="Times New Roman"/>
              </a:rPr>
              <a:t>Barže za SEABEE ladje so največjih kapacitet in nosilnosti, barže za BACAT ladje pa najmanjših. </a:t>
            </a:r>
            <a:endParaRPr lang="sl-SI"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779" y="2996952"/>
            <a:ext cx="3879051" cy="28923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0871" y="2996952"/>
            <a:ext cx="3849507" cy="28863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9559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251520" y="404664"/>
            <a:ext cx="8208912" cy="3139321"/>
          </a:xfrm>
          <a:prstGeom prst="rect">
            <a:avLst/>
          </a:prstGeom>
        </p:spPr>
        <p:txBody>
          <a:bodyPr wrap="square">
            <a:spAutoFit/>
          </a:bodyPr>
          <a:lstStyle/>
          <a:p>
            <a:r>
              <a:rPr lang="pl-PL" b="1" dirty="0">
                <a:solidFill>
                  <a:srgbClr val="000000"/>
                </a:solidFill>
                <a:latin typeface="Times New Roman"/>
              </a:rPr>
              <a:t>Potek dela po FO-FO tehnologiji</a:t>
            </a:r>
            <a:r>
              <a:rPr lang="pl-PL" b="1" dirty="0" smtClean="0">
                <a:solidFill>
                  <a:srgbClr val="000000"/>
                </a:solidFill>
                <a:latin typeface="Times New Roman"/>
              </a:rPr>
              <a:t>:</a:t>
            </a:r>
          </a:p>
          <a:p>
            <a:r>
              <a:rPr lang="pl-PL" b="1" dirty="0" smtClean="0">
                <a:solidFill>
                  <a:srgbClr val="000000"/>
                </a:solidFill>
                <a:latin typeface="Times New Roman"/>
              </a:rPr>
              <a:t> </a:t>
            </a:r>
            <a:endParaRPr lang="pl-PL" dirty="0">
              <a:solidFill>
                <a:srgbClr val="000000"/>
              </a:solidFill>
              <a:latin typeface="Times New Roman"/>
            </a:endParaRPr>
          </a:p>
          <a:p>
            <a:pPr marL="285750" indent="-285750">
              <a:buFont typeface="Arial" panose="020B0604020202020204" pitchFamily="34" charset="0"/>
              <a:buChar char="•"/>
            </a:pPr>
            <a:r>
              <a:rPr lang="sl-SI" dirty="0" smtClean="0">
                <a:solidFill>
                  <a:srgbClr val="000000"/>
                </a:solidFill>
                <a:latin typeface="Times New Roman"/>
              </a:rPr>
              <a:t>Barže (plavajoči kontejnerji) v pristanišču, na terminalu naložijo s tovorom, s pomočjo pristaniške mehanizacije. </a:t>
            </a:r>
          </a:p>
          <a:p>
            <a:pPr marL="285750" indent="-285750">
              <a:buFont typeface="Arial" panose="020B0604020202020204" pitchFamily="34" charset="0"/>
              <a:buChar char="•"/>
            </a:pPr>
            <a:r>
              <a:rPr lang="sl-SI" dirty="0" smtClean="0">
                <a:solidFill>
                  <a:srgbClr val="000000"/>
                </a:solidFill>
                <a:latin typeface="Times New Roman"/>
              </a:rPr>
              <a:t>Napolnjene </a:t>
            </a:r>
            <a:r>
              <a:rPr lang="sl-SI" dirty="0">
                <a:solidFill>
                  <a:srgbClr val="000000"/>
                </a:solidFill>
                <a:latin typeface="Times New Roman"/>
              </a:rPr>
              <a:t>barže nato potiskajo ali vlečejo (z vlačilci – remorkerji) do mesta, kjer je zasidrana matična FO-FO </a:t>
            </a:r>
            <a:r>
              <a:rPr lang="sl-SI" dirty="0" smtClean="0">
                <a:solidFill>
                  <a:srgbClr val="000000"/>
                </a:solidFill>
                <a:latin typeface="Times New Roman"/>
              </a:rPr>
              <a:t>ladja</a:t>
            </a:r>
            <a:r>
              <a:rPr lang="sl-SI" dirty="0">
                <a:solidFill>
                  <a:srgbClr val="000000"/>
                </a:solidFill>
                <a:latin typeface="Times New Roman"/>
              </a:rPr>
              <a:t>.</a:t>
            </a:r>
          </a:p>
          <a:p>
            <a:pPr marL="285750" indent="-285750">
              <a:buFont typeface="Arial" panose="020B0604020202020204" pitchFamily="34" charset="0"/>
              <a:buChar char="•"/>
            </a:pPr>
            <a:r>
              <a:rPr lang="sl-SI" dirty="0" smtClean="0">
                <a:solidFill>
                  <a:srgbClr val="000000"/>
                </a:solidFill>
                <a:latin typeface="Times New Roman"/>
              </a:rPr>
              <a:t>S </a:t>
            </a:r>
            <a:r>
              <a:rPr lang="sl-SI" dirty="0">
                <a:solidFill>
                  <a:srgbClr val="000000"/>
                </a:solidFill>
                <a:latin typeface="Times New Roman"/>
              </a:rPr>
              <a:t>pomočjo dvigala na ladji dvignejo barže s tovorom vred na ladjo in jih s posebnimi prenosniki razmestijo po </a:t>
            </a:r>
            <a:r>
              <a:rPr lang="sl-SI" dirty="0" smtClean="0">
                <a:solidFill>
                  <a:srgbClr val="000000"/>
                </a:solidFill>
                <a:latin typeface="Times New Roman"/>
              </a:rPr>
              <a:t>ladji. </a:t>
            </a:r>
            <a:endParaRPr lang="sl-SI" dirty="0">
              <a:solidFill>
                <a:srgbClr val="000000"/>
              </a:solidFill>
              <a:latin typeface="Times New Roman"/>
            </a:endParaRPr>
          </a:p>
          <a:p>
            <a:pPr marL="285750" indent="-285750">
              <a:buFont typeface="Arial" panose="020B0604020202020204" pitchFamily="34" charset="0"/>
              <a:buChar char="•"/>
            </a:pPr>
            <a:r>
              <a:rPr lang="pl-PL" dirty="0" smtClean="0">
                <a:solidFill>
                  <a:srgbClr val="000000"/>
                </a:solidFill>
                <a:latin typeface="Times New Roman"/>
              </a:rPr>
              <a:t>Barže </a:t>
            </a:r>
            <a:r>
              <a:rPr lang="pl-PL" dirty="0">
                <a:solidFill>
                  <a:srgbClr val="000000"/>
                </a:solidFill>
                <a:latin typeface="Times New Roman"/>
              </a:rPr>
              <a:t>potujejo skupaj z </a:t>
            </a:r>
            <a:r>
              <a:rPr lang="pl-PL" dirty="0" smtClean="0">
                <a:solidFill>
                  <a:srgbClr val="000000"/>
                </a:solidFill>
                <a:latin typeface="Times New Roman"/>
              </a:rPr>
              <a:t>ladjo. </a:t>
            </a:r>
            <a:endParaRPr lang="pl-PL" dirty="0">
              <a:solidFill>
                <a:srgbClr val="000000"/>
              </a:solidFill>
              <a:latin typeface="Times New Roman"/>
            </a:endParaRPr>
          </a:p>
          <a:p>
            <a:pPr marL="285750" indent="-285750">
              <a:buFont typeface="Arial" panose="020B0604020202020204" pitchFamily="34" charset="0"/>
              <a:buChar char="•"/>
            </a:pPr>
            <a:r>
              <a:rPr lang="sl-SI" dirty="0" smtClean="0">
                <a:solidFill>
                  <a:srgbClr val="000000"/>
                </a:solidFill>
                <a:latin typeface="Times New Roman"/>
              </a:rPr>
              <a:t>V </a:t>
            </a:r>
            <a:r>
              <a:rPr lang="sl-SI" dirty="0">
                <a:solidFill>
                  <a:srgbClr val="000000"/>
                </a:solidFill>
                <a:latin typeface="Times New Roman"/>
              </a:rPr>
              <a:t>namembnem kraju po obratnem postopku barže izkrcajo, jih potiskajo ali vlečejo do mesta praznjenja in raztovorijo. </a:t>
            </a:r>
          </a:p>
        </p:txBody>
      </p:sp>
      <p:sp>
        <p:nvSpPr>
          <p:cNvPr id="3" name="PoljeZBesedilom 2"/>
          <p:cNvSpPr txBox="1"/>
          <p:nvPr/>
        </p:nvSpPr>
        <p:spPr>
          <a:xfrm>
            <a:off x="1331640" y="3471977"/>
            <a:ext cx="6120680" cy="369332"/>
          </a:xfrm>
          <a:prstGeom prst="rect">
            <a:avLst/>
          </a:prstGeom>
          <a:noFill/>
        </p:spPr>
        <p:txBody>
          <a:bodyPr wrap="square" rtlCol="0">
            <a:spAutoFit/>
          </a:bodyPr>
          <a:lstStyle/>
          <a:p>
            <a:r>
              <a:rPr lang="sl-SI" dirty="0" smtClean="0"/>
              <a:t>Potiskan sestav:                                                      Vlečen sestav:</a:t>
            </a:r>
            <a:endParaRPr lang="sl-SI"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7594" y="3841309"/>
            <a:ext cx="3257478" cy="22322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188" y="3841309"/>
            <a:ext cx="3451930" cy="22322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7959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avokotnik 1"/>
          <p:cNvSpPr/>
          <p:nvPr/>
        </p:nvSpPr>
        <p:spPr>
          <a:xfrm>
            <a:off x="323528" y="476672"/>
            <a:ext cx="6264696" cy="2031325"/>
          </a:xfrm>
          <a:prstGeom prst="rect">
            <a:avLst/>
          </a:prstGeom>
        </p:spPr>
        <p:txBody>
          <a:bodyPr wrap="square">
            <a:spAutoFit/>
          </a:bodyPr>
          <a:lstStyle/>
          <a:p>
            <a:r>
              <a:rPr lang="sl-SI" b="1" dirty="0">
                <a:solidFill>
                  <a:srgbClr val="000000"/>
                </a:solidFill>
                <a:latin typeface="Times New Roman"/>
              </a:rPr>
              <a:t>Pomanjkljivosti</a:t>
            </a:r>
            <a:r>
              <a:rPr lang="sl-SI" b="1" dirty="0" smtClean="0">
                <a:solidFill>
                  <a:srgbClr val="000000"/>
                </a:solidFill>
                <a:latin typeface="Times New Roman"/>
              </a:rPr>
              <a:t>:</a:t>
            </a:r>
          </a:p>
          <a:p>
            <a:r>
              <a:rPr lang="sl-SI" b="1" dirty="0" smtClean="0">
                <a:solidFill>
                  <a:srgbClr val="000000"/>
                </a:solidFill>
                <a:latin typeface="Times New Roman"/>
              </a:rPr>
              <a:t> </a:t>
            </a:r>
            <a:endParaRPr lang="sl-SI" dirty="0">
              <a:solidFill>
                <a:srgbClr val="000000"/>
              </a:solidFill>
              <a:latin typeface="Times New Roman"/>
            </a:endParaRPr>
          </a:p>
          <a:p>
            <a:pPr marL="285750" indent="-285750">
              <a:buFont typeface="Arial" panose="020B0604020202020204" pitchFamily="34" charset="0"/>
              <a:buChar char="•"/>
            </a:pPr>
            <a:r>
              <a:rPr lang="sl-SI" dirty="0" smtClean="0">
                <a:solidFill>
                  <a:srgbClr val="000000"/>
                </a:solidFill>
                <a:latin typeface="Times New Roman"/>
              </a:rPr>
              <a:t> </a:t>
            </a:r>
            <a:r>
              <a:rPr lang="sl-SI" dirty="0">
                <a:solidFill>
                  <a:srgbClr val="000000"/>
                </a:solidFill>
                <a:latin typeface="Times New Roman"/>
              </a:rPr>
              <a:t>barže nimajo lastnega pogona, </a:t>
            </a:r>
          </a:p>
          <a:p>
            <a:pPr marL="285750" indent="-285750">
              <a:buFont typeface="Arial" panose="020B0604020202020204" pitchFamily="34" charset="0"/>
              <a:buChar char="•"/>
            </a:pPr>
            <a:r>
              <a:rPr lang="sl-SI" dirty="0" smtClean="0">
                <a:solidFill>
                  <a:srgbClr val="000000"/>
                </a:solidFill>
                <a:latin typeface="Times New Roman"/>
              </a:rPr>
              <a:t> </a:t>
            </a:r>
            <a:r>
              <a:rPr lang="sl-SI" dirty="0">
                <a:solidFill>
                  <a:srgbClr val="000000"/>
                </a:solidFill>
                <a:latin typeface="Times New Roman"/>
              </a:rPr>
              <a:t>barže nimajo posadke, </a:t>
            </a:r>
          </a:p>
          <a:p>
            <a:pPr marL="285750" indent="-285750">
              <a:buFont typeface="Arial" panose="020B0604020202020204" pitchFamily="34" charset="0"/>
              <a:buChar char="•"/>
            </a:pPr>
            <a:r>
              <a:rPr lang="sl-SI" dirty="0" smtClean="0">
                <a:solidFill>
                  <a:srgbClr val="000000"/>
                </a:solidFill>
                <a:latin typeface="Times New Roman"/>
              </a:rPr>
              <a:t> </a:t>
            </a:r>
            <a:r>
              <a:rPr lang="sl-SI" dirty="0">
                <a:solidFill>
                  <a:srgbClr val="000000"/>
                </a:solidFill>
                <a:latin typeface="Times New Roman"/>
              </a:rPr>
              <a:t>vremenski vplivi pri dviganju in spuščanju (valovi), </a:t>
            </a:r>
          </a:p>
          <a:p>
            <a:pPr marL="285750" indent="-285750">
              <a:buFont typeface="Arial" panose="020B0604020202020204" pitchFamily="34" charset="0"/>
              <a:buChar char="•"/>
            </a:pPr>
            <a:r>
              <a:rPr lang="sl-SI" dirty="0" smtClean="0">
                <a:solidFill>
                  <a:srgbClr val="000000"/>
                </a:solidFill>
                <a:latin typeface="Times New Roman"/>
              </a:rPr>
              <a:t> </a:t>
            </a:r>
            <a:r>
              <a:rPr lang="sl-SI" dirty="0">
                <a:solidFill>
                  <a:srgbClr val="000000"/>
                </a:solidFill>
                <a:latin typeface="Times New Roman"/>
              </a:rPr>
              <a:t>odpor luških delavcev (ker se delo opravlja brez njih), </a:t>
            </a:r>
          </a:p>
          <a:p>
            <a:pPr marL="285750" indent="-285750">
              <a:buFont typeface="Arial" panose="020B0604020202020204" pitchFamily="34" charset="0"/>
              <a:buChar char="•"/>
            </a:pPr>
            <a:r>
              <a:rPr lang="sl-SI" dirty="0" smtClean="0">
                <a:solidFill>
                  <a:srgbClr val="000000"/>
                </a:solidFill>
                <a:latin typeface="Times New Roman"/>
              </a:rPr>
              <a:t> </a:t>
            </a:r>
            <a:r>
              <a:rPr lang="sl-SI" dirty="0">
                <a:solidFill>
                  <a:srgbClr val="000000"/>
                </a:solidFill>
                <a:latin typeface="Times New Roman"/>
              </a:rPr>
              <a:t>barže niso standardizirane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564904"/>
            <a:ext cx="7848872" cy="348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Pravokotnik 3"/>
          <p:cNvSpPr/>
          <p:nvPr/>
        </p:nvSpPr>
        <p:spPr>
          <a:xfrm>
            <a:off x="1547664" y="6349970"/>
            <a:ext cx="7290556" cy="646331"/>
          </a:xfrm>
          <a:prstGeom prst="rect">
            <a:avLst/>
          </a:prstGeom>
        </p:spPr>
        <p:txBody>
          <a:bodyPr wrap="square">
            <a:spAutoFit/>
          </a:bodyPr>
          <a:lstStyle/>
          <a:p>
            <a:r>
              <a:rPr lang="sl-SI" dirty="0"/>
              <a:t>https://</a:t>
            </a:r>
            <a:r>
              <a:rPr lang="sl-SI" dirty="0" smtClean="0"/>
              <a:t>www.youtube.com/watch?v=5k2v-rfe2pM</a:t>
            </a:r>
          </a:p>
          <a:p>
            <a:endParaRPr lang="sl-SI" dirty="0"/>
          </a:p>
        </p:txBody>
      </p:sp>
    </p:spTree>
    <p:extLst>
      <p:ext uri="{BB962C8B-B14F-4D97-AF65-F5344CB8AC3E}">
        <p14:creationId xmlns:p14="http://schemas.microsoft.com/office/powerpoint/2010/main" val="2636169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323528" y="948305"/>
            <a:ext cx="8424936" cy="707886"/>
          </a:xfrm>
          <a:prstGeom prst="rect">
            <a:avLst/>
          </a:prstGeom>
          <a:noFill/>
        </p:spPr>
        <p:txBody>
          <a:bodyPr wrap="square" rtlCol="0">
            <a:spAutoFit/>
          </a:bodyPr>
          <a:lstStyle/>
          <a:p>
            <a:r>
              <a:rPr lang="sl-SI" sz="2000" dirty="0"/>
              <a:t>g</a:t>
            </a:r>
            <a:r>
              <a:rPr lang="sl-SI" sz="2000" dirty="0" smtClean="0"/>
              <a:t>)  </a:t>
            </a:r>
            <a:r>
              <a:rPr lang="sl-SI" sz="2000" b="1" dirty="0" err="1" smtClean="0"/>
              <a:t>Lift</a:t>
            </a:r>
            <a:r>
              <a:rPr lang="sl-SI" sz="2000" b="1" dirty="0" smtClean="0"/>
              <a:t> </a:t>
            </a:r>
            <a:r>
              <a:rPr lang="sl-SI" sz="2000" b="1" dirty="0" err="1" smtClean="0"/>
              <a:t>and</a:t>
            </a:r>
            <a:r>
              <a:rPr lang="sl-SI" sz="2000" b="1" dirty="0" smtClean="0"/>
              <a:t> </a:t>
            </a:r>
            <a:r>
              <a:rPr lang="sl-SI" sz="2000" b="1" dirty="0" err="1" smtClean="0"/>
              <a:t>Roll</a:t>
            </a:r>
            <a:r>
              <a:rPr lang="sl-SI" sz="2000" b="1" dirty="0" smtClean="0"/>
              <a:t>: </a:t>
            </a:r>
            <a:r>
              <a:rPr lang="sl-SI" sz="2000" dirty="0" smtClean="0"/>
              <a:t>Tovor se dvigne na ladijski krov s pomočjo ladijske </a:t>
            </a:r>
            <a:r>
              <a:rPr lang="sl-SI" sz="2000" dirty="0" err="1" smtClean="0"/>
              <a:t>pretovorne</a:t>
            </a:r>
            <a:r>
              <a:rPr lang="sl-SI" sz="2000" dirty="0" smtClean="0"/>
              <a:t> opreme ter odpelje na kolesih na ustrezno mesto na </a:t>
            </a:r>
            <a:r>
              <a:rPr lang="sl-SI" sz="2000" smtClean="0"/>
              <a:t>ladji.</a:t>
            </a:r>
            <a:r>
              <a:rPr lang="sl-SI" sz="2000" b="1" smtClean="0"/>
              <a:t> </a:t>
            </a:r>
            <a:endParaRPr lang="sl-SI" sz="2000" b="1"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3151997"/>
            <a:ext cx="4032448" cy="26875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982" y="3151998"/>
            <a:ext cx="4207482" cy="26875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61851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jeZBesedilom 1"/>
          <p:cNvSpPr txBox="1"/>
          <p:nvPr/>
        </p:nvSpPr>
        <p:spPr>
          <a:xfrm>
            <a:off x="251520" y="980728"/>
            <a:ext cx="8712968" cy="1015663"/>
          </a:xfrm>
          <a:prstGeom prst="rect">
            <a:avLst/>
          </a:prstGeom>
          <a:noFill/>
        </p:spPr>
        <p:txBody>
          <a:bodyPr wrap="square" rtlCol="0">
            <a:spAutoFit/>
          </a:bodyPr>
          <a:lstStyle/>
          <a:p>
            <a:r>
              <a:rPr lang="sl-SI" sz="2000" dirty="0"/>
              <a:t>h</a:t>
            </a:r>
            <a:r>
              <a:rPr lang="sl-SI" sz="2000" dirty="0" smtClean="0"/>
              <a:t>) </a:t>
            </a:r>
            <a:r>
              <a:rPr lang="sl-SI" sz="2000" b="1" dirty="0" err="1" smtClean="0"/>
              <a:t>Wo</a:t>
            </a:r>
            <a:r>
              <a:rPr lang="sl-SI" sz="2000" b="1" dirty="0" smtClean="0"/>
              <a:t>- </a:t>
            </a:r>
            <a:r>
              <a:rPr lang="sl-SI" sz="2000" b="1" dirty="0" err="1" smtClean="0"/>
              <a:t>Wo</a:t>
            </a:r>
            <a:r>
              <a:rPr lang="sl-SI" sz="2000" b="1" dirty="0" smtClean="0"/>
              <a:t> </a:t>
            </a:r>
            <a:r>
              <a:rPr lang="sl-SI" sz="2000" dirty="0" smtClean="0"/>
              <a:t>(</a:t>
            </a:r>
            <a:r>
              <a:rPr lang="sl-SI" sz="2000" dirty="0" err="1" smtClean="0"/>
              <a:t>Walk</a:t>
            </a:r>
            <a:r>
              <a:rPr lang="sl-SI" sz="2000" dirty="0" smtClean="0"/>
              <a:t>-on / </a:t>
            </a:r>
            <a:r>
              <a:rPr lang="sl-SI" sz="2000" dirty="0" err="1" smtClean="0"/>
              <a:t>Walk</a:t>
            </a:r>
            <a:r>
              <a:rPr lang="sl-SI" sz="2000" dirty="0" smtClean="0"/>
              <a:t>-</a:t>
            </a:r>
            <a:r>
              <a:rPr lang="sl-SI" sz="2000" dirty="0" err="1" smtClean="0"/>
              <a:t>off</a:t>
            </a:r>
            <a:r>
              <a:rPr lang="sl-SI" sz="2000" dirty="0" smtClean="0"/>
              <a:t>). Predstavlja običajen način natovarjanja ladij, ki prevažajo žive živali (živali gredo same na ladjo in iz nje). Na enak način poteka vkrcanje/izkrcanje potnikov na vseh potniških ladjah.</a:t>
            </a:r>
            <a:endParaRPr lang="sl-SI" sz="2000"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1" y="2645228"/>
            <a:ext cx="3935598" cy="29440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8621" y="2645228"/>
            <a:ext cx="4604913" cy="29440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4650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723</TotalTime>
  <Words>1109</Words>
  <Application>Microsoft Office PowerPoint</Application>
  <PresentationFormat>Diaprojekcija na zaslonu (4:3)</PresentationFormat>
  <Paragraphs>87</Paragraphs>
  <Slides>16</Slides>
  <Notes>0</Notes>
  <HiddenSlides>0</HiddenSlides>
  <MMClips>0</MMClips>
  <ScaleCrop>false</ScaleCrop>
  <HeadingPairs>
    <vt:vector size="6" baseType="variant">
      <vt:variant>
        <vt:lpstr>Uporabljene pisave</vt:lpstr>
      </vt:variant>
      <vt:variant>
        <vt:i4>4</vt:i4>
      </vt:variant>
      <vt:variant>
        <vt:lpstr>Tema</vt:lpstr>
      </vt:variant>
      <vt:variant>
        <vt:i4>1</vt:i4>
      </vt:variant>
      <vt:variant>
        <vt:lpstr>Naslovi diapozitivov</vt:lpstr>
      </vt:variant>
      <vt:variant>
        <vt:i4>16</vt:i4>
      </vt:variant>
    </vt:vector>
  </HeadingPairs>
  <TitlesOfParts>
    <vt:vector size="21" baseType="lpstr">
      <vt:lpstr>Arial</vt:lpstr>
      <vt:lpstr>Impact</vt:lpstr>
      <vt:lpstr>Times New Roman</vt:lpstr>
      <vt:lpstr>Wingdings</vt:lpstr>
      <vt:lpstr>NewsPrint</vt:lpstr>
      <vt:lpstr>DELITEV LADIJ</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DELITEV LADIJ</dc:title>
  <dc:creator>Roman</dc:creator>
  <cp:lastModifiedBy>HĆ</cp:lastModifiedBy>
  <cp:revision>63</cp:revision>
  <dcterms:created xsi:type="dcterms:W3CDTF">2015-04-08T19:08:37Z</dcterms:created>
  <dcterms:modified xsi:type="dcterms:W3CDTF">2020-12-11T20:16:09Z</dcterms:modified>
</cp:coreProperties>
</file>