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3" r:id="rId6"/>
    <p:sldId id="264" r:id="rId7"/>
    <p:sldId id="266" r:id="rId8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C69A59C-9A0B-40BC-BEF3-75E63AAC039B}" type="datetimeFigureOut">
              <a:rPr lang="sl-SI" smtClean="0"/>
              <a:t>21.3.2017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55576" y="1700808"/>
            <a:ext cx="7543800" cy="1524000"/>
          </a:xfrm>
        </p:spPr>
        <p:txBody>
          <a:bodyPr/>
          <a:lstStyle/>
          <a:p>
            <a:r>
              <a:rPr lang="sl-SI" dirty="0" smtClean="0"/>
              <a:t>Zgodovina letalstva</a:t>
            </a:r>
            <a:endParaRPr lang="sl-SI" dirty="0"/>
          </a:p>
        </p:txBody>
      </p:sp>
      <p:pic>
        <p:nvPicPr>
          <p:cNvPr id="1026" name="Picture 2" descr="Rezultat iskanja slik za history of avi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764" y="3284984"/>
            <a:ext cx="4248472" cy="28001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872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1520" y="620688"/>
            <a:ext cx="842493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u="sng" dirty="0" smtClean="0">
                <a:solidFill>
                  <a:schemeClr val="accent1"/>
                </a:solidFill>
              </a:rPr>
              <a:t>Zgodovina</a:t>
            </a:r>
          </a:p>
          <a:p>
            <a:r>
              <a:rPr lang="sl-SI" sz="2000" dirty="0"/>
              <a:t>Prvi oprijemljiv dokaz o zamisli letečih naprav je knjiga angleškega duhovnika in znanstvenika </a:t>
            </a:r>
            <a:r>
              <a:rPr lang="sl-SI" sz="2000" dirty="0" err="1"/>
              <a:t>Rogerja</a:t>
            </a:r>
            <a:r>
              <a:rPr lang="sl-SI" sz="2000" dirty="0"/>
              <a:t> Bacona Skrivnosti umetnosti in narave iz 13. stoletja. V njej je opisal balon in zračno ladjo ter celo narisal osnovne oblike.</a:t>
            </a:r>
          </a:p>
          <a:p>
            <a:endParaRPr lang="sl-SI" sz="2000" dirty="0" smtClean="0"/>
          </a:p>
          <a:p>
            <a:r>
              <a:rPr lang="sl-SI" sz="2000" dirty="0" smtClean="0"/>
              <a:t>Skoraj </a:t>
            </a:r>
            <a:r>
              <a:rPr lang="sl-SI" sz="2000" dirty="0"/>
              <a:t>pet stoletji pa se je razvijala zamisel letalnega stroja z mahajočimi krili – po vzoru ptice. Tudi slavni italijanski umetnik Leonardo da Vinci je skiciral in preučil celo vrsto takih modelov.</a:t>
            </a:r>
          </a:p>
          <a:p>
            <a:endParaRPr lang="sl-SI" sz="2000" dirty="0" smtClean="0"/>
          </a:p>
          <a:p>
            <a:r>
              <a:rPr lang="sl-SI" sz="2000" dirty="0" smtClean="0"/>
              <a:t>Med </a:t>
            </a:r>
            <a:r>
              <a:rPr lang="sl-SI" sz="2000" dirty="0"/>
              <a:t>prve teoretike aerodinamike štejemo angleškega znanstvenika </a:t>
            </a:r>
            <a:r>
              <a:rPr lang="sl-SI" sz="2000" b="1" dirty="0"/>
              <a:t>sira Georgea </a:t>
            </a:r>
            <a:r>
              <a:rPr lang="sl-SI" sz="2000" b="1" dirty="0" err="1"/>
              <a:t>Cayleyja</a:t>
            </a:r>
            <a:r>
              <a:rPr lang="sl-SI" sz="2000" dirty="0"/>
              <a:t> (1773-1857), ki je uvedel pojme aerodinamičnih sil vzgona in upora, ki sta osnova za upravljanje jadralnega letala v zračnem toku. Leta 1804 je sestavil in preizkusil model krila (zmaja) ter na njem opravil prve aerodinamične meritve. Nato je zgradil jadralno letalo </a:t>
            </a:r>
            <a:r>
              <a:rPr lang="sl-SI" sz="2000" dirty="0" err="1"/>
              <a:t>trikrilec</a:t>
            </a:r>
            <a:r>
              <a:rPr lang="sl-SI" sz="2000" dirty="0"/>
              <a:t> z nepregibnimi krili. Dokazov, da je z njegovim letalom kdo letel, ni, vendar je v zgodovini zapisano kot prvo jadralno letalo, </a:t>
            </a:r>
            <a:r>
              <a:rPr lang="sl-SI" sz="2000" dirty="0" err="1"/>
              <a:t>Cayley</a:t>
            </a:r>
            <a:r>
              <a:rPr lang="sl-SI" sz="2000" dirty="0"/>
              <a:t> pa je dobil častni naslov </a:t>
            </a:r>
            <a:r>
              <a:rPr lang="sl-SI" sz="2000" b="1" dirty="0"/>
              <a:t>»oče letalstva«.</a:t>
            </a:r>
          </a:p>
        </p:txBody>
      </p:sp>
    </p:spTree>
    <p:extLst>
      <p:ext uri="{BB962C8B-B14F-4D97-AF65-F5344CB8AC3E}">
        <p14:creationId xmlns:p14="http://schemas.microsoft.com/office/powerpoint/2010/main" val="4064402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1520" y="620688"/>
            <a:ext cx="842493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u="sng" dirty="0" smtClean="0">
                <a:solidFill>
                  <a:schemeClr val="accent1"/>
                </a:solidFill>
              </a:rPr>
              <a:t>Zgodovina</a:t>
            </a:r>
          </a:p>
          <a:p>
            <a:endParaRPr lang="sl-SI" sz="2000" dirty="0" smtClean="0"/>
          </a:p>
          <a:p>
            <a:r>
              <a:rPr lang="sl-SI" sz="2000" dirty="0" smtClean="0"/>
              <a:t>Brata </a:t>
            </a:r>
            <a:r>
              <a:rPr lang="sl-SI" sz="2000" b="1" dirty="0" err="1"/>
              <a:t>Orville</a:t>
            </a:r>
            <a:r>
              <a:rPr lang="sl-SI" sz="2000" dirty="0"/>
              <a:t> in </a:t>
            </a:r>
            <a:r>
              <a:rPr lang="sl-SI" sz="2000" b="1" dirty="0" err="1"/>
              <a:t>Wilbur</a:t>
            </a:r>
            <a:r>
              <a:rPr lang="sl-SI" sz="2000" b="1" dirty="0"/>
              <a:t> </a:t>
            </a:r>
            <a:r>
              <a:rPr lang="sl-SI" sz="2000" b="1" dirty="0" smtClean="0"/>
              <a:t>Wright </a:t>
            </a:r>
            <a:r>
              <a:rPr lang="sl-SI" sz="2000" dirty="0" smtClean="0"/>
              <a:t>sta 7</a:t>
            </a:r>
            <a:r>
              <a:rPr lang="sl-SI" sz="2000" dirty="0"/>
              <a:t>. decembra 1903 </a:t>
            </a:r>
            <a:r>
              <a:rPr lang="sl-SI" sz="2000" dirty="0" smtClean="0"/>
              <a:t>opravila </a:t>
            </a:r>
            <a:r>
              <a:rPr lang="sl-SI" sz="2000" dirty="0"/>
              <a:t>tudi </a:t>
            </a:r>
            <a:r>
              <a:rPr lang="sl-SI" sz="2000" b="1" i="1" dirty="0"/>
              <a:t>prvi motorni let</a:t>
            </a:r>
            <a:r>
              <a:rPr lang="sl-SI" sz="2000" b="1" i="1" dirty="0" smtClean="0"/>
              <a:t>.</a:t>
            </a:r>
          </a:p>
          <a:p>
            <a:endParaRPr lang="sl-SI" sz="2000" b="1" i="1" dirty="0"/>
          </a:p>
        </p:txBody>
      </p:sp>
      <p:pic>
        <p:nvPicPr>
          <p:cNvPr id="2050" name="Picture 2" descr="Rezultat iskanja slik za Wright broth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20" y="2132856"/>
            <a:ext cx="6955160" cy="39122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062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1520" y="620688"/>
            <a:ext cx="84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u="sng" dirty="0" smtClean="0">
                <a:solidFill>
                  <a:schemeClr val="accent1"/>
                </a:solidFill>
              </a:rPr>
              <a:t>Zgodovina letalstva v Sloveniji</a:t>
            </a:r>
          </a:p>
          <a:p>
            <a:endParaRPr lang="sl-SI" sz="2000" dirty="0" smtClean="0"/>
          </a:p>
          <a:p>
            <a:r>
              <a:rPr lang="sl-SI" sz="2000" dirty="0"/>
              <a:t>Prvi slovenski letalec je bil </a:t>
            </a:r>
            <a:r>
              <a:rPr lang="sl-SI" sz="2000" b="1" dirty="0"/>
              <a:t>Edvard </a:t>
            </a:r>
            <a:r>
              <a:rPr lang="sl-SI" sz="2000" b="1" dirty="0" smtClean="0"/>
              <a:t>Rusjan</a:t>
            </a:r>
            <a:r>
              <a:rPr lang="sl-SI" sz="2000" dirty="0" smtClean="0"/>
              <a:t>.</a:t>
            </a:r>
          </a:p>
          <a:p>
            <a:r>
              <a:rPr lang="sl-SI" sz="2000" dirty="0"/>
              <a:t>Edvard </a:t>
            </a:r>
            <a:r>
              <a:rPr lang="sl-SI" sz="2000" dirty="0" smtClean="0"/>
              <a:t>je leta </a:t>
            </a:r>
            <a:r>
              <a:rPr lang="sl-SI" sz="2000" dirty="0"/>
              <a:t>1908 iz bambusovih palic zgradil svoje prvo letalo, ki ga je </a:t>
            </a:r>
            <a:r>
              <a:rPr lang="sl-SI" sz="2000" dirty="0" smtClean="0"/>
              <a:t>krstil</a:t>
            </a:r>
            <a:r>
              <a:rPr lang="sl-SI" sz="2000" dirty="0"/>
              <a:t> </a:t>
            </a:r>
            <a:r>
              <a:rPr lang="sl-SI" sz="2000" b="1" dirty="0"/>
              <a:t>»Papirnata vragolija</a:t>
            </a:r>
            <a:r>
              <a:rPr lang="sl-SI" sz="2000" b="1" dirty="0" smtClean="0"/>
              <a:t>«.</a:t>
            </a:r>
          </a:p>
          <a:p>
            <a:r>
              <a:rPr lang="sl-SI" sz="2000" dirty="0"/>
              <a:t>Edvard </a:t>
            </a:r>
            <a:r>
              <a:rPr lang="sl-SI" sz="2000" dirty="0" smtClean="0"/>
              <a:t>Rusjan je </a:t>
            </a:r>
            <a:r>
              <a:rPr lang="sl-SI" sz="2000" dirty="0"/>
              <a:t>s svojim najbolj uspešnim letalom EDA </a:t>
            </a:r>
            <a:r>
              <a:rPr lang="sl-SI" sz="2000" dirty="0" smtClean="0"/>
              <a:t>VI, poletel 40 </a:t>
            </a:r>
            <a:r>
              <a:rPr lang="sl-SI" sz="2000" dirty="0"/>
              <a:t>metrov visoko ter v širokem krogu preletel mirensko </a:t>
            </a:r>
            <a:r>
              <a:rPr lang="sl-SI" sz="2000" dirty="0" smtClean="0"/>
              <a:t>polje.</a:t>
            </a:r>
          </a:p>
          <a:p>
            <a:r>
              <a:rPr lang="sl-SI" sz="2000" dirty="0" smtClean="0"/>
              <a:t>Edvard Rusjan je </a:t>
            </a:r>
            <a:r>
              <a:rPr lang="sl-SI" sz="2000" dirty="0" smtClean="0"/>
              <a:t>umrl leta 1911 v </a:t>
            </a:r>
            <a:r>
              <a:rPr lang="sl-SI" sz="2000" dirty="0" smtClean="0"/>
              <a:t>Beogradu. Kljub opozorilom, da je veter premočen, se je Rusjan odločil leteti. Med letom je izgubil krilo in posledično padel z neba. </a:t>
            </a:r>
            <a:r>
              <a:rPr lang="sl-SI" sz="2000" dirty="0"/>
              <a:t>Edvard je dobil hude poškodbe in umrl med prevozom v </a:t>
            </a:r>
            <a:r>
              <a:rPr lang="sl-SI" sz="2000" dirty="0" smtClean="0"/>
              <a:t>bolnišnico.</a:t>
            </a:r>
            <a:endParaRPr lang="sl-SI" sz="2000" dirty="0"/>
          </a:p>
        </p:txBody>
      </p:sp>
      <p:pic>
        <p:nvPicPr>
          <p:cNvPr id="3076" name="Picture 4" descr="Rezultat iskanja slik za Edvard rusj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861048"/>
            <a:ext cx="3604670" cy="22483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507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1520" y="620688"/>
            <a:ext cx="842493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u="sng" dirty="0" smtClean="0">
                <a:solidFill>
                  <a:schemeClr val="accent1"/>
                </a:solidFill>
              </a:rPr>
              <a:t>Prvi </a:t>
            </a:r>
            <a:r>
              <a:rPr lang="sl-SI" sz="2400" b="1" u="sng" dirty="0">
                <a:solidFill>
                  <a:schemeClr val="accent1"/>
                </a:solidFill>
              </a:rPr>
              <a:t>polet okoli </a:t>
            </a:r>
            <a:r>
              <a:rPr lang="sl-SI" sz="2400" b="1" u="sng" dirty="0" smtClean="0">
                <a:solidFill>
                  <a:schemeClr val="accent1"/>
                </a:solidFill>
              </a:rPr>
              <a:t>sveta (1924)</a:t>
            </a:r>
            <a:endParaRPr lang="sl-SI" sz="2400" b="1" u="sng" dirty="0">
              <a:solidFill>
                <a:schemeClr val="accent1"/>
              </a:solidFill>
            </a:endParaRPr>
          </a:p>
          <a:p>
            <a:r>
              <a:rPr lang="sl-SI" sz="2000" dirty="0"/>
              <a:t>Da bi opravili ta polet, je bilo za ameriško letalsko družbo zgrajenih skupno pet letal Douglas </a:t>
            </a:r>
            <a:r>
              <a:rPr lang="sl-SI" sz="2000" dirty="0" err="1"/>
              <a:t>World</a:t>
            </a:r>
            <a:r>
              <a:rPr lang="sl-SI" sz="2000" dirty="0"/>
              <a:t> </a:t>
            </a:r>
            <a:r>
              <a:rPr lang="sl-SI" sz="2000" dirty="0" err="1" smtClean="0"/>
              <a:t>Cruisers</a:t>
            </a:r>
            <a:r>
              <a:rPr lang="sl-SI" sz="2000" dirty="0" smtClean="0"/>
              <a:t>. Teh </a:t>
            </a:r>
            <a:r>
              <a:rPr lang="sl-SI" sz="2000" dirty="0"/>
              <a:t>pet letal so poimenovali: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l-SI" sz="2000" dirty="0"/>
              <a:t>Boston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l-SI" sz="2000" dirty="0"/>
              <a:t>Seattle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l-SI" sz="2000" dirty="0"/>
              <a:t>New Orleans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l-SI" sz="2000" dirty="0"/>
              <a:t>Chicago in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l-SI" sz="2000" dirty="0"/>
              <a:t>Boston II.</a:t>
            </a:r>
          </a:p>
          <a:p>
            <a:endParaRPr lang="sl-SI" sz="2000" dirty="0" smtClean="0"/>
          </a:p>
          <a:p>
            <a:endParaRPr lang="sl-SI" sz="2000" dirty="0"/>
          </a:p>
          <a:p>
            <a:endParaRPr lang="sl-SI" sz="2000" dirty="0" smtClean="0"/>
          </a:p>
          <a:p>
            <a:endParaRPr lang="sl-SI" sz="2000" dirty="0"/>
          </a:p>
          <a:p>
            <a:endParaRPr lang="sl-SI" sz="2000" dirty="0" smtClean="0"/>
          </a:p>
          <a:p>
            <a:endParaRPr lang="sl-SI" sz="2000" dirty="0"/>
          </a:p>
          <a:p>
            <a:r>
              <a:rPr lang="sl-SI" sz="2000" dirty="0" smtClean="0"/>
              <a:t>Štirje </a:t>
            </a:r>
            <a:r>
              <a:rPr lang="sl-SI" sz="2000" dirty="0"/>
              <a:t>izmed njih so poskusili dokončati polet, toda le dva (New Orleans in Chicago) sta uspešno zaključila načrt poletov in preletela 41.000 kilometrov v približno </a:t>
            </a:r>
            <a:r>
              <a:rPr lang="sl-SI" sz="2000" dirty="0" smtClean="0"/>
              <a:t>175 </a:t>
            </a:r>
            <a:r>
              <a:rPr lang="sl-SI" sz="2000" dirty="0"/>
              <a:t>dneh, kar je pomenilo, da sta postali prvi letali, ki sta uspeli opraviti polet okoli sveta. Na poti sta ti dve letali obiskali več kot 60 mest.</a:t>
            </a:r>
          </a:p>
        </p:txBody>
      </p:sp>
      <p:pic>
        <p:nvPicPr>
          <p:cNvPr id="4098" name="Picture 2" descr="Rezultat iskanja slik za Douglas World Cruis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24367"/>
            <a:ext cx="4392488" cy="30727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01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1520" y="620688"/>
            <a:ext cx="842493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u="sng" dirty="0" smtClean="0">
                <a:solidFill>
                  <a:schemeClr val="accent1"/>
                </a:solidFill>
              </a:rPr>
              <a:t>Prvi nadzvočni polet (1947)</a:t>
            </a:r>
            <a:endParaRPr lang="sl-SI" sz="2400" b="1" u="sng" dirty="0">
              <a:solidFill>
                <a:schemeClr val="accent1"/>
              </a:solidFill>
            </a:endParaRPr>
          </a:p>
          <a:p>
            <a:endParaRPr lang="sl-SI" sz="2400" b="1" u="sng" dirty="0">
              <a:solidFill>
                <a:schemeClr val="accent1"/>
              </a:solidFill>
            </a:endParaRPr>
          </a:p>
          <a:p>
            <a:r>
              <a:rPr lang="sl-SI" sz="2000" b="1" dirty="0" smtClean="0"/>
              <a:t>Bell </a:t>
            </a:r>
            <a:r>
              <a:rPr lang="sl-SI" sz="2000" b="1" dirty="0"/>
              <a:t>X-1 </a:t>
            </a:r>
            <a:r>
              <a:rPr lang="sl-SI" sz="2000" dirty="0"/>
              <a:t>je bilo prvo eksperimentalno letalo - reaktivec, ki je doseglo nadzvočno hitrost že davnega leta 1947. </a:t>
            </a:r>
            <a:endParaRPr lang="sl-SI" sz="2000" dirty="0" smtClean="0"/>
          </a:p>
          <a:p>
            <a:r>
              <a:rPr lang="sl-SI" sz="2000" dirty="0" smtClean="0"/>
              <a:t>Pilotiral </a:t>
            </a:r>
            <a:r>
              <a:rPr lang="sl-SI" sz="2000" dirty="0"/>
              <a:t>je </a:t>
            </a:r>
            <a:r>
              <a:rPr lang="sl-SI" sz="2000" b="1" dirty="0"/>
              <a:t>Charles </a:t>
            </a:r>
            <a:r>
              <a:rPr lang="sl-SI" sz="2000" b="1" dirty="0" err="1"/>
              <a:t>Elwood</a:t>
            </a:r>
            <a:r>
              <a:rPr lang="sl-SI" sz="2000" b="1" dirty="0"/>
              <a:t> </a:t>
            </a:r>
            <a:r>
              <a:rPr lang="sl-SI" sz="2000" b="1" dirty="0" err="1"/>
              <a:t>Yeager</a:t>
            </a:r>
            <a:r>
              <a:rPr lang="sl-SI" sz="2000" dirty="0"/>
              <a:t>. Kljub temu, da je bil polet uspešen, so se pojavila vprašanja glede varnosti pilotov in potnikov.</a:t>
            </a:r>
          </a:p>
          <a:p>
            <a:endParaRPr lang="sl-SI" sz="2000" dirty="0" smtClean="0"/>
          </a:p>
          <a:p>
            <a:endParaRPr lang="sl-SI" sz="2000" dirty="0"/>
          </a:p>
          <a:p>
            <a:endParaRPr lang="sl-SI" sz="2000" dirty="0" smtClean="0"/>
          </a:p>
          <a:p>
            <a:endParaRPr lang="sl-SI" sz="2000" dirty="0"/>
          </a:p>
          <a:p>
            <a:endParaRPr lang="sl-SI" sz="2000" dirty="0" smtClean="0"/>
          </a:p>
          <a:p>
            <a:endParaRPr lang="sl-SI" sz="2000" dirty="0"/>
          </a:p>
          <a:p>
            <a:endParaRPr lang="sl-SI" sz="2000" dirty="0" smtClean="0"/>
          </a:p>
          <a:p>
            <a:r>
              <a:rPr lang="sl-SI" sz="2000" b="1" dirty="0" smtClean="0"/>
              <a:t>Nadzvočna </a:t>
            </a:r>
            <a:r>
              <a:rPr lang="sl-SI" sz="2000" b="1" dirty="0"/>
              <a:t>hitrost je, ko presežemo približno </a:t>
            </a:r>
            <a:r>
              <a:rPr lang="sl-SI" sz="2000" b="1" dirty="0" smtClean="0"/>
              <a:t>1220 km/h. </a:t>
            </a:r>
            <a:r>
              <a:rPr lang="sl-SI" sz="2000" dirty="0" smtClean="0"/>
              <a:t>Točna hitrost </a:t>
            </a:r>
            <a:r>
              <a:rPr lang="sl-SI" sz="2000" dirty="0"/>
              <a:t>pa je </a:t>
            </a:r>
            <a:r>
              <a:rPr lang="sl-SI" sz="2000" dirty="0" smtClean="0"/>
              <a:t>odvisna </a:t>
            </a:r>
            <a:r>
              <a:rPr lang="sl-SI" sz="2000" dirty="0"/>
              <a:t>od pogojev v </a:t>
            </a:r>
            <a:r>
              <a:rPr lang="sl-SI" sz="2000" dirty="0" smtClean="0"/>
              <a:t>zraku (gostote </a:t>
            </a:r>
            <a:r>
              <a:rPr lang="sl-SI" sz="2000" dirty="0"/>
              <a:t>zraka, temperature zraka</a:t>
            </a:r>
            <a:r>
              <a:rPr lang="sl-SI" sz="2000" dirty="0" smtClean="0"/>
              <a:t>,...).</a:t>
            </a:r>
          </a:p>
          <a:p>
            <a:r>
              <a:rPr lang="sl-SI" sz="2000" dirty="0" smtClean="0"/>
              <a:t>Pri temperaturi zraka </a:t>
            </a:r>
            <a:r>
              <a:rPr lang="sl-SI" sz="2000" dirty="0"/>
              <a:t>15 °C, </a:t>
            </a:r>
            <a:r>
              <a:rPr lang="sl-SI" sz="2000" dirty="0" smtClean="0"/>
              <a:t>prebijemo </a:t>
            </a:r>
            <a:r>
              <a:rPr lang="sl-SI" sz="2000" dirty="0"/>
              <a:t>zvočni </a:t>
            </a:r>
            <a:r>
              <a:rPr lang="sl-SI" sz="2000" dirty="0" smtClean="0"/>
              <a:t>zid pri hitrosti 1225 </a:t>
            </a:r>
            <a:r>
              <a:rPr lang="sl-SI" sz="2000" dirty="0" smtClean="0"/>
              <a:t>km/h.</a:t>
            </a:r>
            <a:endParaRPr lang="sl-SI" dirty="0"/>
          </a:p>
        </p:txBody>
      </p:sp>
      <p:pic>
        <p:nvPicPr>
          <p:cNvPr id="6146" name="Picture 2" descr="Rezultat iskanja slik za Bell X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2708920"/>
            <a:ext cx="2665135" cy="19442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40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251520" y="620688"/>
            <a:ext cx="842493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u="sng" dirty="0" smtClean="0">
                <a:solidFill>
                  <a:schemeClr val="accent1"/>
                </a:solidFill>
              </a:rPr>
              <a:t>Prvi komercialni </a:t>
            </a:r>
            <a:r>
              <a:rPr lang="sl-SI" sz="2400" b="1" u="sng" dirty="0">
                <a:solidFill>
                  <a:schemeClr val="accent1"/>
                </a:solidFill>
              </a:rPr>
              <a:t>polet </a:t>
            </a:r>
            <a:r>
              <a:rPr lang="sl-SI" sz="2400" b="1" u="sng" dirty="0" err="1" smtClean="0">
                <a:solidFill>
                  <a:schemeClr val="accent1"/>
                </a:solidFill>
              </a:rPr>
              <a:t>Concorda</a:t>
            </a:r>
            <a:r>
              <a:rPr lang="sl-SI" sz="2400" b="1" u="sng" dirty="0">
                <a:solidFill>
                  <a:schemeClr val="accent1"/>
                </a:solidFill>
              </a:rPr>
              <a:t> </a:t>
            </a:r>
            <a:r>
              <a:rPr lang="sl-SI" sz="2400" b="1" u="sng" dirty="0" smtClean="0">
                <a:solidFill>
                  <a:schemeClr val="accent1"/>
                </a:solidFill>
              </a:rPr>
              <a:t>(1976)</a:t>
            </a:r>
            <a:endParaRPr lang="sl-SI" sz="2400" b="1" u="sng" dirty="0">
              <a:solidFill>
                <a:schemeClr val="accent1"/>
              </a:solidFill>
            </a:endParaRPr>
          </a:p>
          <a:p>
            <a:endParaRPr lang="sl-SI" sz="2400" b="1" u="sng" dirty="0">
              <a:solidFill>
                <a:schemeClr val="accent1"/>
              </a:solidFill>
            </a:endParaRPr>
          </a:p>
          <a:p>
            <a:r>
              <a:rPr lang="sl-SI" sz="2000" dirty="0" smtClean="0"/>
              <a:t>21</a:t>
            </a:r>
            <a:r>
              <a:rPr lang="sl-SI" sz="2000" dirty="0"/>
              <a:t>. januarja leta </a:t>
            </a:r>
            <a:r>
              <a:rPr lang="sl-SI" sz="2000" b="1" dirty="0"/>
              <a:t>1976</a:t>
            </a:r>
            <a:r>
              <a:rPr lang="sl-SI" sz="2000" dirty="0"/>
              <a:t> sta z londonskega letališča </a:t>
            </a:r>
            <a:endParaRPr lang="sl-SI" sz="2000" dirty="0" smtClean="0"/>
          </a:p>
          <a:p>
            <a:r>
              <a:rPr lang="sl-SI" sz="2000" dirty="0" err="1" smtClean="0"/>
              <a:t>Heathrow</a:t>
            </a:r>
            <a:r>
              <a:rPr lang="sl-SI" sz="2000" dirty="0" smtClean="0"/>
              <a:t> </a:t>
            </a:r>
            <a:r>
              <a:rPr lang="sl-SI" sz="2000" dirty="0"/>
              <a:t>in pariškega letališča </a:t>
            </a:r>
            <a:r>
              <a:rPr lang="sl-SI" sz="2000" dirty="0" err="1"/>
              <a:t>Orly</a:t>
            </a:r>
            <a:r>
              <a:rPr lang="sl-SI" sz="2000" dirty="0"/>
              <a:t> simultano </a:t>
            </a:r>
            <a:endParaRPr lang="sl-SI" sz="2000" dirty="0" smtClean="0"/>
          </a:p>
          <a:p>
            <a:r>
              <a:rPr lang="sl-SI" sz="2000" dirty="0" smtClean="0"/>
              <a:t>vzletela </a:t>
            </a:r>
            <a:r>
              <a:rPr lang="sl-SI" sz="2000" dirty="0"/>
              <a:t>prva </a:t>
            </a:r>
            <a:r>
              <a:rPr lang="sl-SI" sz="2000" dirty="0" err="1"/>
              <a:t>Concorda</a:t>
            </a:r>
            <a:r>
              <a:rPr lang="sl-SI" sz="2000" dirty="0"/>
              <a:t> s komercialnimi potniki. </a:t>
            </a:r>
            <a:endParaRPr lang="sl-SI" sz="2000" dirty="0" smtClean="0"/>
          </a:p>
          <a:p>
            <a:r>
              <a:rPr lang="sl-SI" sz="2000" dirty="0" smtClean="0"/>
              <a:t>Londonski </a:t>
            </a:r>
            <a:r>
              <a:rPr lang="sl-SI" sz="2000" dirty="0"/>
              <a:t>let je bil namenjen v Bahrajn v Perzijski </a:t>
            </a:r>
            <a:endParaRPr lang="sl-SI" sz="2000" dirty="0" smtClean="0"/>
          </a:p>
          <a:p>
            <a:r>
              <a:rPr lang="sl-SI" sz="2000" dirty="0" smtClean="0"/>
              <a:t>zaliv</a:t>
            </a:r>
            <a:r>
              <a:rPr lang="sl-SI" sz="2000" dirty="0"/>
              <a:t>, pariški let pa v Rio de </a:t>
            </a:r>
            <a:r>
              <a:rPr lang="sl-SI" sz="2000" dirty="0" err="1"/>
              <a:t>Janeiro</a:t>
            </a:r>
            <a:r>
              <a:rPr lang="sl-SI" sz="2000" dirty="0"/>
              <a:t> v Braziliji čez </a:t>
            </a:r>
            <a:endParaRPr lang="sl-SI" sz="2000" dirty="0" smtClean="0"/>
          </a:p>
          <a:p>
            <a:r>
              <a:rPr lang="sl-SI" sz="2000" dirty="0" smtClean="0"/>
              <a:t>Senegal </a:t>
            </a:r>
            <a:r>
              <a:rPr lang="sl-SI" sz="2000" dirty="0"/>
              <a:t>v zahodni Afriki.</a:t>
            </a:r>
          </a:p>
          <a:p>
            <a:r>
              <a:rPr lang="sl-SI" sz="2000" dirty="0"/>
              <a:t>Ob svoji optimalni hitrosti so inovativni </a:t>
            </a:r>
            <a:r>
              <a:rPr lang="sl-SI" sz="2000" dirty="0" err="1"/>
              <a:t>Concordi</a:t>
            </a:r>
            <a:r>
              <a:rPr lang="sl-SI" sz="2000" dirty="0"/>
              <a:t> </a:t>
            </a:r>
            <a:endParaRPr lang="sl-SI" sz="2000" dirty="0" smtClean="0"/>
          </a:p>
          <a:p>
            <a:r>
              <a:rPr lang="sl-SI" sz="2000" dirty="0" smtClean="0"/>
              <a:t>leteli </a:t>
            </a:r>
            <a:r>
              <a:rPr lang="sl-SI" sz="2000" dirty="0"/>
              <a:t>krepko čez zvočni zid </a:t>
            </a:r>
            <a:r>
              <a:rPr lang="sl-SI" sz="2000" dirty="0" smtClean="0"/>
              <a:t>hitrostjo </a:t>
            </a:r>
            <a:r>
              <a:rPr lang="sl-SI" sz="2000" b="1" dirty="0" smtClean="0"/>
              <a:t>2500 km/h</a:t>
            </a:r>
            <a:r>
              <a:rPr lang="sl-SI" sz="2000" dirty="0" smtClean="0"/>
              <a:t>, </a:t>
            </a:r>
          </a:p>
          <a:p>
            <a:r>
              <a:rPr lang="sl-SI" sz="2000" dirty="0" smtClean="0"/>
              <a:t>s </a:t>
            </a:r>
            <a:r>
              <a:rPr lang="sl-SI" sz="2000" dirty="0"/>
              <a:t>čimer so zmanjšali čas poti za več kot polovico</a:t>
            </a:r>
            <a:r>
              <a:rPr lang="sl-SI" sz="2000" dirty="0" smtClean="0"/>
              <a:t>.</a:t>
            </a:r>
          </a:p>
          <a:p>
            <a:endParaRPr lang="sl-SI" sz="2000" dirty="0"/>
          </a:p>
          <a:p>
            <a:r>
              <a:rPr lang="sl-SI" sz="2000" b="1" dirty="0" err="1"/>
              <a:t>Concorde</a:t>
            </a:r>
            <a:r>
              <a:rPr lang="sl-SI" sz="2000" dirty="0"/>
              <a:t> je po številu smrti potnikov na prepeljani kilometer veljal za najvarnejše letalo vse do 25. julija 2000, ko je v nesreči v Parizu umrlo vseh 9 članov posadke, 100 potnikov in 4 ljudje na </a:t>
            </a:r>
            <a:r>
              <a:rPr lang="sl-SI" sz="2000" dirty="0" smtClean="0"/>
              <a:t>tleh.</a:t>
            </a:r>
            <a:endParaRPr lang="sl-SI" sz="2000" dirty="0"/>
          </a:p>
        </p:txBody>
      </p:sp>
      <p:sp>
        <p:nvSpPr>
          <p:cNvPr id="2" name="Pravokotnik 1"/>
          <p:cNvSpPr/>
          <p:nvPr/>
        </p:nvSpPr>
        <p:spPr>
          <a:xfrm>
            <a:off x="2699792" y="6221219"/>
            <a:ext cx="56343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/>
              <a:t>https://www.youtube.com/watch?v=vMZk-cHU6Zk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712" y="1628800"/>
            <a:ext cx="3360373" cy="252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6026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30</TotalTime>
  <Words>535</Words>
  <Application>Microsoft Office PowerPoint</Application>
  <PresentationFormat>Diaprojekcija na zaslonu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8" baseType="lpstr">
      <vt:lpstr>NewsPrint</vt:lpstr>
      <vt:lpstr>Zgodovina letalstva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Zgodovina letalstva</dc:title>
  <dc:creator>Haris</dc:creator>
  <cp:lastModifiedBy>Haris</cp:lastModifiedBy>
  <cp:revision>9</cp:revision>
  <dcterms:created xsi:type="dcterms:W3CDTF">2017-02-20T18:59:29Z</dcterms:created>
  <dcterms:modified xsi:type="dcterms:W3CDTF">2017-03-21T20:16:35Z</dcterms:modified>
</cp:coreProperties>
</file>