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83" r:id="rId3"/>
    <p:sldId id="284" r:id="rId4"/>
    <p:sldId id="297" r:id="rId5"/>
    <p:sldId id="299" r:id="rId6"/>
    <p:sldId id="388" r:id="rId7"/>
    <p:sldId id="385" r:id="rId8"/>
    <p:sldId id="386" r:id="rId9"/>
    <p:sldId id="384" r:id="rId10"/>
    <p:sldId id="387" r:id="rId11"/>
    <p:sldId id="389" r:id="rId12"/>
    <p:sldId id="390" r:id="rId13"/>
    <p:sldId id="392" r:id="rId14"/>
    <p:sldId id="391" r:id="rId15"/>
    <p:sldId id="395" r:id="rId16"/>
    <p:sldId id="394" r:id="rId17"/>
    <p:sldId id="396" r:id="rId18"/>
    <p:sldId id="397" r:id="rId19"/>
    <p:sldId id="438" r:id="rId20"/>
    <p:sldId id="398" r:id="rId21"/>
    <p:sldId id="399" r:id="rId22"/>
    <p:sldId id="400" r:id="rId23"/>
    <p:sldId id="401" r:id="rId24"/>
    <p:sldId id="439" r:id="rId25"/>
    <p:sldId id="440" r:id="rId26"/>
    <p:sldId id="402" r:id="rId27"/>
    <p:sldId id="403" r:id="rId28"/>
    <p:sldId id="404" r:id="rId29"/>
    <p:sldId id="405" r:id="rId30"/>
    <p:sldId id="442" r:id="rId31"/>
    <p:sldId id="443" r:id="rId32"/>
    <p:sldId id="444" r:id="rId33"/>
    <p:sldId id="445" r:id="rId34"/>
    <p:sldId id="446" r:id="rId35"/>
    <p:sldId id="447" r:id="rId36"/>
    <p:sldId id="448" r:id="rId37"/>
    <p:sldId id="449" r:id="rId38"/>
    <p:sldId id="450" r:id="rId39"/>
    <p:sldId id="451" r:id="rId40"/>
    <p:sldId id="452" r:id="rId41"/>
    <p:sldId id="453" r:id="rId42"/>
    <p:sldId id="454" r:id="rId43"/>
    <p:sldId id="455" r:id="rId44"/>
    <p:sldId id="423" r:id="rId45"/>
    <p:sldId id="457" r:id="rId46"/>
    <p:sldId id="458" r:id="rId47"/>
    <p:sldId id="459" r:id="rId48"/>
    <p:sldId id="460" r:id="rId49"/>
    <p:sldId id="461" r:id="rId50"/>
    <p:sldId id="462" r:id="rId51"/>
    <p:sldId id="463" r:id="rId52"/>
    <p:sldId id="464" r:id="rId53"/>
    <p:sldId id="465" r:id="rId54"/>
    <p:sldId id="466" r:id="rId55"/>
    <p:sldId id="467" r:id="rId56"/>
    <p:sldId id="468" r:id="rId57"/>
    <p:sldId id="469" r:id="rId58"/>
  </p:sldIdLst>
  <p:sldSz cx="12192000" cy="6858000"/>
  <p:notesSz cx="6858000" cy="9144000"/>
  <p:defaultTextStyle>
    <a:defPPr>
      <a:defRPr lang="sl-S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Žana" initials="Ž" lastIdx="1" clrIdx="0">
    <p:extLst>
      <p:ext uri="{19B8F6BF-5375-455C-9EA6-DF929625EA0E}">
        <p15:presenceInfo xmlns:p15="http://schemas.microsoft.com/office/powerpoint/2012/main" userId="Žan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9FB5"/>
    <a:srgbClr val="66CCFF"/>
    <a:srgbClr val="483700"/>
    <a:srgbClr val="D88516"/>
    <a:srgbClr val="800000"/>
    <a:srgbClr val="9D6A2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Tematski slog 1 – poudarek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559" autoAdjust="0"/>
    <p:restoredTop sz="94660"/>
  </p:normalViewPr>
  <p:slideViewPr>
    <p:cSldViewPr snapToGrid="0">
      <p:cViewPr varScale="1">
        <p:scale>
          <a:sx n="86" d="100"/>
          <a:sy n="86" d="100"/>
        </p:scale>
        <p:origin x="811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viewProps" Target="view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commentAuthors" Target="commentAuthor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E10E01C-B507-4EDB-B32C-1D45AB7650E1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sl-SI"/>
        </a:p>
      </dgm:t>
    </dgm:pt>
    <dgm:pt modelId="{F6310052-1615-407C-BF25-1FEBF70A57B5}">
      <dgm:prSet phldrT="[besedil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pl-PL" sz="2000" b="1" dirty="0">
              <a:latin typeface="Comic Sans MS" panose="030F0702030302020204" pitchFamily="66" charset="0"/>
            </a:rPr>
            <a:t>FIZIOLOŠKE POTREBE</a:t>
          </a:r>
        </a:p>
      </dgm:t>
    </dgm:pt>
    <dgm:pt modelId="{B422D61D-8D09-4F81-BC84-8FB01FFB1071}" type="parTrans" cxnId="{6DE9EEEF-110D-4FF6-8521-57512E1E9770}">
      <dgm:prSet/>
      <dgm:spPr/>
      <dgm:t>
        <a:bodyPr/>
        <a:lstStyle/>
        <a:p>
          <a:endParaRPr lang="sl-SI"/>
        </a:p>
      </dgm:t>
    </dgm:pt>
    <dgm:pt modelId="{57C10367-E733-4406-8802-3388CEA8C686}" type="sibTrans" cxnId="{6DE9EEEF-110D-4FF6-8521-57512E1E9770}">
      <dgm:prSet/>
      <dgm:spPr/>
      <dgm:t>
        <a:bodyPr/>
        <a:lstStyle/>
        <a:p>
          <a:endParaRPr lang="sl-SI"/>
        </a:p>
      </dgm:t>
    </dgm:pt>
    <dgm:pt modelId="{9E985FB2-4E22-4280-8F11-53AA2B1C90DE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altLang="sl-SI" sz="2000" b="1" dirty="0">
              <a:latin typeface="Comic Sans MS" panose="030F0702030302020204" pitchFamily="66" charset="0"/>
            </a:rPr>
            <a:t>Prirojene in univerzalne</a:t>
          </a:r>
          <a:endParaRPr lang="sl-SI" sz="2000" dirty="0">
            <a:latin typeface="Comic Sans MS" panose="030F0702030302020204" pitchFamily="66" charset="0"/>
          </a:endParaRPr>
        </a:p>
      </dgm:t>
    </dgm:pt>
    <dgm:pt modelId="{E69C37E5-986E-4807-B7BE-E57F67E5D6A3}" type="parTrans" cxnId="{54141FEF-55BA-4593-B77A-06015D9B88E7}">
      <dgm:prSet/>
      <dgm:spPr/>
      <dgm:t>
        <a:bodyPr/>
        <a:lstStyle/>
        <a:p>
          <a:endParaRPr lang="sl-SI"/>
        </a:p>
      </dgm:t>
    </dgm:pt>
    <dgm:pt modelId="{8F9F64CA-8923-4F39-85A1-96E91AF5F890}" type="sibTrans" cxnId="{54141FEF-55BA-4593-B77A-06015D9B88E7}">
      <dgm:prSet/>
      <dgm:spPr/>
      <dgm:t>
        <a:bodyPr/>
        <a:lstStyle/>
        <a:p>
          <a:endParaRPr lang="sl-SI"/>
        </a:p>
      </dgm:t>
    </dgm:pt>
    <dgm:pt modelId="{2BA1715A-7C68-4CDC-87B9-0D95A06911E0}">
      <dgm:prSet phldrT="[besedilo]" custT="1"/>
      <dgm:spPr>
        <a:solidFill>
          <a:schemeClr val="accent1">
            <a:lumMod val="75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pl-PL" sz="2000" b="1" dirty="0">
              <a:latin typeface="Comic Sans MS" panose="030F0702030302020204" pitchFamily="66" charset="0"/>
            </a:rPr>
            <a:t>PSIHOSOCIALNE POTREBE</a:t>
          </a:r>
          <a:endParaRPr lang="sl-SI" sz="2000" b="1" dirty="0"/>
        </a:p>
      </dgm:t>
    </dgm:pt>
    <dgm:pt modelId="{35093454-F71C-4AAA-B78D-8D34F05A4DAF}" type="parTrans" cxnId="{09B89F00-3758-4A40-BAFC-4B1F94B41DE2}">
      <dgm:prSet/>
      <dgm:spPr/>
      <dgm:t>
        <a:bodyPr/>
        <a:lstStyle/>
        <a:p>
          <a:endParaRPr lang="sl-SI"/>
        </a:p>
      </dgm:t>
    </dgm:pt>
    <dgm:pt modelId="{9E2EA700-35BE-4D7B-8E12-F4E4D0FDE9A1}" type="sibTrans" cxnId="{09B89F00-3758-4A40-BAFC-4B1F94B41DE2}">
      <dgm:prSet/>
      <dgm:spPr/>
      <dgm:t>
        <a:bodyPr/>
        <a:lstStyle/>
        <a:p>
          <a:endParaRPr lang="sl-SI"/>
        </a:p>
      </dgm:t>
    </dgm:pt>
    <dgm:pt modelId="{E23347AB-E0F8-44A4-B303-499BB850F5EE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altLang="sl-SI" sz="2000" b="0" dirty="0">
              <a:latin typeface="Comic Sans MS" panose="030F0702030302020204" pitchFamily="66" charset="0"/>
            </a:rPr>
            <a:t>Večinoma</a:t>
          </a:r>
          <a:r>
            <a:rPr lang="sl-SI" altLang="sl-SI" sz="2000" b="1" dirty="0">
              <a:latin typeface="Comic Sans MS" panose="030F0702030302020204" pitchFamily="66" charset="0"/>
            </a:rPr>
            <a:t> pridobljene</a:t>
          </a:r>
          <a:endParaRPr lang="sl-SI" sz="2000" dirty="0">
            <a:latin typeface="Comic Sans MS" panose="030F0702030302020204" pitchFamily="66" charset="0"/>
          </a:endParaRPr>
        </a:p>
      </dgm:t>
    </dgm:pt>
    <dgm:pt modelId="{E988E9B0-0371-4FFF-B933-98EB8713DC1A}" type="parTrans" cxnId="{CE39DBB4-2450-4F20-99EA-FD7D5A81E90E}">
      <dgm:prSet/>
      <dgm:spPr/>
      <dgm:t>
        <a:bodyPr/>
        <a:lstStyle/>
        <a:p>
          <a:endParaRPr lang="sl-SI"/>
        </a:p>
      </dgm:t>
    </dgm:pt>
    <dgm:pt modelId="{DC9DDFFB-DA7C-45FB-94AF-6A7FAE47885B}" type="sibTrans" cxnId="{CE39DBB4-2450-4F20-99EA-FD7D5A81E90E}">
      <dgm:prSet/>
      <dgm:spPr/>
      <dgm:t>
        <a:bodyPr/>
        <a:lstStyle/>
        <a:p>
          <a:endParaRPr lang="sl-SI"/>
        </a:p>
      </dgm:t>
    </dgm:pt>
    <dgm:pt modelId="{8D3EA6B0-BA16-4B59-94F2-454E2B40827F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endParaRPr lang="sl-SI" sz="2000" dirty="0">
            <a:latin typeface="+mn-lt"/>
          </a:endParaRPr>
        </a:p>
      </dgm:t>
    </dgm:pt>
    <dgm:pt modelId="{A01B97E7-320C-42DD-B627-A8A6F7421539}" type="parTrans" cxnId="{F420EEA5-D041-4FEC-9182-26BC7ABCBE7B}">
      <dgm:prSet/>
      <dgm:spPr/>
      <dgm:t>
        <a:bodyPr/>
        <a:lstStyle/>
        <a:p>
          <a:endParaRPr lang="sl-SI"/>
        </a:p>
      </dgm:t>
    </dgm:pt>
    <dgm:pt modelId="{AABB819C-A85A-4C63-B91E-742D3C5C23A2}" type="sibTrans" cxnId="{F420EEA5-D041-4FEC-9182-26BC7ABCBE7B}">
      <dgm:prSet/>
      <dgm:spPr/>
      <dgm:t>
        <a:bodyPr/>
        <a:lstStyle/>
        <a:p>
          <a:endParaRPr lang="sl-SI"/>
        </a:p>
      </dgm:t>
    </dgm:pt>
    <dgm:pt modelId="{A14C7D34-DCE1-4F1F-B121-2089B43028A2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altLang="sl-SI" sz="2000" dirty="0">
              <a:latin typeface="Comic Sans MS" panose="030F0702030302020204" pitchFamily="66" charset="0"/>
            </a:rPr>
            <a:t>Se pojavijo, ko je porušeno </a:t>
          </a:r>
          <a:r>
            <a:rPr lang="sl-SI" altLang="sl-SI" sz="2000" b="1" dirty="0">
              <a:latin typeface="Comic Sans MS" panose="030F0702030302020204" pitchFamily="66" charset="0"/>
            </a:rPr>
            <a:t>telesno ravnotežje</a:t>
          </a:r>
          <a:endParaRPr lang="sl-SI" sz="2000" dirty="0">
            <a:latin typeface="Comic Sans MS" panose="030F0702030302020204" pitchFamily="66" charset="0"/>
          </a:endParaRPr>
        </a:p>
      </dgm:t>
    </dgm:pt>
    <dgm:pt modelId="{F3E361F2-B390-4470-9BED-A85E24FC98E3}" type="parTrans" cxnId="{15F7EEC3-5E4C-4E25-B59E-6AD2DE113026}">
      <dgm:prSet/>
      <dgm:spPr/>
      <dgm:t>
        <a:bodyPr/>
        <a:lstStyle/>
        <a:p>
          <a:endParaRPr lang="sl-SI"/>
        </a:p>
      </dgm:t>
    </dgm:pt>
    <dgm:pt modelId="{E9976138-4C3F-4E6C-A1AB-82F7936AF71B}" type="sibTrans" cxnId="{15F7EEC3-5E4C-4E25-B59E-6AD2DE113026}">
      <dgm:prSet/>
      <dgm:spPr/>
      <dgm:t>
        <a:bodyPr/>
        <a:lstStyle/>
        <a:p>
          <a:endParaRPr lang="sl-SI"/>
        </a:p>
      </dgm:t>
    </dgm:pt>
    <dgm:pt modelId="{CF93A0DB-6606-448B-81FA-B437D35B7444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altLang="sl-SI" sz="2000" dirty="0">
              <a:latin typeface="Comic Sans MS" panose="030F0702030302020204" pitchFamily="66" charset="0"/>
            </a:rPr>
            <a:t>Se pojavijo, ko je porušeno </a:t>
          </a:r>
          <a:r>
            <a:rPr lang="sl-SI" altLang="sl-SI" sz="2000" b="1" dirty="0">
              <a:latin typeface="Comic Sans MS" panose="030F0702030302020204" pitchFamily="66" charset="0"/>
            </a:rPr>
            <a:t>psihično ravnotežje</a:t>
          </a:r>
          <a:endParaRPr lang="sl-SI" sz="2000" dirty="0">
            <a:latin typeface="Comic Sans MS" panose="030F0702030302020204" pitchFamily="66" charset="0"/>
          </a:endParaRPr>
        </a:p>
      </dgm:t>
    </dgm:pt>
    <dgm:pt modelId="{0957308A-EE80-44A3-9F58-55BBD441E434}" type="parTrans" cxnId="{AC81CEC0-5C30-44B6-BADF-35A70DC63F37}">
      <dgm:prSet/>
      <dgm:spPr/>
      <dgm:t>
        <a:bodyPr/>
        <a:lstStyle/>
        <a:p>
          <a:endParaRPr lang="sl-SI"/>
        </a:p>
      </dgm:t>
    </dgm:pt>
    <dgm:pt modelId="{87C19221-5F94-470B-978F-9D60FE70F038}" type="sibTrans" cxnId="{AC81CEC0-5C30-44B6-BADF-35A70DC63F37}">
      <dgm:prSet/>
      <dgm:spPr/>
      <dgm:t>
        <a:bodyPr/>
        <a:lstStyle/>
        <a:p>
          <a:endParaRPr lang="sl-SI"/>
        </a:p>
      </dgm:t>
    </dgm:pt>
    <dgm:pt modelId="{560C168A-6FB5-4387-9199-7A4FBC642069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sl-SI" sz="2000" dirty="0">
              <a:latin typeface="Comic Sans MS" panose="030F0702030302020204" pitchFamily="66" charset="0"/>
            </a:rPr>
            <a:t>1. Potrebe po ohranitvi človekovega življenja (voda, kisik, hrana, počitek, stalna telesna temperatura, spanje..)</a:t>
          </a:r>
        </a:p>
      </dgm:t>
    </dgm:pt>
    <dgm:pt modelId="{324B1F00-C234-40CF-92D7-774C5F79E5B7}" type="parTrans" cxnId="{6E6EA671-D810-45F6-BE55-F9AE6871FB25}">
      <dgm:prSet/>
      <dgm:spPr/>
      <dgm:t>
        <a:bodyPr/>
        <a:lstStyle/>
        <a:p>
          <a:endParaRPr lang="sl-SI"/>
        </a:p>
      </dgm:t>
    </dgm:pt>
    <dgm:pt modelId="{A53DF7E2-2E30-4945-9CCA-8FF5EF1A79DC}" type="sibTrans" cxnId="{6E6EA671-D810-45F6-BE55-F9AE6871FB25}">
      <dgm:prSet/>
      <dgm:spPr/>
      <dgm:t>
        <a:bodyPr/>
        <a:lstStyle/>
        <a:p>
          <a:endParaRPr lang="sl-SI"/>
        </a:p>
      </dgm:t>
    </dgm:pt>
    <dgm:pt modelId="{D233F8E0-5915-4F3E-B2B7-87D1AE9E88E5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pPr>
            <a:buNone/>
          </a:pPr>
          <a:r>
            <a:rPr lang="sl-SI" sz="2000" dirty="0">
              <a:latin typeface="Comic Sans MS" panose="030F0702030302020204" pitchFamily="66" charset="0"/>
            </a:rPr>
            <a:t>2. Potrebe po ohranitvi vrste: potreba po potomcih; spolnost</a:t>
          </a:r>
        </a:p>
      </dgm:t>
    </dgm:pt>
    <dgm:pt modelId="{C390AB01-ABEB-46C1-B004-9891A685581D}" type="parTrans" cxnId="{15168C4F-41A2-4D10-9DE2-B9D79BAB5E31}">
      <dgm:prSet/>
      <dgm:spPr/>
      <dgm:t>
        <a:bodyPr/>
        <a:lstStyle/>
        <a:p>
          <a:endParaRPr lang="sl-SI"/>
        </a:p>
      </dgm:t>
    </dgm:pt>
    <dgm:pt modelId="{6F0A9154-B1F9-4891-8FA1-58B301E720C4}" type="sibTrans" cxnId="{15168C4F-41A2-4D10-9DE2-B9D79BAB5E31}">
      <dgm:prSet/>
      <dgm:spPr/>
      <dgm:t>
        <a:bodyPr/>
        <a:lstStyle/>
        <a:p>
          <a:endParaRPr lang="sl-SI"/>
        </a:p>
      </dgm:t>
    </dgm:pt>
    <dgm:pt modelId="{AFFE791B-A8F4-4E87-B4A6-F5064BBA5B7F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Povezane s človekovim življenjem v skupini</a:t>
          </a:r>
        </a:p>
      </dgm:t>
    </dgm:pt>
    <dgm:pt modelId="{3509C799-4C2B-4594-A8F7-363CAC176D35}" type="parTrans" cxnId="{C75004D2-32F6-4CBD-B192-A6DC05B1C8D7}">
      <dgm:prSet/>
      <dgm:spPr/>
      <dgm:t>
        <a:bodyPr/>
        <a:lstStyle/>
        <a:p>
          <a:endParaRPr lang="sl-SI"/>
        </a:p>
      </dgm:t>
    </dgm:pt>
    <dgm:pt modelId="{E83619A7-22D7-4742-BA64-BE9D8A50626C}" type="sibTrans" cxnId="{C75004D2-32F6-4CBD-B192-A6DC05B1C8D7}">
      <dgm:prSet/>
      <dgm:spPr/>
      <dgm:t>
        <a:bodyPr/>
        <a:lstStyle/>
        <a:p>
          <a:endParaRPr lang="sl-SI"/>
        </a:p>
      </dgm:t>
    </dgm:pt>
    <dgm:pt modelId="{BCD36AF1-D162-4E8C-96DF-CBA578506A1D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pPr>
            <a:buNone/>
          </a:pPr>
          <a:r>
            <a:rPr lang="sl-SI" sz="2000" dirty="0">
              <a:latin typeface="Comic Sans MS" panose="030F0702030302020204" pitchFamily="66" charset="0"/>
            </a:rPr>
            <a:t>1. Pridobljene (potreba po lepoti, urejenosti, ustvarjanju)</a:t>
          </a:r>
        </a:p>
      </dgm:t>
    </dgm:pt>
    <dgm:pt modelId="{29406250-FAB6-47F9-B178-B11C1A3436CF}" type="parTrans" cxnId="{2E338BFD-AAF9-46A4-AB72-8CFDB7B11388}">
      <dgm:prSet/>
      <dgm:spPr/>
      <dgm:t>
        <a:bodyPr/>
        <a:lstStyle/>
        <a:p>
          <a:endParaRPr lang="sl-SI"/>
        </a:p>
      </dgm:t>
    </dgm:pt>
    <dgm:pt modelId="{A31DB017-1405-48CF-B338-AF43FDC10E94}" type="sibTrans" cxnId="{2E338BFD-AAF9-46A4-AB72-8CFDB7B11388}">
      <dgm:prSet/>
      <dgm:spPr/>
      <dgm:t>
        <a:bodyPr/>
        <a:lstStyle/>
        <a:p>
          <a:endParaRPr lang="sl-SI"/>
        </a:p>
      </dgm:t>
    </dgm:pt>
    <dgm:pt modelId="{E07B2D61-3F23-40F3-90AE-41C47E0D38A3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pPr>
            <a:buNone/>
          </a:pPr>
          <a:r>
            <a:rPr lang="sl-SI" sz="2000" dirty="0">
              <a:latin typeface="Comic Sans MS" panose="030F0702030302020204" pitchFamily="66" charset="0"/>
            </a:rPr>
            <a:t>2. Pridobljene/naučene (potreba po pripadnosti, spoštovanju)</a:t>
          </a:r>
        </a:p>
      </dgm:t>
    </dgm:pt>
    <dgm:pt modelId="{9353C617-98CE-4497-8A1B-751C654070C0}" type="parTrans" cxnId="{323936B4-B83D-4E2A-81AA-E922C59D84E4}">
      <dgm:prSet/>
      <dgm:spPr/>
      <dgm:t>
        <a:bodyPr/>
        <a:lstStyle/>
        <a:p>
          <a:endParaRPr lang="sl-SI"/>
        </a:p>
      </dgm:t>
    </dgm:pt>
    <dgm:pt modelId="{32A85AB6-7D9C-431E-A586-80C41D839D50}" type="sibTrans" cxnId="{323936B4-B83D-4E2A-81AA-E922C59D84E4}">
      <dgm:prSet/>
      <dgm:spPr/>
      <dgm:t>
        <a:bodyPr/>
        <a:lstStyle/>
        <a:p>
          <a:endParaRPr lang="sl-SI"/>
        </a:p>
      </dgm:t>
    </dgm:pt>
    <dgm:pt modelId="{1114FFB0-9205-4DF8-A78B-E30A0C7DE108}" type="pres">
      <dgm:prSet presAssocID="{6E10E01C-B507-4EDB-B32C-1D45AB7650E1}" presName="Name0" presStyleCnt="0">
        <dgm:presLayoutVars>
          <dgm:dir/>
          <dgm:animLvl val="lvl"/>
          <dgm:resizeHandles val="exact"/>
        </dgm:presLayoutVars>
      </dgm:prSet>
      <dgm:spPr/>
    </dgm:pt>
    <dgm:pt modelId="{CC06C7DA-C14E-4077-867F-333633203ECB}" type="pres">
      <dgm:prSet presAssocID="{F6310052-1615-407C-BF25-1FEBF70A57B5}" presName="composite" presStyleCnt="0"/>
      <dgm:spPr/>
    </dgm:pt>
    <dgm:pt modelId="{D8BD6FB6-0444-41A4-AF69-626CFDC2CD43}" type="pres">
      <dgm:prSet presAssocID="{F6310052-1615-407C-BF25-1FEBF70A57B5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B734F7B5-CC24-462B-AA45-C636ACB5CE66}" type="pres">
      <dgm:prSet presAssocID="{F6310052-1615-407C-BF25-1FEBF70A57B5}" presName="desTx" presStyleLbl="alignAccFollowNode1" presStyleIdx="0" presStyleCnt="2" custScaleY="100000">
        <dgm:presLayoutVars>
          <dgm:bulletEnabled val="1"/>
        </dgm:presLayoutVars>
      </dgm:prSet>
      <dgm:spPr/>
    </dgm:pt>
    <dgm:pt modelId="{678276F2-2197-4412-BF5F-91F72D253F1F}" type="pres">
      <dgm:prSet presAssocID="{57C10367-E733-4406-8802-3388CEA8C686}" presName="space" presStyleCnt="0"/>
      <dgm:spPr/>
    </dgm:pt>
    <dgm:pt modelId="{534BEDFB-0913-41E8-9D96-D34CCF496B30}" type="pres">
      <dgm:prSet presAssocID="{2BA1715A-7C68-4CDC-87B9-0D95A06911E0}" presName="composite" presStyleCnt="0"/>
      <dgm:spPr/>
    </dgm:pt>
    <dgm:pt modelId="{10545E03-9A57-4F82-ABB7-06F1B49CD0F7}" type="pres">
      <dgm:prSet presAssocID="{2BA1715A-7C68-4CDC-87B9-0D95A06911E0}" presName="parTx" presStyleLbl="alignNode1" presStyleIdx="1" presStyleCnt="2" custScaleY="100000">
        <dgm:presLayoutVars>
          <dgm:chMax val="0"/>
          <dgm:chPref val="0"/>
          <dgm:bulletEnabled val="1"/>
        </dgm:presLayoutVars>
      </dgm:prSet>
      <dgm:spPr/>
    </dgm:pt>
    <dgm:pt modelId="{726C99EF-1635-47CF-864A-83753184D0DF}" type="pres">
      <dgm:prSet presAssocID="{2BA1715A-7C68-4CDC-87B9-0D95A06911E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9B89F00-3758-4A40-BAFC-4B1F94B41DE2}" srcId="{6E10E01C-B507-4EDB-B32C-1D45AB7650E1}" destId="{2BA1715A-7C68-4CDC-87B9-0D95A06911E0}" srcOrd="1" destOrd="0" parTransId="{35093454-F71C-4AAA-B78D-8D34F05A4DAF}" sibTransId="{9E2EA700-35BE-4D7B-8E12-F4E4D0FDE9A1}"/>
    <dgm:cxn modelId="{C67F9A11-7A3B-448C-90D8-D2E3A60BFDE6}" type="presOf" srcId="{AFFE791B-A8F4-4E87-B4A6-F5064BBA5B7F}" destId="{726C99EF-1635-47CF-864A-83753184D0DF}" srcOrd="0" destOrd="2" presId="urn:microsoft.com/office/officeart/2005/8/layout/hList1"/>
    <dgm:cxn modelId="{2D67E939-C2C3-4737-9BB3-5FC9842276CB}" type="presOf" srcId="{E07B2D61-3F23-40F3-90AE-41C47E0D38A3}" destId="{726C99EF-1635-47CF-864A-83753184D0DF}" srcOrd="0" destOrd="4" presId="urn:microsoft.com/office/officeart/2005/8/layout/hList1"/>
    <dgm:cxn modelId="{B4CD084F-1B79-492E-9A18-CDE3444C6F2F}" type="presOf" srcId="{2BA1715A-7C68-4CDC-87B9-0D95A06911E0}" destId="{10545E03-9A57-4F82-ABB7-06F1B49CD0F7}" srcOrd="0" destOrd="0" presId="urn:microsoft.com/office/officeart/2005/8/layout/hList1"/>
    <dgm:cxn modelId="{15168C4F-41A2-4D10-9DE2-B9D79BAB5E31}" srcId="{F6310052-1615-407C-BF25-1FEBF70A57B5}" destId="{D233F8E0-5915-4F3E-B2B7-87D1AE9E88E5}" srcOrd="3" destOrd="0" parTransId="{C390AB01-ABEB-46C1-B004-9891A685581D}" sibTransId="{6F0A9154-B1F9-4891-8FA1-58B301E720C4}"/>
    <dgm:cxn modelId="{A3F18970-C950-473B-A1FE-D1EB794ECC0F}" type="presOf" srcId="{CF93A0DB-6606-448B-81FA-B437D35B7444}" destId="{726C99EF-1635-47CF-864A-83753184D0DF}" srcOrd="0" destOrd="1" presId="urn:microsoft.com/office/officeart/2005/8/layout/hList1"/>
    <dgm:cxn modelId="{3C70CD70-0872-497C-8377-827D43CDE3D3}" type="presOf" srcId="{9E985FB2-4E22-4280-8F11-53AA2B1C90DE}" destId="{B734F7B5-CC24-462B-AA45-C636ACB5CE66}" srcOrd="0" destOrd="0" presId="urn:microsoft.com/office/officeart/2005/8/layout/hList1"/>
    <dgm:cxn modelId="{6E6EA671-D810-45F6-BE55-F9AE6871FB25}" srcId="{F6310052-1615-407C-BF25-1FEBF70A57B5}" destId="{560C168A-6FB5-4387-9199-7A4FBC642069}" srcOrd="2" destOrd="0" parTransId="{324B1F00-C234-40CF-92D7-774C5F79E5B7}" sibTransId="{A53DF7E2-2E30-4945-9CCA-8FF5EF1A79DC}"/>
    <dgm:cxn modelId="{13EC1585-9F48-4DE7-8439-9A7655BBB960}" type="presOf" srcId="{E23347AB-E0F8-44A4-B303-499BB850F5EE}" destId="{726C99EF-1635-47CF-864A-83753184D0DF}" srcOrd="0" destOrd="0" presId="urn:microsoft.com/office/officeart/2005/8/layout/hList1"/>
    <dgm:cxn modelId="{F6F49C88-A8D5-4716-951F-E03FDAD64E83}" type="presOf" srcId="{560C168A-6FB5-4387-9199-7A4FBC642069}" destId="{B734F7B5-CC24-462B-AA45-C636ACB5CE66}" srcOrd="0" destOrd="2" presId="urn:microsoft.com/office/officeart/2005/8/layout/hList1"/>
    <dgm:cxn modelId="{A64F3A94-1DF8-435A-A8FF-394D81B796DE}" type="presOf" srcId="{D233F8E0-5915-4F3E-B2B7-87D1AE9E88E5}" destId="{B734F7B5-CC24-462B-AA45-C636ACB5CE66}" srcOrd="0" destOrd="3" presId="urn:microsoft.com/office/officeart/2005/8/layout/hList1"/>
    <dgm:cxn modelId="{BB9662A0-7C09-4325-BACA-B83DF7D9C227}" type="presOf" srcId="{6E10E01C-B507-4EDB-B32C-1D45AB7650E1}" destId="{1114FFB0-9205-4DF8-A78B-E30A0C7DE108}" srcOrd="0" destOrd="0" presId="urn:microsoft.com/office/officeart/2005/8/layout/hList1"/>
    <dgm:cxn modelId="{F420EEA5-D041-4FEC-9182-26BC7ABCBE7B}" srcId="{F6310052-1615-407C-BF25-1FEBF70A57B5}" destId="{8D3EA6B0-BA16-4B59-94F2-454E2B40827F}" srcOrd="4" destOrd="0" parTransId="{A01B97E7-320C-42DD-B627-A8A6F7421539}" sibTransId="{AABB819C-A85A-4C63-B91E-742D3C5C23A2}"/>
    <dgm:cxn modelId="{323936B4-B83D-4E2A-81AA-E922C59D84E4}" srcId="{2BA1715A-7C68-4CDC-87B9-0D95A06911E0}" destId="{E07B2D61-3F23-40F3-90AE-41C47E0D38A3}" srcOrd="4" destOrd="0" parTransId="{9353C617-98CE-4497-8A1B-751C654070C0}" sibTransId="{32A85AB6-7D9C-431E-A586-80C41D839D50}"/>
    <dgm:cxn modelId="{CE39DBB4-2450-4F20-99EA-FD7D5A81E90E}" srcId="{2BA1715A-7C68-4CDC-87B9-0D95A06911E0}" destId="{E23347AB-E0F8-44A4-B303-499BB850F5EE}" srcOrd="0" destOrd="0" parTransId="{E988E9B0-0371-4FFF-B933-98EB8713DC1A}" sibTransId="{DC9DDFFB-DA7C-45FB-94AF-6A7FAE47885B}"/>
    <dgm:cxn modelId="{A1C2DCB8-E62F-446B-BBBB-96975C50C53B}" type="presOf" srcId="{BCD36AF1-D162-4E8C-96DF-CBA578506A1D}" destId="{726C99EF-1635-47CF-864A-83753184D0DF}" srcOrd="0" destOrd="3" presId="urn:microsoft.com/office/officeart/2005/8/layout/hList1"/>
    <dgm:cxn modelId="{287456BB-BD51-4527-9100-20095A580FCB}" type="presOf" srcId="{F6310052-1615-407C-BF25-1FEBF70A57B5}" destId="{D8BD6FB6-0444-41A4-AF69-626CFDC2CD43}" srcOrd="0" destOrd="0" presId="urn:microsoft.com/office/officeart/2005/8/layout/hList1"/>
    <dgm:cxn modelId="{91D4BABD-CFBA-4D1A-8B57-31058D5382CD}" type="presOf" srcId="{8D3EA6B0-BA16-4B59-94F2-454E2B40827F}" destId="{B734F7B5-CC24-462B-AA45-C636ACB5CE66}" srcOrd="0" destOrd="4" presId="urn:microsoft.com/office/officeart/2005/8/layout/hList1"/>
    <dgm:cxn modelId="{AC81CEC0-5C30-44B6-BADF-35A70DC63F37}" srcId="{2BA1715A-7C68-4CDC-87B9-0D95A06911E0}" destId="{CF93A0DB-6606-448B-81FA-B437D35B7444}" srcOrd="1" destOrd="0" parTransId="{0957308A-EE80-44A3-9F58-55BBD441E434}" sibTransId="{87C19221-5F94-470B-978F-9D60FE70F038}"/>
    <dgm:cxn modelId="{15F7EEC3-5E4C-4E25-B59E-6AD2DE113026}" srcId="{F6310052-1615-407C-BF25-1FEBF70A57B5}" destId="{A14C7D34-DCE1-4F1F-B121-2089B43028A2}" srcOrd="1" destOrd="0" parTransId="{F3E361F2-B390-4470-9BED-A85E24FC98E3}" sibTransId="{E9976138-4C3F-4E6C-A1AB-82F7936AF71B}"/>
    <dgm:cxn modelId="{C75004D2-32F6-4CBD-B192-A6DC05B1C8D7}" srcId="{2BA1715A-7C68-4CDC-87B9-0D95A06911E0}" destId="{AFFE791B-A8F4-4E87-B4A6-F5064BBA5B7F}" srcOrd="2" destOrd="0" parTransId="{3509C799-4C2B-4594-A8F7-363CAC176D35}" sibTransId="{E83619A7-22D7-4742-BA64-BE9D8A50626C}"/>
    <dgm:cxn modelId="{A685F9EE-170B-4967-BDEC-B29B2909E4E3}" type="presOf" srcId="{A14C7D34-DCE1-4F1F-B121-2089B43028A2}" destId="{B734F7B5-CC24-462B-AA45-C636ACB5CE66}" srcOrd="0" destOrd="1" presId="urn:microsoft.com/office/officeart/2005/8/layout/hList1"/>
    <dgm:cxn modelId="{54141FEF-55BA-4593-B77A-06015D9B88E7}" srcId="{F6310052-1615-407C-BF25-1FEBF70A57B5}" destId="{9E985FB2-4E22-4280-8F11-53AA2B1C90DE}" srcOrd="0" destOrd="0" parTransId="{E69C37E5-986E-4807-B7BE-E57F67E5D6A3}" sibTransId="{8F9F64CA-8923-4F39-85A1-96E91AF5F890}"/>
    <dgm:cxn modelId="{6DE9EEEF-110D-4FF6-8521-57512E1E9770}" srcId="{6E10E01C-B507-4EDB-B32C-1D45AB7650E1}" destId="{F6310052-1615-407C-BF25-1FEBF70A57B5}" srcOrd="0" destOrd="0" parTransId="{B422D61D-8D09-4F81-BC84-8FB01FFB1071}" sibTransId="{57C10367-E733-4406-8802-3388CEA8C686}"/>
    <dgm:cxn modelId="{2E338BFD-AAF9-46A4-AB72-8CFDB7B11388}" srcId="{2BA1715A-7C68-4CDC-87B9-0D95A06911E0}" destId="{BCD36AF1-D162-4E8C-96DF-CBA578506A1D}" srcOrd="3" destOrd="0" parTransId="{29406250-FAB6-47F9-B178-B11C1A3436CF}" sibTransId="{A31DB017-1405-48CF-B338-AF43FDC10E94}"/>
    <dgm:cxn modelId="{D1B733A3-D0B0-4BF2-B443-00A25BF2A7F7}" type="presParOf" srcId="{1114FFB0-9205-4DF8-A78B-E30A0C7DE108}" destId="{CC06C7DA-C14E-4077-867F-333633203ECB}" srcOrd="0" destOrd="0" presId="urn:microsoft.com/office/officeart/2005/8/layout/hList1"/>
    <dgm:cxn modelId="{3966C777-5B5C-4716-A330-2E5AD8737C27}" type="presParOf" srcId="{CC06C7DA-C14E-4077-867F-333633203ECB}" destId="{D8BD6FB6-0444-41A4-AF69-626CFDC2CD43}" srcOrd="0" destOrd="0" presId="urn:microsoft.com/office/officeart/2005/8/layout/hList1"/>
    <dgm:cxn modelId="{E4DCDB50-F183-4992-BF65-C8C80C924B8E}" type="presParOf" srcId="{CC06C7DA-C14E-4077-867F-333633203ECB}" destId="{B734F7B5-CC24-462B-AA45-C636ACB5CE66}" srcOrd="1" destOrd="0" presId="urn:microsoft.com/office/officeart/2005/8/layout/hList1"/>
    <dgm:cxn modelId="{C81558FC-3EFF-43F6-8621-49DA6EC1F064}" type="presParOf" srcId="{1114FFB0-9205-4DF8-A78B-E30A0C7DE108}" destId="{678276F2-2197-4412-BF5F-91F72D253F1F}" srcOrd="1" destOrd="0" presId="urn:microsoft.com/office/officeart/2005/8/layout/hList1"/>
    <dgm:cxn modelId="{ED527279-00CC-4A51-A083-C7E58AAC0A16}" type="presParOf" srcId="{1114FFB0-9205-4DF8-A78B-E30A0C7DE108}" destId="{534BEDFB-0913-41E8-9D96-D34CCF496B30}" srcOrd="2" destOrd="0" presId="urn:microsoft.com/office/officeart/2005/8/layout/hList1"/>
    <dgm:cxn modelId="{4D20941F-F02B-4D27-A10A-8115F9649F0C}" type="presParOf" srcId="{534BEDFB-0913-41E8-9D96-D34CCF496B30}" destId="{10545E03-9A57-4F82-ABB7-06F1B49CD0F7}" srcOrd="0" destOrd="0" presId="urn:microsoft.com/office/officeart/2005/8/layout/hList1"/>
    <dgm:cxn modelId="{FE8ED4A2-3851-4A07-93F1-70C71AD6DF9E}" type="presParOf" srcId="{534BEDFB-0913-41E8-9D96-D34CCF496B30}" destId="{726C99EF-1635-47CF-864A-83753184D0D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E10E01C-B507-4EDB-B32C-1D45AB7650E1}" type="doc">
      <dgm:prSet loTypeId="urn:microsoft.com/office/officeart/2005/8/layout/hList1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sl-SI"/>
        </a:p>
      </dgm:t>
    </dgm:pt>
    <dgm:pt modelId="{F6310052-1615-407C-BF25-1FEBF70A57B5}">
      <dgm:prSet phldrT="[besedilo]"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pl-PL" sz="2000" b="1" dirty="0">
              <a:latin typeface="Comic Sans MS" panose="030F0702030302020204" pitchFamily="66" charset="0"/>
            </a:rPr>
            <a:t>KONSTRUKTIVNO</a:t>
          </a:r>
        </a:p>
      </dgm:t>
    </dgm:pt>
    <dgm:pt modelId="{B422D61D-8D09-4F81-BC84-8FB01FFB1071}" type="parTrans" cxnId="{6DE9EEEF-110D-4FF6-8521-57512E1E9770}">
      <dgm:prSet/>
      <dgm:spPr/>
      <dgm:t>
        <a:bodyPr/>
        <a:lstStyle/>
        <a:p>
          <a:endParaRPr lang="sl-SI"/>
        </a:p>
      </dgm:t>
    </dgm:pt>
    <dgm:pt modelId="{57C10367-E733-4406-8802-3388CEA8C686}" type="sibTrans" cxnId="{6DE9EEEF-110D-4FF6-8521-57512E1E9770}">
      <dgm:prSet/>
      <dgm:spPr/>
      <dgm:t>
        <a:bodyPr/>
        <a:lstStyle/>
        <a:p>
          <a:endParaRPr lang="sl-SI"/>
        </a:p>
      </dgm:t>
    </dgm:pt>
    <dgm:pt modelId="{9E985FB2-4E22-4280-8F11-53AA2B1C90DE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sz="2000" dirty="0">
              <a:latin typeface="+mn-lt"/>
            </a:rPr>
            <a:t>Premagamo ali premestimo obremenitev</a:t>
          </a:r>
        </a:p>
      </dgm:t>
    </dgm:pt>
    <dgm:pt modelId="{E69C37E5-986E-4807-B7BE-E57F67E5D6A3}" type="parTrans" cxnId="{54141FEF-55BA-4593-B77A-06015D9B88E7}">
      <dgm:prSet/>
      <dgm:spPr/>
      <dgm:t>
        <a:bodyPr/>
        <a:lstStyle/>
        <a:p>
          <a:endParaRPr lang="sl-SI"/>
        </a:p>
      </dgm:t>
    </dgm:pt>
    <dgm:pt modelId="{8F9F64CA-8923-4F39-85A1-96E91AF5F890}" type="sibTrans" cxnId="{54141FEF-55BA-4593-B77A-06015D9B88E7}">
      <dgm:prSet/>
      <dgm:spPr/>
      <dgm:t>
        <a:bodyPr/>
        <a:lstStyle/>
        <a:p>
          <a:endParaRPr lang="sl-SI"/>
        </a:p>
      </dgm:t>
    </dgm:pt>
    <dgm:pt modelId="{2BA1715A-7C68-4CDC-87B9-0D95A06911E0}">
      <dgm:prSet phldrT="[besedilo]" custT="1"/>
      <dgm:spPr>
        <a:solidFill>
          <a:schemeClr val="accent1">
            <a:lumMod val="75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pl-PL" sz="2000" b="1" dirty="0">
              <a:latin typeface="Comic Sans MS" panose="030F0702030302020204" pitchFamily="66" charset="0"/>
            </a:rPr>
            <a:t>NEKONSTRUKTIVNO</a:t>
          </a:r>
          <a:endParaRPr lang="sl-SI" sz="2000" b="1" dirty="0"/>
        </a:p>
      </dgm:t>
    </dgm:pt>
    <dgm:pt modelId="{35093454-F71C-4AAA-B78D-8D34F05A4DAF}" type="parTrans" cxnId="{09B89F00-3758-4A40-BAFC-4B1F94B41DE2}">
      <dgm:prSet/>
      <dgm:spPr/>
      <dgm:t>
        <a:bodyPr/>
        <a:lstStyle/>
        <a:p>
          <a:endParaRPr lang="sl-SI"/>
        </a:p>
      </dgm:t>
    </dgm:pt>
    <dgm:pt modelId="{9E2EA700-35BE-4D7B-8E12-F4E4D0FDE9A1}" type="sibTrans" cxnId="{09B89F00-3758-4A40-BAFC-4B1F94B41DE2}">
      <dgm:prSet/>
      <dgm:spPr/>
      <dgm:t>
        <a:bodyPr/>
        <a:lstStyle/>
        <a:p>
          <a:endParaRPr lang="sl-SI"/>
        </a:p>
      </dgm:t>
    </dgm:pt>
    <dgm:pt modelId="{E23347AB-E0F8-44A4-B303-499BB850F5EE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Z agresivnim oz. nasilnim vedenjem</a:t>
          </a:r>
        </a:p>
      </dgm:t>
    </dgm:pt>
    <dgm:pt modelId="{E988E9B0-0371-4FFF-B933-98EB8713DC1A}" type="parTrans" cxnId="{CE39DBB4-2450-4F20-99EA-FD7D5A81E90E}">
      <dgm:prSet/>
      <dgm:spPr/>
      <dgm:t>
        <a:bodyPr/>
        <a:lstStyle/>
        <a:p>
          <a:endParaRPr lang="sl-SI"/>
        </a:p>
      </dgm:t>
    </dgm:pt>
    <dgm:pt modelId="{DC9DDFFB-DA7C-45FB-94AF-6A7FAE47885B}" type="sibTrans" cxnId="{CE39DBB4-2450-4F20-99EA-FD7D5A81E90E}">
      <dgm:prSet/>
      <dgm:spPr/>
      <dgm:t>
        <a:bodyPr/>
        <a:lstStyle/>
        <a:p>
          <a:endParaRPr lang="sl-SI"/>
        </a:p>
      </dgm:t>
    </dgm:pt>
    <dgm:pt modelId="{8D3EA6B0-BA16-4B59-94F2-454E2B40827F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endParaRPr lang="sl-SI" sz="2000" dirty="0">
            <a:latin typeface="+mn-lt"/>
          </a:endParaRPr>
        </a:p>
      </dgm:t>
    </dgm:pt>
    <dgm:pt modelId="{A01B97E7-320C-42DD-B627-A8A6F7421539}" type="parTrans" cxnId="{F420EEA5-D041-4FEC-9182-26BC7ABCBE7B}">
      <dgm:prSet/>
      <dgm:spPr/>
      <dgm:t>
        <a:bodyPr/>
        <a:lstStyle/>
        <a:p>
          <a:endParaRPr lang="sl-SI"/>
        </a:p>
      </dgm:t>
    </dgm:pt>
    <dgm:pt modelId="{AABB819C-A85A-4C63-B91E-742D3C5C23A2}" type="sibTrans" cxnId="{F420EEA5-D041-4FEC-9182-26BC7ABCBE7B}">
      <dgm:prSet/>
      <dgm:spPr/>
      <dgm:t>
        <a:bodyPr/>
        <a:lstStyle/>
        <a:p>
          <a:endParaRPr lang="sl-SI"/>
        </a:p>
      </dgm:t>
    </dgm:pt>
    <dgm:pt modelId="{AA193160-AB40-4AA6-8A32-ADFF4B465FB0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sz="2000" dirty="0">
              <a:latin typeface="+mn-lt"/>
            </a:rPr>
            <a:t>Preusmeritev k drugemu, približno enakovrednemu cilju</a:t>
          </a:r>
        </a:p>
      </dgm:t>
    </dgm:pt>
    <dgm:pt modelId="{ADB91D87-2270-4512-A066-5CC5E98B0050}" type="parTrans" cxnId="{538B9FA7-5373-4540-A995-63672BB3A28E}">
      <dgm:prSet/>
      <dgm:spPr/>
      <dgm:t>
        <a:bodyPr/>
        <a:lstStyle/>
        <a:p>
          <a:endParaRPr lang="sl-SI"/>
        </a:p>
      </dgm:t>
    </dgm:pt>
    <dgm:pt modelId="{751E235C-4F88-4351-B675-59CD926D7DA1}" type="sibTrans" cxnId="{538B9FA7-5373-4540-A995-63672BB3A28E}">
      <dgm:prSet/>
      <dgm:spPr/>
      <dgm:t>
        <a:bodyPr/>
        <a:lstStyle/>
        <a:p>
          <a:endParaRPr lang="sl-SI"/>
        </a:p>
      </dgm:t>
    </dgm:pt>
    <dgm:pt modelId="{FB5E0F52-3ACD-49CB-BB4A-76D03FC5E46B}">
      <dgm:prSet phldrT="[besedilo]" custT="1"/>
      <dgm:spPr>
        <a:solidFill>
          <a:schemeClr val="bg1">
            <a:lumMod val="95000"/>
            <a:alpha val="90000"/>
          </a:schemeClr>
        </a:solidFill>
      </dgm:spPr>
      <dgm:t>
        <a:bodyPr/>
        <a:lstStyle/>
        <a:p>
          <a:r>
            <a:rPr lang="sl-SI" sz="2000" dirty="0">
              <a:latin typeface="+mn-lt"/>
            </a:rPr>
            <a:t>Zadovoljitev potrebe odložimo</a:t>
          </a:r>
        </a:p>
      </dgm:t>
    </dgm:pt>
    <dgm:pt modelId="{B922748E-627C-4A74-88B3-9AA4F03227A7}" type="parTrans" cxnId="{CE9E6C4A-D280-4EAB-A4F0-652794269467}">
      <dgm:prSet/>
      <dgm:spPr/>
      <dgm:t>
        <a:bodyPr/>
        <a:lstStyle/>
        <a:p>
          <a:endParaRPr lang="sl-SI"/>
        </a:p>
      </dgm:t>
    </dgm:pt>
    <dgm:pt modelId="{18343064-7682-4A19-81F9-E728C54DA4B6}" type="sibTrans" cxnId="{CE9E6C4A-D280-4EAB-A4F0-652794269467}">
      <dgm:prSet/>
      <dgm:spPr/>
      <dgm:t>
        <a:bodyPr/>
        <a:lstStyle/>
        <a:p>
          <a:endParaRPr lang="sl-SI"/>
        </a:p>
      </dgm:t>
    </dgm:pt>
    <dgm:pt modelId="{A3FD9631-85B8-4A07-9E65-0298F44098FB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Regresija</a:t>
          </a:r>
        </a:p>
      </dgm:t>
    </dgm:pt>
    <dgm:pt modelId="{B118508A-07AF-4BC0-A800-D78F22997EA4}" type="parTrans" cxnId="{A82F8EEB-BBB8-49C2-83FA-78DF5C45ADC3}">
      <dgm:prSet/>
      <dgm:spPr/>
      <dgm:t>
        <a:bodyPr/>
        <a:lstStyle/>
        <a:p>
          <a:endParaRPr lang="sl-SI"/>
        </a:p>
      </dgm:t>
    </dgm:pt>
    <dgm:pt modelId="{F56BE562-E387-4A4D-815D-A46B9BE2AAD4}" type="sibTrans" cxnId="{A82F8EEB-BBB8-49C2-83FA-78DF5C45ADC3}">
      <dgm:prSet/>
      <dgm:spPr/>
      <dgm:t>
        <a:bodyPr/>
        <a:lstStyle/>
        <a:p>
          <a:endParaRPr lang="sl-SI"/>
        </a:p>
      </dgm:t>
    </dgm:pt>
    <dgm:pt modelId="{63BBE472-EA77-411A-ADD5-FBB04E74E524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Beg pred oviro</a:t>
          </a:r>
        </a:p>
      </dgm:t>
    </dgm:pt>
    <dgm:pt modelId="{8CA0FE9E-10A7-4E43-B39F-03194894DBC8}" type="parTrans" cxnId="{F16FA5AB-9E33-4573-8E2A-F4D85A11E73C}">
      <dgm:prSet/>
      <dgm:spPr/>
      <dgm:t>
        <a:bodyPr/>
        <a:lstStyle/>
        <a:p>
          <a:endParaRPr lang="sl-SI"/>
        </a:p>
      </dgm:t>
    </dgm:pt>
    <dgm:pt modelId="{EF7A193F-448C-4C91-B682-EADBF6FD7BA3}" type="sibTrans" cxnId="{F16FA5AB-9E33-4573-8E2A-F4D85A11E73C}">
      <dgm:prSet/>
      <dgm:spPr/>
      <dgm:t>
        <a:bodyPr/>
        <a:lstStyle/>
        <a:p>
          <a:endParaRPr lang="sl-SI"/>
        </a:p>
      </dgm:t>
    </dgm:pt>
    <dgm:pt modelId="{00882284-EA5E-42A5-A359-C465062783C4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Prehitra vdaja</a:t>
          </a:r>
        </a:p>
      </dgm:t>
    </dgm:pt>
    <dgm:pt modelId="{A5476F0B-D12C-45EE-95CC-875C954E64E6}" type="parTrans" cxnId="{5B66DB79-2682-4B31-8453-7083CDD732D9}">
      <dgm:prSet/>
      <dgm:spPr/>
      <dgm:t>
        <a:bodyPr/>
        <a:lstStyle/>
        <a:p>
          <a:endParaRPr lang="sl-SI"/>
        </a:p>
      </dgm:t>
    </dgm:pt>
    <dgm:pt modelId="{5E1ADFC9-4355-4C96-BE6E-05085ECD85CF}" type="sibTrans" cxnId="{5B66DB79-2682-4B31-8453-7083CDD732D9}">
      <dgm:prSet/>
      <dgm:spPr/>
      <dgm:t>
        <a:bodyPr/>
        <a:lstStyle/>
        <a:p>
          <a:endParaRPr lang="sl-SI"/>
        </a:p>
      </dgm:t>
    </dgm:pt>
    <dgm:pt modelId="{7F403195-36ED-4F9D-9395-68907FD8C5BC}">
      <dgm:prSet phldrT="[besedilo]" custT="1"/>
      <dgm:spPr>
        <a:solidFill>
          <a:schemeClr val="bg1">
            <a:lumMod val="95000"/>
            <a:alpha val="90000"/>
          </a:schemeClr>
        </a:solidFill>
        <a:ln>
          <a:solidFill>
            <a:schemeClr val="bg1">
              <a:lumMod val="95000"/>
              <a:alpha val="90000"/>
            </a:schemeClr>
          </a:solidFill>
        </a:ln>
      </dgm:spPr>
      <dgm:t>
        <a:bodyPr/>
        <a:lstStyle/>
        <a:p>
          <a:r>
            <a:rPr lang="sl-SI" sz="2000" dirty="0">
              <a:latin typeface="+mn-lt"/>
            </a:rPr>
            <a:t>Utišanje neprijetnih čustev</a:t>
          </a:r>
        </a:p>
      </dgm:t>
    </dgm:pt>
    <dgm:pt modelId="{17AD550D-A269-450A-AAB5-C55735C299B7}" type="parTrans" cxnId="{5FEE7631-1B65-4962-AE61-5E446C791F08}">
      <dgm:prSet/>
      <dgm:spPr/>
      <dgm:t>
        <a:bodyPr/>
        <a:lstStyle/>
        <a:p>
          <a:endParaRPr lang="sl-SI"/>
        </a:p>
      </dgm:t>
    </dgm:pt>
    <dgm:pt modelId="{A8E18E56-9C64-4464-8F83-80824994991A}" type="sibTrans" cxnId="{5FEE7631-1B65-4962-AE61-5E446C791F08}">
      <dgm:prSet/>
      <dgm:spPr/>
      <dgm:t>
        <a:bodyPr/>
        <a:lstStyle/>
        <a:p>
          <a:endParaRPr lang="sl-SI"/>
        </a:p>
      </dgm:t>
    </dgm:pt>
    <dgm:pt modelId="{1114FFB0-9205-4DF8-A78B-E30A0C7DE108}" type="pres">
      <dgm:prSet presAssocID="{6E10E01C-B507-4EDB-B32C-1D45AB7650E1}" presName="Name0" presStyleCnt="0">
        <dgm:presLayoutVars>
          <dgm:dir/>
          <dgm:animLvl val="lvl"/>
          <dgm:resizeHandles val="exact"/>
        </dgm:presLayoutVars>
      </dgm:prSet>
      <dgm:spPr/>
    </dgm:pt>
    <dgm:pt modelId="{CC06C7DA-C14E-4077-867F-333633203ECB}" type="pres">
      <dgm:prSet presAssocID="{F6310052-1615-407C-BF25-1FEBF70A57B5}" presName="composite" presStyleCnt="0"/>
      <dgm:spPr/>
    </dgm:pt>
    <dgm:pt modelId="{D8BD6FB6-0444-41A4-AF69-626CFDC2CD43}" type="pres">
      <dgm:prSet presAssocID="{F6310052-1615-407C-BF25-1FEBF70A57B5}" presName="parTx" presStyleLbl="alignNode1" presStyleIdx="0" presStyleCnt="2" custLinFactNeighborX="-1886" custLinFactNeighborY="-14632">
        <dgm:presLayoutVars>
          <dgm:chMax val="0"/>
          <dgm:chPref val="0"/>
          <dgm:bulletEnabled val="1"/>
        </dgm:presLayoutVars>
      </dgm:prSet>
      <dgm:spPr/>
    </dgm:pt>
    <dgm:pt modelId="{B734F7B5-CC24-462B-AA45-C636ACB5CE66}" type="pres">
      <dgm:prSet presAssocID="{F6310052-1615-407C-BF25-1FEBF70A57B5}" presName="desTx" presStyleLbl="alignAccFollowNode1" presStyleIdx="0" presStyleCnt="2">
        <dgm:presLayoutVars>
          <dgm:bulletEnabled val="1"/>
        </dgm:presLayoutVars>
      </dgm:prSet>
      <dgm:spPr/>
    </dgm:pt>
    <dgm:pt modelId="{678276F2-2197-4412-BF5F-91F72D253F1F}" type="pres">
      <dgm:prSet presAssocID="{57C10367-E733-4406-8802-3388CEA8C686}" presName="space" presStyleCnt="0"/>
      <dgm:spPr/>
    </dgm:pt>
    <dgm:pt modelId="{534BEDFB-0913-41E8-9D96-D34CCF496B30}" type="pres">
      <dgm:prSet presAssocID="{2BA1715A-7C68-4CDC-87B9-0D95A06911E0}" presName="composite" presStyleCnt="0"/>
      <dgm:spPr/>
    </dgm:pt>
    <dgm:pt modelId="{10545E03-9A57-4F82-ABB7-06F1B49CD0F7}" type="pres">
      <dgm:prSet presAssocID="{2BA1715A-7C68-4CDC-87B9-0D95A06911E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26C99EF-1635-47CF-864A-83753184D0DF}" type="pres">
      <dgm:prSet presAssocID="{2BA1715A-7C68-4CDC-87B9-0D95A06911E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9B89F00-3758-4A40-BAFC-4B1F94B41DE2}" srcId="{6E10E01C-B507-4EDB-B32C-1D45AB7650E1}" destId="{2BA1715A-7C68-4CDC-87B9-0D95A06911E0}" srcOrd="1" destOrd="0" parTransId="{35093454-F71C-4AAA-B78D-8D34F05A4DAF}" sibTransId="{9E2EA700-35BE-4D7B-8E12-F4E4D0FDE9A1}"/>
    <dgm:cxn modelId="{DF9FA618-0B1B-45BF-A0DF-72DFEA48DC70}" type="presOf" srcId="{AA193160-AB40-4AA6-8A32-ADFF4B465FB0}" destId="{B734F7B5-CC24-462B-AA45-C636ACB5CE66}" srcOrd="0" destOrd="1" presId="urn:microsoft.com/office/officeart/2005/8/layout/hList1"/>
    <dgm:cxn modelId="{5FEE7631-1B65-4962-AE61-5E446C791F08}" srcId="{2BA1715A-7C68-4CDC-87B9-0D95A06911E0}" destId="{7F403195-36ED-4F9D-9395-68907FD8C5BC}" srcOrd="4" destOrd="0" parTransId="{17AD550D-A269-450A-AAB5-C55735C299B7}" sibTransId="{A8E18E56-9C64-4464-8F83-80824994991A}"/>
    <dgm:cxn modelId="{A91C3E5D-A5B2-4456-BF56-061D7DA10218}" type="presOf" srcId="{00882284-EA5E-42A5-A359-C465062783C4}" destId="{726C99EF-1635-47CF-864A-83753184D0DF}" srcOrd="0" destOrd="3" presId="urn:microsoft.com/office/officeart/2005/8/layout/hList1"/>
    <dgm:cxn modelId="{355C3247-C910-48CD-B82D-CB303BB45ABC}" type="presOf" srcId="{FB5E0F52-3ACD-49CB-BB4A-76D03FC5E46B}" destId="{B734F7B5-CC24-462B-AA45-C636ACB5CE66}" srcOrd="0" destOrd="2" presId="urn:microsoft.com/office/officeart/2005/8/layout/hList1"/>
    <dgm:cxn modelId="{CE9E6C4A-D280-4EAB-A4F0-652794269467}" srcId="{F6310052-1615-407C-BF25-1FEBF70A57B5}" destId="{FB5E0F52-3ACD-49CB-BB4A-76D03FC5E46B}" srcOrd="2" destOrd="0" parTransId="{B922748E-627C-4A74-88B3-9AA4F03227A7}" sibTransId="{18343064-7682-4A19-81F9-E728C54DA4B6}"/>
    <dgm:cxn modelId="{B4CD084F-1B79-492E-9A18-CDE3444C6F2F}" type="presOf" srcId="{2BA1715A-7C68-4CDC-87B9-0D95A06911E0}" destId="{10545E03-9A57-4F82-ABB7-06F1B49CD0F7}" srcOrd="0" destOrd="0" presId="urn:microsoft.com/office/officeart/2005/8/layout/hList1"/>
    <dgm:cxn modelId="{3C70CD70-0872-497C-8377-827D43CDE3D3}" type="presOf" srcId="{9E985FB2-4E22-4280-8F11-53AA2B1C90DE}" destId="{B734F7B5-CC24-462B-AA45-C636ACB5CE66}" srcOrd="0" destOrd="0" presId="urn:microsoft.com/office/officeart/2005/8/layout/hList1"/>
    <dgm:cxn modelId="{5B66DB79-2682-4B31-8453-7083CDD732D9}" srcId="{2BA1715A-7C68-4CDC-87B9-0D95A06911E0}" destId="{00882284-EA5E-42A5-A359-C465062783C4}" srcOrd="3" destOrd="0" parTransId="{A5476F0B-D12C-45EE-95CC-875C954E64E6}" sibTransId="{5E1ADFC9-4355-4C96-BE6E-05085ECD85CF}"/>
    <dgm:cxn modelId="{13EC1585-9F48-4DE7-8439-9A7655BBB960}" type="presOf" srcId="{E23347AB-E0F8-44A4-B303-499BB850F5EE}" destId="{726C99EF-1635-47CF-864A-83753184D0DF}" srcOrd="0" destOrd="0" presId="urn:microsoft.com/office/officeart/2005/8/layout/hList1"/>
    <dgm:cxn modelId="{BB9662A0-7C09-4325-BACA-B83DF7D9C227}" type="presOf" srcId="{6E10E01C-B507-4EDB-B32C-1D45AB7650E1}" destId="{1114FFB0-9205-4DF8-A78B-E30A0C7DE108}" srcOrd="0" destOrd="0" presId="urn:microsoft.com/office/officeart/2005/8/layout/hList1"/>
    <dgm:cxn modelId="{F420EEA5-D041-4FEC-9182-26BC7ABCBE7B}" srcId="{F6310052-1615-407C-BF25-1FEBF70A57B5}" destId="{8D3EA6B0-BA16-4B59-94F2-454E2B40827F}" srcOrd="3" destOrd="0" parTransId="{A01B97E7-320C-42DD-B627-A8A6F7421539}" sibTransId="{AABB819C-A85A-4C63-B91E-742D3C5C23A2}"/>
    <dgm:cxn modelId="{538B9FA7-5373-4540-A995-63672BB3A28E}" srcId="{F6310052-1615-407C-BF25-1FEBF70A57B5}" destId="{AA193160-AB40-4AA6-8A32-ADFF4B465FB0}" srcOrd="1" destOrd="0" parTransId="{ADB91D87-2270-4512-A066-5CC5E98B0050}" sibTransId="{751E235C-4F88-4351-B675-59CD926D7DA1}"/>
    <dgm:cxn modelId="{F16FA5AB-9E33-4573-8E2A-F4D85A11E73C}" srcId="{2BA1715A-7C68-4CDC-87B9-0D95A06911E0}" destId="{63BBE472-EA77-411A-ADD5-FBB04E74E524}" srcOrd="2" destOrd="0" parTransId="{8CA0FE9E-10A7-4E43-B39F-03194894DBC8}" sibTransId="{EF7A193F-448C-4C91-B682-EADBF6FD7BA3}"/>
    <dgm:cxn modelId="{CE39DBB4-2450-4F20-99EA-FD7D5A81E90E}" srcId="{2BA1715A-7C68-4CDC-87B9-0D95A06911E0}" destId="{E23347AB-E0F8-44A4-B303-499BB850F5EE}" srcOrd="0" destOrd="0" parTransId="{E988E9B0-0371-4FFF-B933-98EB8713DC1A}" sibTransId="{DC9DDFFB-DA7C-45FB-94AF-6A7FAE47885B}"/>
    <dgm:cxn modelId="{287456BB-BD51-4527-9100-20095A580FCB}" type="presOf" srcId="{F6310052-1615-407C-BF25-1FEBF70A57B5}" destId="{D8BD6FB6-0444-41A4-AF69-626CFDC2CD43}" srcOrd="0" destOrd="0" presId="urn:microsoft.com/office/officeart/2005/8/layout/hList1"/>
    <dgm:cxn modelId="{91D4BABD-CFBA-4D1A-8B57-31058D5382CD}" type="presOf" srcId="{8D3EA6B0-BA16-4B59-94F2-454E2B40827F}" destId="{B734F7B5-CC24-462B-AA45-C636ACB5CE66}" srcOrd="0" destOrd="3" presId="urn:microsoft.com/office/officeart/2005/8/layout/hList1"/>
    <dgm:cxn modelId="{05F6D6CB-168C-4E64-98C5-4B9D7ACE4AC6}" type="presOf" srcId="{A3FD9631-85B8-4A07-9E65-0298F44098FB}" destId="{726C99EF-1635-47CF-864A-83753184D0DF}" srcOrd="0" destOrd="1" presId="urn:microsoft.com/office/officeart/2005/8/layout/hList1"/>
    <dgm:cxn modelId="{589348E0-7C00-48ED-B7A0-9AF91E0539AC}" type="presOf" srcId="{63BBE472-EA77-411A-ADD5-FBB04E74E524}" destId="{726C99EF-1635-47CF-864A-83753184D0DF}" srcOrd="0" destOrd="2" presId="urn:microsoft.com/office/officeart/2005/8/layout/hList1"/>
    <dgm:cxn modelId="{A82F8EEB-BBB8-49C2-83FA-78DF5C45ADC3}" srcId="{2BA1715A-7C68-4CDC-87B9-0D95A06911E0}" destId="{A3FD9631-85B8-4A07-9E65-0298F44098FB}" srcOrd="1" destOrd="0" parTransId="{B118508A-07AF-4BC0-A800-D78F22997EA4}" sibTransId="{F56BE562-E387-4A4D-815D-A46B9BE2AAD4}"/>
    <dgm:cxn modelId="{54141FEF-55BA-4593-B77A-06015D9B88E7}" srcId="{F6310052-1615-407C-BF25-1FEBF70A57B5}" destId="{9E985FB2-4E22-4280-8F11-53AA2B1C90DE}" srcOrd="0" destOrd="0" parTransId="{E69C37E5-986E-4807-B7BE-E57F67E5D6A3}" sibTransId="{8F9F64CA-8923-4F39-85A1-96E91AF5F890}"/>
    <dgm:cxn modelId="{6DE9EEEF-110D-4FF6-8521-57512E1E9770}" srcId="{6E10E01C-B507-4EDB-B32C-1D45AB7650E1}" destId="{F6310052-1615-407C-BF25-1FEBF70A57B5}" srcOrd="0" destOrd="0" parTransId="{B422D61D-8D09-4F81-BC84-8FB01FFB1071}" sibTransId="{57C10367-E733-4406-8802-3388CEA8C686}"/>
    <dgm:cxn modelId="{D2DE45FB-CD4C-4CAC-919D-B5EA33043341}" type="presOf" srcId="{7F403195-36ED-4F9D-9395-68907FD8C5BC}" destId="{726C99EF-1635-47CF-864A-83753184D0DF}" srcOrd="0" destOrd="4" presId="urn:microsoft.com/office/officeart/2005/8/layout/hList1"/>
    <dgm:cxn modelId="{D1B733A3-D0B0-4BF2-B443-00A25BF2A7F7}" type="presParOf" srcId="{1114FFB0-9205-4DF8-A78B-E30A0C7DE108}" destId="{CC06C7DA-C14E-4077-867F-333633203ECB}" srcOrd="0" destOrd="0" presId="urn:microsoft.com/office/officeart/2005/8/layout/hList1"/>
    <dgm:cxn modelId="{3966C777-5B5C-4716-A330-2E5AD8737C27}" type="presParOf" srcId="{CC06C7DA-C14E-4077-867F-333633203ECB}" destId="{D8BD6FB6-0444-41A4-AF69-626CFDC2CD43}" srcOrd="0" destOrd="0" presId="urn:microsoft.com/office/officeart/2005/8/layout/hList1"/>
    <dgm:cxn modelId="{E4DCDB50-F183-4992-BF65-C8C80C924B8E}" type="presParOf" srcId="{CC06C7DA-C14E-4077-867F-333633203ECB}" destId="{B734F7B5-CC24-462B-AA45-C636ACB5CE66}" srcOrd="1" destOrd="0" presId="urn:microsoft.com/office/officeart/2005/8/layout/hList1"/>
    <dgm:cxn modelId="{C81558FC-3EFF-43F6-8621-49DA6EC1F064}" type="presParOf" srcId="{1114FFB0-9205-4DF8-A78B-E30A0C7DE108}" destId="{678276F2-2197-4412-BF5F-91F72D253F1F}" srcOrd="1" destOrd="0" presId="urn:microsoft.com/office/officeart/2005/8/layout/hList1"/>
    <dgm:cxn modelId="{ED527279-00CC-4A51-A083-C7E58AAC0A16}" type="presParOf" srcId="{1114FFB0-9205-4DF8-A78B-E30A0C7DE108}" destId="{534BEDFB-0913-41E8-9D96-D34CCF496B30}" srcOrd="2" destOrd="0" presId="urn:microsoft.com/office/officeart/2005/8/layout/hList1"/>
    <dgm:cxn modelId="{4D20941F-F02B-4D27-A10A-8115F9649F0C}" type="presParOf" srcId="{534BEDFB-0913-41E8-9D96-D34CCF496B30}" destId="{10545E03-9A57-4F82-ABB7-06F1B49CD0F7}" srcOrd="0" destOrd="0" presId="urn:microsoft.com/office/officeart/2005/8/layout/hList1"/>
    <dgm:cxn modelId="{FE8ED4A2-3851-4A07-93F1-70C71AD6DF9E}" type="presParOf" srcId="{534BEDFB-0913-41E8-9D96-D34CCF496B30}" destId="{726C99EF-1635-47CF-864A-83753184D0D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E10E01C-B507-4EDB-B32C-1D45AB7650E1}" type="doc">
      <dgm:prSet loTypeId="urn:microsoft.com/office/officeart/2005/8/layout/hList1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sl-SI"/>
        </a:p>
      </dgm:t>
    </dgm:pt>
    <dgm:pt modelId="{F6310052-1615-407C-BF25-1FEBF70A57B5}">
      <dgm:prSet phldrT="[besedilo]" custT="1"/>
      <dgm:spPr/>
      <dgm:t>
        <a:bodyPr/>
        <a:lstStyle/>
        <a:p>
          <a:r>
            <a:rPr lang="pl-PL" sz="2000" b="1" dirty="0">
              <a:latin typeface="Comic Sans MS" panose="030F0702030302020204" pitchFamily="66" charset="0"/>
            </a:rPr>
            <a:t>FORMALNE SKUPINE</a:t>
          </a:r>
        </a:p>
      </dgm:t>
    </dgm:pt>
    <dgm:pt modelId="{B422D61D-8D09-4F81-BC84-8FB01FFB1071}" type="parTrans" cxnId="{6DE9EEEF-110D-4FF6-8521-57512E1E9770}">
      <dgm:prSet/>
      <dgm:spPr/>
      <dgm:t>
        <a:bodyPr/>
        <a:lstStyle/>
        <a:p>
          <a:endParaRPr lang="sl-SI"/>
        </a:p>
      </dgm:t>
    </dgm:pt>
    <dgm:pt modelId="{57C10367-E733-4406-8802-3388CEA8C686}" type="sibTrans" cxnId="{6DE9EEEF-110D-4FF6-8521-57512E1E9770}">
      <dgm:prSet/>
      <dgm:spPr/>
      <dgm:t>
        <a:bodyPr/>
        <a:lstStyle/>
        <a:p>
          <a:endParaRPr lang="sl-SI"/>
        </a:p>
      </dgm:t>
    </dgm:pt>
    <dgm:pt modelId="{9E985FB2-4E22-4280-8F11-53AA2B1C90DE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Ravnanje po pravilih</a:t>
          </a:r>
        </a:p>
      </dgm:t>
    </dgm:pt>
    <dgm:pt modelId="{E69C37E5-986E-4807-B7BE-E57F67E5D6A3}" type="parTrans" cxnId="{54141FEF-55BA-4593-B77A-06015D9B88E7}">
      <dgm:prSet/>
      <dgm:spPr/>
      <dgm:t>
        <a:bodyPr/>
        <a:lstStyle/>
        <a:p>
          <a:endParaRPr lang="sl-SI"/>
        </a:p>
      </dgm:t>
    </dgm:pt>
    <dgm:pt modelId="{8F9F64CA-8923-4F39-85A1-96E91AF5F890}" type="sibTrans" cxnId="{54141FEF-55BA-4593-B77A-06015D9B88E7}">
      <dgm:prSet/>
      <dgm:spPr/>
      <dgm:t>
        <a:bodyPr/>
        <a:lstStyle/>
        <a:p>
          <a:endParaRPr lang="sl-SI"/>
        </a:p>
      </dgm:t>
    </dgm:pt>
    <dgm:pt modelId="{2BA1715A-7C68-4CDC-87B9-0D95A06911E0}">
      <dgm:prSet phldrT="[besedilo]" custT="1"/>
      <dgm:spPr/>
      <dgm:t>
        <a:bodyPr/>
        <a:lstStyle/>
        <a:p>
          <a:r>
            <a:rPr lang="sl-SI" sz="2000" b="1" dirty="0">
              <a:latin typeface="Comic Sans MS" panose="030F0702030302020204" pitchFamily="66" charset="0"/>
            </a:rPr>
            <a:t>NEFORMALNE</a:t>
          </a:r>
          <a:r>
            <a:rPr lang="sl-SI" sz="2000" b="1" baseline="0" dirty="0">
              <a:latin typeface="Comic Sans MS" panose="030F0702030302020204" pitchFamily="66" charset="0"/>
            </a:rPr>
            <a:t> SKUPINE</a:t>
          </a:r>
          <a:endParaRPr lang="sl-SI" sz="2000" b="1" dirty="0">
            <a:latin typeface="Comic Sans MS" panose="030F0702030302020204" pitchFamily="66" charset="0"/>
          </a:endParaRPr>
        </a:p>
      </dgm:t>
    </dgm:pt>
    <dgm:pt modelId="{35093454-F71C-4AAA-B78D-8D34F05A4DAF}" type="parTrans" cxnId="{09B89F00-3758-4A40-BAFC-4B1F94B41DE2}">
      <dgm:prSet/>
      <dgm:spPr/>
      <dgm:t>
        <a:bodyPr/>
        <a:lstStyle/>
        <a:p>
          <a:endParaRPr lang="sl-SI"/>
        </a:p>
      </dgm:t>
    </dgm:pt>
    <dgm:pt modelId="{9E2EA700-35BE-4D7B-8E12-F4E4D0FDE9A1}" type="sibTrans" cxnId="{09B89F00-3758-4A40-BAFC-4B1F94B41DE2}">
      <dgm:prSet/>
      <dgm:spPr/>
      <dgm:t>
        <a:bodyPr/>
        <a:lstStyle/>
        <a:p>
          <a:endParaRPr lang="sl-SI"/>
        </a:p>
      </dgm:t>
    </dgm:pt>
    <dgm:pt modelId="{E23347AB-E0F8-44A4-B303-499BB850F5EE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Struktura se oblikuje sama</a:t>
          </a:r>
        </a:p>
      </dgm:t>
    </dgm:pt>
    <dgm:pt modelId="{E988E9B0-0371-4FFF-B933-98EB8713DC1A}" type="parTrans" cxnId="{CE39DBB4-2450-4F20-99EA-FD7D5A81E90E}">
      <dgm:prSet/>
      <dgm:spPr/>
      <dgm:t>
        <a:bodyPr/>
        <a:lstStyle/>
        <a:p>
          <a:endParaRPr lang="sl-SI"/>
        </a:p>
      </dgm:t>
    </dgm:pt>
    <dgm:pt modelId="{DC9DDFFB-DA7C-45FB-94AF-6A7FAE47885B}" type="sibTrans" cxnId="{CE39DBB4-2450-4F20-99EA-FD7D5A81E90E}">
      <dgm:prSet/>
      <dgm:spPr/>
      <dgm:t>
        <a:bodyPr/>
        <a:lstStyle/>
        <a:p>
          <a:endParaRPr lang="sl-SI"/>
        </a:p>
      </dgm:t>
    </dgm:pt>
    <dgm:pt modelId="{8D3EA6B0-BA16-4B59-94F2-454E2B40827F}">
      <dgm:prSet phldrT="[besedilo]" custT="1"/>
      <dgm:spPr/>
      <dgm:t>
        <a:bodyPr/>
        <a:lstStyle/>
        <a:p>
          <a:endParaRPr lang="sl-SI" sz="2000" dirty="0">
            <a:latin typeface="+mn-lt"/>
          </a:endParaRPr>
        </a:p>
      </dgm:t>
    </dgm:pt>
    <dgm:pt modelId="{A01B97E7-320C-42DD-B627-A8A6F7421539}" type="parTrans" cxnId="{F420EEA5-D041-4FEC-9182-26BC7ABCBE7B}">
      <dgm:prSet/>
      <dgm:spPr/>
      <dgm:t>
        <a:bodyPr/>
        <a:lstStyle/>
        <a:p>
          <a:endParaRPr lang="sl-SI"/>
        </a:p>
      </dgm:t>
    </dgm:pt>
    <dgm:pt modelId="{AABB819C-A85A-4C63-B91E-742D3C5C23A2}" type="sibTrans" cxnId="{F420EEA5-D041-4FEC-9182-26BC7ABCBE7B}">
      <dgm:prSet/>
      <dgm:spPr/>
      <dgm:t>
        <a:bodyPr/>
        <a:lstStyle/>
        <a:p>
          <a:endParaRPr lang="sl-SI"/>
        </a:p>
      </dgm:t>
    </dgm:pt>
    <dgm:pt modelId="{E55531E4-FD22-452C-9E87-2F78CE204843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Struktura skupine je predpisana (postavljena vnaprej in zahtevana od zunaj)</a:t>
          </a:r>
        </a:p>
      </dgm:t>
    </dgm:pt>
    <dgm:pt modelId="{24BD2C7E-AC1C-41E0-BADB-6F5832F5B9AA}" type="parTrans" cxnId="{DBA835B2-6933-4436-8FC9-58CBD383DE67}">
      <dgm:prSet/>
      <dgm:spPr/>
      <dgm:t>
        <a:bodyPr/>
        <a:lstStyle/>
        <a:p>
          <a:endParaRPr lang="sl-SI"/>
        </a:p>
      </dgm:t>
    </dgm:pt>
    <dgm:pt modelId="{D2576714-89D0-4CEE-9952-1C84E06BD903}" type="sibTrans" cxnId="{DBA835B2-6933-4436-8FC9-58CBD383DE67}">
      <dgm:prSet/>
      <dgm:spPr/>
      <dgm:t>
        <a:bodyPr/>
        <a:lstStyle/>
        <a:p>
          <a:endParaRPr lang="sl-SI"/>
        </a:p>
      </dgm:t>
    </dgm:pt>
    <dgm:pt modelId="{4D48424C-D072-4319-8F7A-36392C23797C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Vedenja, statusi in vloge so določene</a:t>
          </a:r>
        </a:p>
      </dgm:t>
    </dgm:pt>
    <dgm:pt modelId="{3F686415-E9E5-4D8E-961C-3ABBF91259A6}" type="parTrans" cxnId="{959AEDE6-7B2C-40DB-8B2A-8212B2DE4C24}">
      <dgm:prSet/>
      <dgm:spPr/>
      <dgm:t>
        <a:bodyPr/>
        <a:lstStyle/>
        <a:p>
          <a:endParaRPr lang="sl-SI"/>
        </a:p>
      </dgm:t>
    </dgm:pt>
    <dgm:pt modelId="{500D39AE-E991-49A4-8604-977D7E0BF65F}" type="sibTrans" cxnId="{959AEDE6-7B2C-40DB-8B2A-8212B2DE4C24}">
      <dgm:prSet/>
      <dgm:spPr/>
      <dgm:t>
        <a:bodyPr/>
        <a:lstStyle/>
        <a:p>
          <a:endParaRPr lang="sl-SI"/>
        </a:p>
      </dgm:t>
    </dgm:pt>
    <dgm:pt modelId="{A3E8702E-3FFD-4527-B3AA-55783052F35C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Npr. podjetja, institucije</a:t>
          </a:r>
        </a:p>
      </dgm:t>
    </dgm:pt>
    <dgm:pt modelId="{45C90C0A-C002-4FA4-97C1-97EC64ACAC0F}" type="parTrans" cxnId="{ADEDF6D8-C21D-411D-A567-FBCF4BD7ABC9}">
      <dgm:prSet/>
      <dgm:spPr/>
      <dgm:t>
        <a:bodyPr/>
        <a:lstStyle/>
        <a:p>
          <a:endParaRPr lang="sl-SI"/>
        </a:p>
      </dgm:t>
    </dgm:pt>
    <dgm:pt modelId="{B9768C3C-25EA-4DFF-9EF8-D77641C5737A}" type="sibTrans" cxnId="{ADEDF6D8-C21D-411D-A567-FBCF4BD7ABC9}">
      <dgm:prSet/>
      <dgm:spPr/>
      <dgm:t>
        <a:bodyPr/>
        <a:lstStyle/>
        <a:p>
          <a:endParaRPr lang="sl-SI"/>
        </a:p>
      </dgm:t>
    </dgm:pt>
    <dgm:pt modelId="{70DD13DD-FBA3-4878-88AA-7314F56E1B83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Delovanje ni odvisno od prisile</a:t>
          </a:r>
        </a:p>
      </dgm:t>
    </dgm:pt>
    <dgm:pt modelId="{EE92E1DF-A1C1-4520-B9D2-47F8D93C6531}" type="parTrans" cxnId="{72EC4F5B-09CC-4E98-BC14-928AA5F66E1E}">
      <dgm:prSet/>
      <dgm:spPr/>
      <dgm:t>
        <a:bodyPr/>
        <a:lstStyle/>
        <a:p>
          <a:endParaRPr lang="sl-SI"/>
        </a:p>
      </dgm:t>
    </dgm:pt>
    <dgm:pt modelId="{C5AB4EF6-AA50-4054-876A-01094DD86135}" type="sibTrans" cxnId="{72EC4F5B-09CC-4E98-BC14-928AA5F66E1E}">
      <dgm:prSet/>
      <dgm:spPr/>
      <dgm:t>
        <a:bodyPr/>
        <a:lstStyle/>
        <a:p>
          <a:endParaRPr lang="sl-SI"/>
        </a:p>
      </dgm:t>
    </dgm:pt>
    <dgm:pt modelId="{034AF5E7-BD15-4A06-BE4E-F78B1B4208F6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Npr. prijateljske skupine</a:t>
          </a:r>
        </a:p>
      </dgm:t>
    </dgm:pt>
    <dgm:pt modelId="{2A3D704B-D45C-45A3-99BE-F58E8F061854}" type="parTrans" cxnId="{87E3FDF1-495A-49F1-91CA-763D5792A027}">
      <dgm:prSet/>
      <dgm:spPr/>
      <dgm:t>
        <a:bodyPr/>
        <a:lstStyle/>
        <a:p>
          <a:endParaRPr lang="sl-SI"/>
        </a:p>
      </dgm:t>
    </dgm:pt>
    <dgm:pt modelId="{5D69A370-DC4A-4B0C-BF40-3B67702ED5FE}" type="sibTrans" cxnId="{87E3FDF1-495A-49F1-91CA-763D5792A027}">
      <dgm:prSet/>
      <dgm:spPr/>
      <dgm:t>
        <a:bodyPr/>
        <a:lstStyle/>
        <a:p>
          <a:endParaRPr lang="sl-SI"/>
        </a:p>
      </dgm:t>
    </dgm:pt>
    <dgm:pt modelId="{1114FFB0-9205-4DF8-A78B-E30A0C7DE108}" type="pres">
      <dgm:prSet presAssocID="{6E10E01C-B507-4EDB-B32C-1D45AB7650E1}" presName="Name0" presStyleCnt="0">
        <dgm:presLayoutVars>
          <dgm:dir/>
          <dgm:animLvl val="lvl"/>
          <dgm:resizeHandles val="exact"/>
        </dgm:presLayoutVars>
      </dgm:prSet>
      <dgm:spPr/>
    </dgm:pt>
    <dgm:pt modelId="{CC06C7DA-C14E-4077-867F-333633203ECB}" type="pres">
      <dgm:prSet presAssocID="{F6310052-1615-407C-BF25-1FEBF70A57B5}" presName="composite" presStyleCnt="0"/>
      <dgm:spPr/>
    </dgm:pt>
    <dgm:pt modelId="{D8BD6FB6-0444-41A4-AF69-626CFDC2CD43}" type="pres">
      <dgm:prSet presAssocID="{F6310052-1615-407C-BF25-1FEBF70A57B5}" presName="parTx" presStyleLbl="alignNode1" presStyleIdx="0" presStyleCnt="2" custLinFactNeighborX="-279" custLinFactNeighborY="-57015">
        <dgm:presLayoutVars>
          <dgm:chMax val="0"/>
          <dgm:chPref val="0"/>
          <dgm:bulletEnabled val="1"/>
        </dgm:presLayoutVars>
      </dgm:prSet>
      <dgm:spPr/>
    </dgm:pt>
    <dgm:pt modelId="{B734F7B5-CC24-462B-AA45-C636ACB5CE66}" type="pres">
      <dgm:prSet presAssocID="{F6310052-1615-407C-BF25-1FEBF70A57B5}" presName="desTx" presStyleLbl="alignAccFollowNode1" presStyleIdx="0" presStyleCnt="2">
        <dgm:presLayoutVars>
          <dgm:bulletEnabled val="1"/>
        </dgm:presLayoutVars>
      </dgm:prSet>
      <dgm:spPr/>
    </dgm:pt>
    <dgm:pt modelId="{678276F2-2197-4412-BF5F-91F72D253F1F}" type="pres">
      <dgm:prSet presAssocID="{57C10367-E733-4406-8802-3388CEA8C686}" presName="space" presStyleCnt="0"/>
      <dgm:spPr/>
    </dgm:pt>
    <dgm:pt modelId="{534BEDFB-0913-41E8-9D96-D34CCF496B30}" type="pres">
      <dgm:prSet presAssocID="{2BA1715A-7C68-4CDC-87B9-0D95A06911E0}" presName="composite" presStyleCnt="0"/>
      <dgm:spPr/>
    </dgm:pt>
    <dgm:pt modelId="{10545E03-9A57-4F82-ABB7-06F1B49CD0F7}" type="pres">
      <dgm:prSet presAssocID="{2BA1715A-7C68-4CDC-87B9-0D95A06911E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26C99EF-1635-47CF-864A-83753184D0DF}" type="pres">
      <dgm:prSet presAssocID="{2BA1715A-7C68-4CDC-87B9-0D95A06911E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9B89F00-3758-4A40-BAFC-4B1F94B41DE2}" srcId="{6E10E01C-B507-4EDB-B32C-1D45AB7650E1}" destId="{2BA1715A-7C68-4CDC-87B9-0D95A06911E0}" srcOrd="1" destOrd="0" parTransId="{35093454-F71C-4AAA-B78D-8D34F05A4DAF}" sibTransId="{9E2EA700-35BE-4D7B-8E12-F4E4D0FDE9A1}"/>
    <dgm:cxn modelId="{212BEB0B-E190-46B7-B057-AD31B5CD24A3}" type="presOf" srcId="{70DD13DD-FBA3-4878-88AA-7314F56E1B83}" destId="{726C99EF-1635-47CF-864A-83753184D0DF}" srcOrd="0" destOrd="1" presId="urn:microsoft.com/office/officeart/2005/8/layout/hList1"/>
    <dgm:cxn modelId="{7846760D-13F4-4F86-885D-963573B60AAF}" type="presOf" srcId="{4D48424C-D072-4319-8F7A-36392C23797C}" destId="{B734F7B5-CC24-462B-AA45-C636ACB5CE66}" srcOrd="0" destOrd="2" presId="urn:microsoft.com/office/officeart/2005/8/layout/hList1"/>
    <dgm:cxn modelId="{B15FA03C-EDF7-454A-9EBA-48F983143844}" type="presOf" srcId="{034AF5E7-BD15-4A06-BE4E-F78B1B4208F6}" destId="{726C99EF-1635-47CF-864A-83753184D0DF}" srcOrd="0" destOrd="2" presId="urn:microsoft.com/office/officeart/2005/8/layout/hList1"/>
    <dgm:cxn modelId="{72EC4F5B-09CC-4E98-BC14-928AA5F66E1E}" srcId="{2BA1715A-7C68-4CDC-87B9-0D95A06911E0}" destId="{70DD13DD-FBA3-4878-88AA-7314F56E1B83}" srcOrd="1" destOrd="0" parTransId="{EE92E1DF-A1C1-4520-B9D2-47F8D93C6531}" sibTransId="{C5AB4EF6-AA50-4054-876A-01094DD86135}"/>
    <dgm:cxn modelId="{B4CD084F-1B79-492E-9A18-CDE3444C6F2F}" type="presOf" srcId="{2BA1715A-7C68-4CDC-87B9-0D95A06911E0}" destId="{10545E03-9A57-4F82-ABB7-06F1B49CD0F7}" srcOrd="0" destOrd="0" presId="urn:microsoft.com/office/officeart/2005/8/layout/hList1"/>
    <dgm:cxn modelId="{9854D36F-CD6E-47E7-BDAB-AE1747872CB9}" type="presOf" srcId="{A3E8702E-3FFD-4527-B3AA-55783052F35C}" destId="{B734F7B5-CC24-462B-AA45-C636ACB5CE66}" srcOrd="0" destOrd="3" presId="urn:microsoft.com/office/officeart/2005/8/layout/hList1"/>
    <dgm:cxn modelId="{3C70CD70-0872-497C-8377-827D43CDE3D3}" type="presOf" srcId="{9E985FB2-4E22-4280-8F11-53AA2B1C90DE}" destId="{B734F7B5-CC24-462B-AA45-C636ACB5CE66}" srcOrd="0" destOrd="0" presId="urn:microsoft.com/office/officeart/2005/8/layout/hList1"/>
    <dgm:cxn modelId="{13EC1585-9F48-4DE7-8439-9A7655BBB960}" type="presOf" srcId="{E23347AB-E0F8-44A4-B303-499BB850F5EE}" destId="{726C99EF-1635-47CF-864A-83753184D0DF}" srcOrd="0" destOrd="0" presId="urn:microsoft.com/office/officeart/2005/8/layout/hList1"/>
    <dgm:cxn modelId="{D5C1078E-6623-425F-9626-88F91498CBB8}" type="presOf" srcId="{E55531E4-FD22-452C-9E87-2F78CE204843}" destId="{B734F7B5-CC24-462B-AA45-C636ACB5CE66}" srcOrd="0" destOrd="1" presId="urn:microsoft.com/office/officeart/2005/8/layout/hList1"/>
    <dgm:cxn modelId="{BB9662A0-7C09-4325-BACA-B83DF7D9C227}" type="presOf" srcId="{6E10E01C-B507-4EDB-B32C-1D45AB7650E1}" destId="{1114FFB0-9205-4DF8-A78B-E30A0C7DE108}" srcOrd="0" destOrd="0" presId="urn:microsoft.com/office/officeart/2005/8/layout/hList1"/>
    <dgm:cxn modelId="{F420EEA5-D041-4FEC-9182-26BC7ABCBE7B}" srcId="{F6310052-1615-407C-BF25-1FEBF70A57B5}" destId="{8D3EA6B0-BA16-4B59-94F2-454E2B40827F}" srcOrd="4" destOrd="0" parTransId="{A01B97E7-320C-42DD-B627-A8A6F7421539}" sibTransId="{AABB819C-A85A-4C63-B91E-742D3C5C23A2}"/>
    <dgm:cxn modelId="{DBA835B2-6933-4436-8FC9-58CBD383DE67}" srcId="{F6310052-1615-407C-BF25-1FEBF70A57B5}" destId="{E55531E4-FD22-452C-9E87-2F78CE204843}" srcOrd="1" destOrd="0" parTransId="{24BD2C7E-AC1C-41E0-BADB-6F5832F5B9AA}" sibTransId="{D2576714-89D0-4CEE-9952-1C84E06BD903}"/>
    <dgm:cxn modelId="{CE39DBB4-2450-4F20-99EA-FD7D5A81E90E}" srcId="{2BA1715A-7C68-4CDC-87B9-0D95A06911E0}" destId="{E23347AB-E0F8-44A4-B303-499BB850F5EE}" srcOrd="0" destOrd="0" parTransId="{E988E9B0-0371-4FFF-B933-98EB8713DC1A}" sibTransId="{DC9DDFFB-DA7C-45FB-94AF-6A7FAE47885B}"/>
    <dgm:cxn modelId="{287456BB-BD51-4527-9100-20095A580FCB}" type="presOf" srcId="{F6310052-1615-407C-BF25-1FEBF70A57B5}" destId="{D8BD6FB6-0444-41A4-AF69-626CFDC2CD43}" srcOrd="0" destOrd="0" presId="urn:microsoft.com/office/officeart/2005/8/layout/hList1"/>
    <dgm:cxn modelId="{91D4BABD-CFBA-4D1A-8B57-31058D5382CD}" type="presOf" srcId="{8D3EA6B0-BA16-4B59-94F2-454E2B40827F}" destId="{B734F7B5-CC24-462B-AA45-C636ACB5CE66}" srcOrd="0" destOrd="4" presId="urn:microsoft.com/office/officeart/2005/8/layout/hList1"/>
    <dgm:cxn modelId="{ADEDF6D8-C21D-411D-A567-FBCF4BD7ABC9}" srcId="{F6310052-1615-407C-BF25-1FEBF70A57B5}" destId="{A3E8702E-3FFD-4527-B3AA-55783052F35C}" srcOrd="3" destOrd="0" parTransId="{45C90C0A-C002-4FA4-97C1-97EC64ACAC0F}" sibTransId="{B9768C3C-25EA-4DFF-9EF8-D77641C5737A}"/>
    <dgm:cxn modelId="{959AEDE6-7B2C-40DB-8B2A-8212B2DE4C24}" srcId="{F6310052-1615-407C-BF25-1FEBF70A57B5}" destId="{4D48424C-D072-4319-8F7A-36392C23797C}" srcOrd="2" destOrd="0" parTransId="{3F686415-E9E5-4D8E-961C-3ABBF91259A6}" sibTransId="{500D39AE-E991-49A4-8604-977D7E0BF65F}"/>
    <dgm:cxn modelId="{54141FEF-55BA-4593-B77A-06015D9B88E7}" srcId="{F6310052-1615-407C-BF25-1FEBF70A57B5}" destId="{9E985FB2-4E22-4280-8F11-53AA2B1C90DE}" srcOrd="0" destOrd="0" parTransId="{E69C37E5-986E-4807-B7BE-E57F67E5D6A3}" sibTransId="{8F9F64CA-8923-4F39-85A1-96E91AF5F890}"/>
    <dgm:cxn modelId="{6DE9EEEF-110D-4FF6-8521-57512E1E9770}" srcId="{6E10E01C-B507-4EDB-B32C-1D45AB7650E1}" destId="{F6310052-1615-407C-BF25-1FEBF70A57B5}" srcOrd="0" destOrd="0" parTransId="{B422D61D-8D09-4F81-BC84-8FB01FFB1071}" sibTransId="{57C10367-E733-4406-8802-3388CEA8C686}"/>
    <dgm:cxn modelId="{87E3FDF1-495A-49F1-91CA-763D5792A027}" srcId="{2BA1715A-7C68-4CDC-87B9-0D95A06911E0}" destId="{034AF5E7-BD15-4A06-BE4E-F78B1B4208F6}" srcOrd="2" destOrd="0" parTransId="{2A3D704B-D45C-45A3-99BE-F58E8F061854}" sibTransId="{5D69A370-DC4A-4B0C-BF40-3B67702ED5FE}"/>
    <dgm:cxn modelId="{D1B733A3-D0B0-4BF2-B443-00A25BF2A7F7}" type="presParOf" srcId="{1114FFB0-9205-4DF8-A78B-E30A0C7DE108}" destId="{CC06C7DA-C14E-4077-867F-333633203ECB}" srcOrd="0" destOrd="0" presId="urn:microsoft.com/office/officeart/2005/8/layout/hList1"/>
    <dgm:cxn modelId="{3966C777-5B5C-4716-A330-2E5AD8737C27}" type="presParOf" srcId="{CC06C7DA-C14E-4077-867F-333633203ECB}" destId="{D8BD6FB6-0444-41A4-AF69-626CFDC2CD43}" srcOrd="0" destOrd="0" presId="urn:microsoft.com/office/officeart/2005/8/layout/hList1"/>
    <dgm:cxn modelId="{E4DCDB50-F183-4992-BF65-C8C80C924B8E}" type="presParOf" srcId="{CC06C7DA-C14E-4077-867F-333633203ECB}" destId="{B734F7B5-CC24-462B-AA45-C636ACB5CE66}" srcOrd="1" destOrd="0" presId="urn:microsoft.com/office/officeart/2005/8/layout/hList1"/>
    <dgm:cxn modelId="{C81558FC-3EFF-43F6-8621-49DA6EC1F064}" type="presParOf" srcId="{1114FFB0-9205-4DF8-A78B-E30A0C7DE108}" destId="{678276F2-2197-4412-BF5F-91F72D253F1F}" srcOrd="1" destOrd="0" presId="urn:microsoft.com/office/officeart/2005/8/layout/hList1"/>
    <dgm:cxn modelId="{ED527279-00CC-4A51-A083-C7E58AAC0A16}" type="presParOf" srcId="{1114FFB0-9205-4DF8-A78B-E30A0C7DE108}" destId="{534BEDFB-0913-41E8-9D96-D34CCF496B30}" srcOrd="2" destOrd="0" presId="urn:microsoft.com/office/officeart/2005/8/layout/hList1"/>
    <dgm:cxn modelId="{4D20941F-F02B-4D27-A10A-8115F9649F0C}" type="presParOf" srcId="{534BEDFB-0913-41E8-9D96-D34CCF496B30}" destId="{10545E03-9A57-4F82-ABB7-06F1B49CD0F7}" srcOrd="0" destOrd="0" presId="urn:microsoft.com/office/officeart/2005/8/layout/hList1"/>
    <dgm:cxn modelId="{FE8ED4A2-3851-4A07-93F1-70C71AD6DF9E}" type="presParOf" srcId="{534BEDFB-0913-41E8-9D96-D34CCF496B30}" destId="{726C99EF-1635-47CF-864A-83753184D0D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E10E01C-B507-4EDB-B32C-1D45AB7650E1}" type="doc">
      <dgm:prSet loTypeId="urn:microsoft.com/office/officeart/2005/8/layout/hList1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sl-SI"/>
        </a:p>
      </dgm:t>
    </dgm:pt>
    <dgm:pt modelId="{F6310052-1615-407C-BF25-1FEBF70A57B5}">
      <dgm:prSet phldrT="[besedilo]" custT="1"/>
      <dgm:spPr/>
      <dgm:t>
        <a:bodyPr/>
        <a:lstStyle/>
        <a:p>
          <a:r>
            <a:rPr lang="pl-PL" sz="2000" b="1" dirty="0">
              <a:latin typeface="Comic Sans MS" panose="030F0702030302020204" pitchFamily="66" charset="0"/>
            </a:rPr>
            <a:t>PRIMARNE SKUPINE</a:t>
          </a:r>
        </a:p>
      </dgm:t>
    </dgm:pt>
    <dgm:pt modelId="{B422D61D-8D09-4F81-BC84-8FB01FFB1071}" type="parTrans" cxnId="{6DE9EEEF-110D-4FF6-8521-57512E1E9770}">
      <dgm:prSet/>
      <dgm:spPr/>
      <dgm:t>
        <a:bodyPr/>
        <a:lstStyle/>
        <a:p>
          <a:endParaRPr lang="sl-SI"/>
        </a:p>
      </dgm:t>
    </dgm:pt>
    <dgm:pt modelId="{57C10367-E733-4406-8802-3388CEA8C686}" type="sibTrans" cxnId="{6DE9EEEF-110D-4FF6-8521-57512E1E9770}">
      <dgm:prSet/>
      <dgm:spPr/>
      <dgm:t>
        <a:bodyPr/>
        <a:lstStyle/>
        <a:p>
          <a:endParaRPr lang="sl-SI"/>
        </a:p>
      </dgm:t>
    </dgm:pt>
    <dgm:pt modelId="{9E985FB2-4E22-4280-8F11-53AA2B1C90DE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Ljudje so v neposrednem stiku</a:t>
          </a:r>
        </a:p>
      </dgm:t>
    </dgm:pt>
    <dgm:pt modelId="{E69C37E5-986E-4807-B7BE-E57F67E5D6A3}" type="parTrans" cxnId="{54141FEF-55BA-4593-B77A-06015D9B88E7}">
      <dgm:prSet/>
      <dgm:spPr/>
      <dgm:t>
        <a:bodyPr/>
        <a:lstStyle/>
        <a:p>
          <a:endParaRPr lang="sl-SI"/>
        </a:p>
      </dgm:t>
    </dgm:pt>
    <dgm:pt modelId="{8F9F64CA-8923-4F39-85A1-96E91AF5F890}" type="sibTrans" cxnId="{54141FEF-55BA-4593-B77A-06015D9B88E7}">
      <dgm:prSet/>
      <dgm:spPr/>
      <dgm:t>
        <a:bodyPr/>
        <a:lstStyle/>
        <a:p>
          <a:endParaRPr lang="sl-SI"/>
        </a:p>
      </dgm:t>
    </dgm:pt>
    <dgm:pt modelId="{2BA1715A-7C68-4CDC-87B9-0D95A06911E0}">
      <dgm:prSet phldrT="[besedilo]" custT="1"/>
      <dgm:spPr/>
      <dgm:t>
        <a:bodyPr/>
        <a:lstStyle/>
        <a:p>
          <a:r>
            <a:rPr lang="sl-SI" sz="2000" b="1" baseline="0" dirty="0">
              <a:latin typeface="Comic Sans MS" panose="030F0702030302020204" pitchFamily="66" charset="0"/>
            </a:rPr>
            <a:t>SEKUNDARNE SKUPINE</a:t>
          </a:r>
          <a:endParaRPr lang="sl-SI" sz="2000" b="1" dirty="0">
            <a:latin typeface="Comic Sans MS" panose="030F0702030302020204" pitchFamily="66" charset="0"/>
          </a:endParaRPr>
        </a:p>
      </dgm:t>
    </dgm:pt>
    <dgm:pt modelId="{35093454-F71C-4AAA-B78D-8D34F05A4DAF}" type="parTrans" cxnId="{09B89F00-3758-4A40-BAFC-4B1F94B41DE2}">
      <dgm:prSet/>
      <dgm:spPr/>
      <dgm:t>
        <a:bodyPr/>
        <a:lstStyle/>
        <a:p>
          <a:endParaRPr lang="sl-SI"/>
        </a:p>
      </dgm:t>
    </dgm:pt>
    <dgm:pt modelId="{9E2EA700-35BE-4D7B-8E12-F4E4D0FDE9A1}" type="sibTrans" cxnId="{09B89F00-3758-4A40-BAFC-4B1F94B41DE2}">
      <dgm:prSet/>
      <dgm:spPr/>
      <dgm:t>
        <a:bodyPr/>
        <a:lstStyle/>
        <a:p>
          <a:endParaRPr lang="sl-SI"/>
        </a:p>
      </dgm:t>
    </dgm:pt>
    <dgm:pt modelId="{E23347AB-E0F8-44A4-B303-499BB850F5EE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Ljudje so samo v posrednih stikih (pismena sporočila, objave, elektronska pošta)</a:t>
          </a:r>
        </a:p>
      </dgm:t>
    </dgm:pt>
    <dgm:pt modelId="{E988E9B0-0371-4FFF-B933-98EB8713DC1A}" type="parTrans" cxnId="{CE39DBB4-2450-4F20-99EA-FD7D5A81E90E}">
      <dgm:prSet/>
      <dgm:spPr/>
      <dgm:t>
        <a:bodyPr/>
        <a:lstStyle/>
        <a:p>
          <a:endParaRPr lang="sl-SI"/>
        </a:p>
      </dgm:t>
    </dgm:pt>
    <dgm:pt modelId="{DC9DDFFB-DA7C-45FB-94AF-6A7FAE47885B}" type="sibTrans" cxnId="{CE39DBB4-2450-4F20-99EA-FD7D5A81E90E}">
      <dgm:prSet/>
      <dgm:spPr/>
      <dgm:t>
        <a:bodyPr/>
        <a:lstStyle/>
        <a:p>
          <a:endParaRPr lang="sl-SI"/>
        </a:p>
      </dgm:t>
    </dgm:pt>
    <dgm:pt modelId="{8D3EA6B0-BA16-4B59-94F2-454E2B40827F}">
      <dgm:prSet phldrT="[besedilo]" custT="1"/>
      <dgm:spPr/>
      <dgm:t>
        <a:bodyPr/>
        <a:lstStyle/>
        <a:p>
          <a:endParaRPr lang="sl-SI" sz="2000" dirty="0">
            <a:latin typeface="+mn-lt"/>
          </a:endParaRPr>
        </a:p>
      </dgm:t>
    </dgm:pt>
    <dgm:pt modelId="{A01B97E7-320C-42DD-B627-A8A6F7421539}" type="parTrans" cxnId="{F420EEA5-D041-4FEC-9182-26BC7ABCBE7B}">
      <dgm:prSet/>
      <dgm:spPr/>
      <dgm:t>
        <a:bodyPr/>
        <a:lstStyle/>
        <a:p>
          <a:endParaRPr lang="sl-SI"/>
        </a:p>
      </dgm:t>
    </dgm:pt>
    <dgm:pt modelId="{AABB819C-A85A-4C63-B91E-742D3C5C23A2}" type="sibTrans" cxnId="{F420EEA5-D041-4FEC-9182-26BC7ABCBE7B}">
      <dgm:prSet/>
      <dgm:spPr/>
      <dgm:t>
        <a:bodyPr/>
        <a:lstStyle/>
        <a:p>
          <a:endParaRPr lang="sl-SI"/>
        </a:p>
      </dgm:t>
    </dgm:pt>
    <dgm:pt modelId="{1EBEFEF7-0084-4451-8D70-BD888CE4F186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Npr. družina, šolski razred, prijateljska skupina</a:t>
          </a:r>
        </a:p>
      </dgm:t>
    </dgm:pt>
    <dgm:pt modelId="{EF5BE3E8-AF9E-460F-9398-9494A9BB6D75}" type="parTrans" cxnId="{F10AA944-3645-4CDC-BF60-01DD766382E7}">
      <dgm:prSet/>
      <dgm:spPr/>
      <dgm:t>
        <a:bodyPr/>
        <a:lstStyle/>
        <a:p>
          <a:endParaRPr lang="sl-SI"/>
        </a:p>
      </dgm:t>
    </dgm:pt>
    <dgm:pt modelId="{1056BE2C-2F5A-4B74-A6F1-F119A1C3F5EF}" type="sibTrans" cxnId="{F10AA944-3645-4CDC-BF60-01DD766382E7}">
      <dgm:prSet/>
      <dgm:spPr/>
      <dgm:t>
        <a:bodyPr/>
        <a:lstStyle/>
        <a:p>
          <a:endParaRPr lang="sl-SI"/>
        </a:p>
      </dgm:t>
    </dgm:pt>
    <dgm:pt modelId="{D05E2B6A-E61A-4CFC-9B3F-436CCB0BA917}">
      <dgm:prSet phldrT="[besedilo]" custT="1"/>
      <dgm:spPr/>
      <dgm:t>
        <a:bodyPr/>
        <a:lstStyle/>
        <a:p>
          <a:r>
            <a:rPr lang="sl-SI" sz="2000" dirty="0">
              <a:latin typeface="Comic Sans MS" panose="030F0702030302020204" pitchFamily="66" charset="0"/>
            </a:rPr>
            <a:t>Npr. strokovna druženja (mednarodna skupina raziskovalcev, ki dela na svojem projektu)</a:t>
          </a:r>
        </a:p>
      </dgm:t>
    </dgm:pt>
    <dgm:pt modelId="{07EB54AE-8D6F-409B-B5B5-B08803F78F17}" type="parTrans" cxnId="{A0FB9780-5D5A-44C1-9C0C-9B02F6016070}">
      <dgm:prSet/>
      <dgm:spPr/>
      <dgm:t>
        <a:bodyPr/>
        <a:lstStyle/>
        <a:p>
          <a:endParaRPr lang="sl-SI"/>
        </a:p>
      </dgm:t>
    </dgm:pt>
    <dgm:pt modelId="{6A5C41D5-332A-48E8-8DFC-B6478F4C26DA}" type="sibTrans" cxnId="{A0FB9780-5D5A-44C1-9C0C-9B02F6016070}">
      <dgm:prSet/>
      <dgm:spPr/>
      <dgm:t>
        <a:bodyPr/>
        <a:lstStyle/>
        <a:p>
          <a:endParaRPr lang="sl-SI"/>
        </a:p>
      </dgm:t>
    </dgm:pt>
    <dgm:pt modelId="{1114FFB0-9205-4DF8-A78B-E30A0C7DE108}" type="pres">
      <dgm:prSet presAssocID="{6E10E01C-B507-4EDB-B32C-1D45AB7650E1}" presName="Name0" presStyleCnt="0">
        <dgm:presLayoutVars>
          <dgm:dir/>
          <dgm:animLvl val="lvl"/>
          <dgm:resizeHandles val="exact"/>
        </dgm:presLayoutVars>
      </dgm:prSet>
      <dgm:spPr/>
    </dgm:pt>
    <dgm:pt modelId="{CC06C7DA-C14E-4077-867F-333633203ECB}" type="pres">
      <dgm:prSet presAssocID="{F6310052-1615-407C-BF25-1FEBF70A57B5}" presName="composite" presStyleCnt="0"/>
      <dgm:spPr/>
    </dgm:pt>
    <dgm:pt modelId="{D8BD6FB6-0444-41A4-AF69-626CFDC2CD43}" type="pres">
      <dgm:prSet presAssocID="{F6310052-1615-407C-BF25-1FEBF70A57B5}" presName="parTx" presStyleLbl="alignNode1" presStyleIdx="0" presStyleCnt="2" custLinFactNeighborX="-279" custLinFactNeighborY="-57015">
        <dgm:presLayoutVars>
          <dgm:chMax val="0"/>
          <dgm:chPref val="0"/>
          <dgm:bulletEnabled val="1"/>
        </dgm:presLayoutVars>
      </dgm:prSet>
      <dgm:spPr/>
    </dgm:pt>
    <dgm:pt modelId="{B734F7B5-CC24-462B-AA45-C636ACB5CE66}" type="pres">
      <dgm:prSet presAssocID="{F6310052-1615-407C-BF25-1FEBF70A57B5}" presName="desTx" presStyleLbl="alignAccFollowNode1" presStyleIdx="0" presStyleCnt="2">
        <dgm:presLayoutVars>
          <dgm:bulletEnabled val="1"/>
        </dgm:presLayoutVars>
      </dgm:prSet>
      <dgm:spPr/>
    </dgm:pt>
    <dgm:pt modelId="{678276F2-2197-4412-BF5F-91F72D253F1F}" type="pres">
      <dgm:prSet presAssocID="{57C10367-E733-4406-8802-3388CEA8C686}" presName="space" presStyleCnt="0"/>
      <dgm:spPr/>
    </dgm:pt>
    <dgm:pt modelId="{534BEDFB-0913-41E8-9D96-D34CCF496B30}" type="pres">
      <dgm:prSet presAssocID="{2BA1715A-7C68-4CDC-87B9-0D95A06911E0}" presName="composite" presStyleCnt="0"/>
      <dgm:spPr/>
    </dgm:pt>
    <dgm:pt modelId="{10545E03-9A57-4F82-ABB7-06F1B49CD0F7}" type="pres">
      <dgm:prSet presAssocID="{2BA1715A-7C68-4CDC-87B9-0D95A06911E0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726C99EF-1635-47CF-864A-83753184D0DF}" type="pres">
      <dgm:prSet presAssocID="{2BA1715A-7C68-4CDC-87B9-0D95A06911E0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09B89F00-3758-4A40-BAFC-4B1F94B41DE2}" srcId="{6E10E01C-B507-4EDB-B32C-1D45AB7650E1}" destId="{2BA1715A-7C68-4CDC-87B9-0D95A06911E0}" srcOrd="1" destOrd="0" parTransId="{35093454-F71C-4AAA-B78D-8D34F05A4DAF}" sibTransId="{9E2EA700-35BE-4D7B-8E12-F4E4D0FDE9A1}"/>
    <dgm:cxn modelId="{F10AA944-3645-4CDC-BF60-01DD766382E7}" srcId="{F6310052-1615-407C-BF25-1FEBF70A57B5}" destId="{1EBEFEF7-0084-4451-8D70-BD888CE4F186}" srcOrd="1" destOrd="0" parTransId="{EF5BE3E8-AF9E-460F-9398-9494A9BB6D75}" sibTransId="{1056BE2C-2F5A-4B74-A6F1-F119A1C3F5EF}"/>
    <dgm:cxn modelId="{B4CD084F-1B79-492E-9A18-CDE3444C6F2F}" type="presOf" srcId="{2BA1715A-7C68-4CDC-87B9-0D95A06911E0}" destId="{10545E03-9A57-4F82-ABB7-06F1B49CD0F7}" srcOrd="0" destOrd="0" presId="urn:microsoft.com/office/officeart/2005/8/layout/hList1"/>
    <dgm:cxn modelId="{3C70CD70-0872-497C-8377-827D43CDE3D3}" type="presOf" srcId="{9E985FB2-4E22-4280-8F11-53AA2B1C90DE}" destId="{B734F7B5-CC24-462B-AA45-C636ACB5CE66}" srcOrd="0" destOrd="0" presId="urn:microsoft.com/office/officeart/2005/8/layout/hList1"/>
    <dgm:cxn modelId="{A0FB9780-5D5A-44C1-9C0C-9B02F6016070}" srcId="{2BA1715A-7C68-4CDC-87B9-0D95A06911E0}" destId="{D05E2B6A-E61A-4CFC-9B3F-436CCB0BA917}" srcOrd="1" destOrd="0" parTransId="{07EB54AE-8D6F-409B-B5B5-B08803F78F17}" sibTransId="{6A5C41D5-332A-48E8-8DFC-B6478F4C26DA}"/>
    <dgm:cxn modelId="{13EC1585-9F48-4DE7-8439-9A7655BBB960}" type="presOf" srcId="{E23347AB-E0F8-44A4-B303-499BB850F5EE}" destId="{726C99EF-1635-47CF-864A-83753184D0DF}" srcOrd="0" destOrd="0" presId="urn:microsoft.com/office/officeart/2005/8/layout/hList1"/>
    <dgm:cxn modelId="{BB9662A0-7C09-4325-BACA-B83DF7D9C227}" type="presOf" srcId="{6E10E01C-B507-4EDB-B32C-1D45AB7650E1}" destId="{1114FFB0-9205-4DF8-A78B-E30A0C7DE108}" srcOrd="0" destOrd="0" presId="urn:microsoft.com/office/officeart/2005/8/layout/hList1"/>
    <dgm:cxn modelId="{F420EEA5-D041-4FEC-9182-26BC7ABCBE7B}" srcId="{F6310052-1615-407C-BF25-1FEBF70A57B5}" destId="{8D3EA6B0-BA16-4B59-94F2-454E2B40827F}" srcOrd="2" destOrd="0" parTransId="{A01B97E7-320C-42DD-B627-A8A6F7421539}" sibTransId="{AABB819C-A85A-4C63-B91E-742D3C5C23A2}"/>
    <dgm:cxn modelId="{CE39DBB4-2450-4F20-99EA-FD7D5A81E90E}" srcId="{2BA1715A-7C68-4CDC-87B9-0D95A06911E0}" destId="{E23347AB-E0F8-44A4-B303-499BB850F5EE}" srcOrd="0" destOrd="0" parTransId="{E988E9B0-0371-4FFF-B933-98EB8713DC1A}" sibTransId="{DC9DDFFB-DA7C-45FB-94AF-6A7FAE47885B}"/>
    <dgm:cxn modelId="{9E083FB7-E114-43AC-97D7-CCBBC7F8F466}" type="presOf" srcId="{1EBEFEF7-0084-4451-8D70-BD888CE4F186}" destId="{B734F7B5-CC24-462B-AA45-C636ACB5CE66}" srcOrd="0" destOrd="1" presId="urn:microsoft.com/office/officeart/2005/8/layout/hList1"/>
    <dgm:cxn modelId="{287456BB-BD51-4527-9100-20095A580FCB}" type="presOf" srcId="{F6310052-1615-407C-BF25-1FEBF70A57B5}" destId="{D8BD6FB6-0444-41A4-AF69-626CFDC2CD43}" srcOrd="0" destOrd="0" presId="urn:microsoft.com/office/officeart/2005/8/layout/hList1"/>
    <dgm:cxn modelId="{91D4BABD-CFBA-4D1A-8B57-31058D5382CD}" type="presOf" srcId="{8D3EA6B0-BA16-4B59-94F2-454E2B40827F}" destId="{B734F7B5-CC24-462B-AA45-C636ACB5CE66}" srcOrd="0" destOrd="2" presId="urn:microsoft.com/office/officeart/2005/8/layout/hList1"/>
    <dgm:cxn modelId="{EAFB19BE-D3B4-4B87-AEE7-360108C93E51}" type="presOf" srcId="{D05E2B6A-E61A-4CFC-9B3F-436CCB0BA917}" destId="{726C99EF-1635-47CF-864A-83753184D0DF}" srcOrd="0" destOrd="1" presId="urn:microsoft.com/office/officeart/2005/8/layout/hList1"/>
    <dgm:cxn modelId="{54141FEF-55BA-4593-B77A-06015D9B88E7}" srcId="{F6310052-1615-407C-BF25-1FEBF70A57B5}" destId="{9E985FB2-4E22-4280-8F11-53AA2B1C90DE}" srcOrd="0" destOrd="0" parTransId="{E69C37E5-986E-4807-B7BE-E57F67E5D6A3}" sibTransId="{8F9F64CA-8923-4F39-85A1-96E91AF5F890}"/>
    <dgm:cxn modelId="{6DE9EEEF-110D-4FF6-8521-57512E1E9770}" srcId="{6E10E01C-B507-4EDB-B32C-1D45AB7650E1}" destId="{F6310052-1615-407C-BF25-1FEBF70A57B5}" srcOrd="0" destOrd="0" parTransId="{B422D61D-8D09-4F81-BC84-8FB01FFB1071}" sibTransId="{57C10367-E733-4406-8802-3388CEA8C686}"/>
    <dgm:cxn modelId="{D1B733A3-D0B0-4BF2-B443-00A25BF2A7F7}" type="presParOf" srcId="{1114FFB0-9205-4DF8-A78B-E30A0C7DE108}" destId="{CC06C7DA-C14E-4077-867F-333633203ECB}" srcOrd="0" destOrd="0" presId="urn:microsoft.com/office/officeart/2005/8/layout/hList1"/>
    <dgm:cxn modelId="{3966C777-5B5C-4716-A330-2E5AD8737C27}" type="presParOf" srcId="{CC06C7DA-C14E-4077-867F-333633203ECB}" destId="{D8BD6FB6-0444-41A4-AF69-626CFDC2CD43}" srcOrd="0" destOrd="0" presId="urn:microsoft.com/office/officeart/2005/8/layout/hList1"/>
    <dgm:cxn modelId="{E4DCDB50-F183-4992-BF65-C8C80C924B8E}" type="presParOf" srcId="{CC06C7DA-C14E-4077-867F-333633203ECB}" destId="{B734F7B5-CC24-462B-AA45-C636ACB5CE66}" srcOrd="1" destOrd="0" presId="urn:microsoft.com/office/officeart/2005/8/layout/hList1"/>
    <dgm:cxn modelId="{C81558FC-3EFF-43F6-8621-49DA6EC1F064}" type="presParOf" srcId="{1114FFB0-9205-4DF8-A78B-E30A0C7DE108}" destId="{678276F2-2197-4412-BF5F-91F72D253F1F}" srcOrd="1" destOrd="0" presId="urn:microsoft.com/office/officeart/2005/8/layout/hList1"/>
    <dgm:cxn modelId="{ED527279-00CC-4A51-A083-C7E58AAC0A16}" type="presParOf" srcId="{1114FFB0-9205-4DF8-A78B-E30A0C7DE108}" destId="{534BEDFB-0913-41E8-9D96-D34CCF496B30}" srcOrd="2" destOrd="0" presId="urn:microsoft.com/office/officeart/2005/8/layout/hList1"/>
    <dgm:cxn modelId="{4D20941F-F02B-4D27-A10A-8115F9649F0C}" type="presParOf" srcId="{534BEDFB-0913-41E8-9D96-D34CCF496B30}" destId="{10545E03-9A57-4F82-ABB7-06F1B49CD0F7}" srcOrd="0" destOrd="0" presId="urn:microsoft.com/office/officeart/2005/8/layout/hList1"/>
    <dgm:cxn modelId="{FE8ED4A2-3851-4A07-93F1-70C71AD6DF9E}" type="presParOf" srcId="{534BEDFB-0913-41E8-9D96-D34CCF496B30}" destId="{726C99EF-1635-47CF-864A-83753184D0D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6FB6-0444-41A4-AF69-626CFDC2CD43}">
      <dsp:nvSpPr>
        <dsp:cNvPr id="0" name=""/>
        <dsp:cNvSpPr/>
      </dsp:nvSpPr>
      <dsp:spPr>
        <a:xfrm>
          <a:off x="4672" y="-235305"/>
          <a:ext cx="4154612" cy="523867"/>
        </a:xfrm>
        <a:prstGeom prst="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latin typeface="Comic Sans MS" panose="030F0702030302020204" pitchFamily="66" charset="0"/>
            </a:rPr>
            <a:t>FIZIOLOŠKE POTREBE</a:t>
          </a:r>
        </a:p>
      </dsp:txBody>
      <dsp:txXfrm>
        <a:off x="4672" y="-235305"/>
        <a:ext cx="4154612" cy="523867"/>
      </dsp:txXfrm>
    </dsp:sp>
    <dsp:sp modelId="{B734F7B5-CC24-462B-AA45-C636ACB5CE66}">
      <dsp:nvSpPr>
        <dsp:cNvPr id="0" name=""/>
        <dsp:cNvSpPr/>
      </dsp:nvSpPr>
      <dsp:spPr>
        <a:xfrm>
          <a:off x="4672" y="288562"/>
          <a:ext cx="4154612" cy="373319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altLang="sl-SI" sz="2000" b="1" kern="1200" dirty="0">
              <a:latin typeface="Comic Sans MS" panose="030F0702030302020204" pitchFamily="66" charset="0"/>
            </a:rPr>
            <a:t>Prirojene in univerzalne</a:t>
          </a:r>
          <a:endParaRPr lang="sl-SI" sz="2000" kern="1200" dirty="0">
            <a:latin typeface="Comic Sans MS" panose="030F0702030302020204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altLang="sl-SI" sz="2000" kern="1200" dirty="0">
              <a:latin typeface="Comic Sans MS" panose="030F0702030302020204" pitchFamily="66" charset="0"/>
            </a:rPr>
            <a:t>Se pojavijo, ko je porušeno </a:t>
          </a:r>
          <a:r>
            <a:rPr lang="sl-SI" altLang="sl-SI" sz="2000" b="1" kern="1200" dirty="0">
              <a:latin typeface="Comic Sans MS" panose="030F0702030302020204" pitchFamily="66" charset="0"/>
            </a:rPr>
            <a:t>telesno ravnotežje</a:t>
          </a:r>
          <a:endParaRPr lang="sl-SI" sz="2000" kern="1200" dirty="0">
            <a:latin typeface="Comic Sans MS" panose="030F0702030302020204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sl-SI" sz="2000" kern="1200" dirty="0">
              <a:latin typeface="Comic Sans MS" panose="030F0702030302020204" pitchFamily="66" charset="0"/>
            </a:rPr>
            <a:t>1. Potrebe po ohranitvi človekovega življenja (voda, kisik, hrana, počitek, stalna telesna temperatura, spanje..)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sl-SI" sz="2000" kern="1200" dirty="0">
              <a:latin typeface="Comic Sans MS" panose="030F0702030302020204" pitchFamily="66" charset="0"/>
            </a:rPr>
            <a:t>2. Potrebe po ohranitvi vrste: potreba po potomcih; spolnost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sl-SI" sz="2000" kern="1200" dirty="0">
            <a:latin typeface="+mn-lt"/>
          </a:endParaRPr>
        </a:p>
      </dsp:txBody>
      <dsp:txXfrm>
        <a:off x="4672" y="288562"/>
        <a:ext cx="4154612" cy="3733199"/>
      </dsp:txXfrm>
    </dsp:sp>
    <dsp:sp modelId="{10545E03-9A57-4F82-ABB7-06F1B49CD0F7}">
      <dsp:nvSpPr>
        <dsp:cNvPr id="0" name=""/>
        <dsp:cNvSpPr/>
      </dsp:nvSpPr>
      <dsp:spPr>
        <a:xfrm>
          <a:off x="4740362" y="-235305"/>
          <a:ext cx="4154612" cy="523867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latin typeface="Comic Sans MS" panose="030F0702030302020204" pitchFamily="66" charset="0"/>
            </a:rPr>
            <a:t>PSIHOSOCIALNE POTREBE</a:t>
          </a:r>
          <a:endParaRPr lang="sl-SI" sz="2000" b="1" kern="1200" dirty="0"/>
        </a:p>
      </dsp:txBody>
      <dsp:txXfrm>
        <a:off x="4740362" y="-235305"/>
        <a:ext cx="4154612" cy="523867"/>
      </dsp:txXfrm>
    </dsp:sp>
    <dsp:sp modelId="{726C99EF-1635-47CF-864A-83753184D0DF}">
      <dsp:nvSpPr>
        <dsp:cNvPr id="0" name=""/>
        <dsp:cNvSpPr/>
      </dsp:nvSpPr>
      <dsp:spPr>
        <a:xfrm>
          <a:off x="4740362" y="288562"/>
          <a:ext cx="4154612" cy="3733199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bg1">
              <a:lumMod val="9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altLang="sl-SI" sz="2000" b="0" kern="1200" dirty="0">
              <a:latin typeface="Comic Sans MS" panose="030F0702030302020204" pitchFamily="66" charset="0"/>
            </a:rPr>
            <a:t>Večinoma</a:t>
          </a:r>
          <a:r>
            <a:rPr lang="sl-SI" altLang="sl-SI" sz="2000" b="1" kern="1200" dirty="0">
              <a:latin typeface="Comic Sans MS" panose="030F0702030302020204" pitchFamily="66" charset="0"/>
            </a:rPr>
            <a:t> pridobljene</a:t>
          </a:r>
          <a:endParaRPr lang="sl-SI" sz="2000" kern="1200" dirty="0">
            <a:latin typeface="Comic Sans MS" panose="030F0702030302020204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altLang="sl-SI" sz="2000" kern="1200" dirty="0">
              <a:latin typeface="Comic Sans MS" panose="030F0702030302020204" pitchFamily="66" charset="0"/>
            </a:rPr>
            <a:t>Se pojavijo, ko je porušeno </a:t>
          </a:r>
          <a:r>
            <a:rPr lang="sl-SI" altLang="sl-SI" sz="2000" b="1" kern="1200" dirty="0">
              <a:latin typeface="Comic Sans MS" panose="030F0702030302020204" pitchFamily="66" charset="0"/>
            </a:rPr>
            <a:t>psihično ravnotežje</a:t>
          </a:r>
          <a:endParaRPr lang="sl-SI" sz="2000" kern="1200" dirty="0">
            <a:latin typeface="Comic Sans MS" panose="030F0702030302020204" pitchFamily="66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Povezane s človekovim življenjem v skupini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sl-SI" sz="2000" kern="1200" dirty="0">
              <a:latin typeface="Comic Sans MS" panose="030F0702030302020204" pitchFamily="66" charset="0"/>
            </a:rPr>
            <a:t>1. Pridobljene (potreba po lepoti, urejenosti, ustvarjanju)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sl-SI" sz="2000" kern="1200" dirty="0">
              <a:latin typeface="Comic Sans MS" panose="030F0702030302020204" pitchFamily="66" charset="0"/>
            </a:rPr>
            <a:t>2. Pridobljene/naučene (potreba po pripadnosti, spoštovanju)</a:t>
          </a:r>
        </a:p>
      </dsp:txBody>
      <dsp:txXfrm>
        <a:off x="4740362" y="288562"/>
        <a:ext cx="4154612" cy="37331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6FB6-0444-41A4-AF69-626CFDC2CD43}">
      <dsp:nvSpPr>
        <dsp:cNvPr id="0" name=""/>
        <dsp:cNvSpPr/>
      </dsp:nvSpPr>
      <dsp:spPr>
        <a:xfrm>
          <a:off x="0" y="0"/>
          <a:ext cx="4234108" cy="1468800"/>
        </a:xfrm>
        <a:prstGeom prst="rect">
          <a:avLst/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latin typeface="Comic Sans MS" panose="030F0702030302020204" pitchFamily="66" charset="0"/>
            </a:rPr>
            <a:t>KONSTRUKTIVNO</a:t>
          </a:r>
        </a:p>
      </dsp:txBody>
      <dsp:txXfrm>
        <a:off x="0" y="0"/>
        <a:ext cx="4234108" cy="1468800"/>
      </dsp:txXfrm>
    </dsp:sp>
    <dsp:sp modelId="{B734F7B5-CC24-462B-AA45-C636ACB5CE66}">
      <dsp:nvSpPr>
        <dsp:cNvPr id="0" name=""/>
        <dsp:cNvSpPr/>
      </dsp:nvSpPr>
      <dsp:spPr>
        <a:xfrm>
          <a:off x="44" y="1484240"/>
          <a:ext cx="4234108" cy="223992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Premagamo ali premestimo obremenitev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Preusmeritev k drugemu, približno enakovrednemu cilju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Zadovoljitev potrebe odložimo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sl-SI" sz="2000" kern="1200" dirty="0">
            <a:latin typeface="+mn-lt"/>
          </a:endParaRPr>
        </a:p>
      </dsp:txBody>
      <dsp:txXfrm>
        <a:off x="44" y="1484240"/>
        <a:ext cx="4234108" cy="2239920"/>
      </dsp:txXfrm>
    </dsp:sp>
    <dsp:sp modelId="{10545E03-9A57-4F82-ABB7-06F1B49CD0F7}">
      <dsp:nvSpPr>
        <dsp:cNvPr id="0" name=""/>
        <dsp:cNvSpPr/>
      </dsp:nvSpPr>
      <dsp:spPr>
        <a:xfrm>
          <a:off x="4826927" y="15440"/>
          <a:ext cx="4234108" cy="1468800"/>
        </a:xfrm>
        <a:prstGeom prst="rect">
          <a:avLst/>
        </a:prstGeom>
        <a:solidFill>
          <a:schemeClr val="accent1">
            <a:lumMod val="75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latin typeface="Comic Sans MS" panose="030F0702030302020204" pitchFamily="66" charset="0"/>
            </a:rPr>
            <a:t>NEKONSTRUKTIVNO</a:t>
          </a:r>
          <a:endParaRPr lang="sl-SI" sz="2000" b="1" kern="1200" dirty="0"/>
        </a:p>
      </dsp:txBody>
      <dsp:txXfrm>
        <a:off x="4826927" y="15440"/>
        <a:ext cx="4234108" cy="1468800"/>
      </dsp:txXfrm>
    </dsp:sp>
    <dsp:sp modelId="{726C99EF-1635-47CF-864A-83753184D0DF}">
      <dsp:nvSpPr>
        <dsp:cNvPr id="0" name=""/>
        <dsp:cNvSpPr/>
      </dsp:nvSpPr>
      <dsp:spPr>
        <a:xfrm>
          <a:off x="4826927" y="1484240"/>
          <a:ext cx="4234108" cy="2239920"/>
        </a:xfrm>
        <a:prstGeom prst="rect">
          <a:avLst/>
        </a:prstGeom>
        <a:solidFill>
          <a:schemeClr val="bg1">
            <a:lumMod val="95000"/>
            <a:alpha val="90000"/>
          </a:schemeClr>
        </a:solidFill>
        <a:ln w="12700" cap="flat" cmpd="sng" algn="ctr">
          <a:solidFill>
            <a:schemeClr val="bg1">
              <a:lumMod val="95000"/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Z agresivnim oz. nasilnim vedenjem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Regresija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Beg pred oviro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Prehitra vdaja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+mn-lt"/>
            </a:rPr>
            <a:t>Utišanje neprijetnih čustev</a:t>
          </a:r>
        </a:p>
      </dsp:txBody>
      <dsp:txXfrm>
        <a:off x="4826927" y="1484240"/>
        <a:ext cx="4234108" cy="223992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6FB6-0444-41A4-AF69-626CFDC2CD43}">
      <dsp:nvSpPr>
        <dsp:cNvPr id="0" name=""/>
        <dsp:cNvSpPr/>
      </dsp:nvSpPr>
      <dsp:spPr>
        <a:xfrm>
          <a:off x="0" y="0"/>
          <a:ext cx="4234108" cy="7200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latin typeface="Comic Sans MS" panose="030F0702030302020204" pitchFamily="66" charset="0"/>
            </a:rPr>
            <a:t>FORMALNE SKUPINE</a:t>
          </a:r>
        </a:p>
      </dsp:txBody>
      <dsp:txXfrm>
        <a:off x="0" y="0"/>
        <a:ext cx="4234108" cy="720000"/>
      </dsp:txXfrm>
    </dsp:sp>
    <dsp:sp modelId="{B734F7B5-CC24-462B-AA45-C636ACB5CE66}">
      <dsp:nvSpPr>
        <dsp:cNvPr id="0" name=""/>
        <dsp:cNvSpPr/>
      </dsp:nvSpPr>
      <dsp:spPr>
        <a:xfrm>
          <a:off x="44" y="720050"/>
          <a:ext cx="4234108" cy="30195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Ravnanje po pravilih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Struktura skupine je predpisana (postavljena vnaprej in zahtevana od zunaj)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Vedenja, statusi in vloge so določene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Npr. podjetja, institucije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sl-SI" sz="2000" kern="1200" dirty="0">
            <a:latin typeface="+mn-lt"/>
          </a:endParaRPr>
        </a:p>
      </dsp:txBody>
      <dsp:txXfrm>
        <a:off x="44" y="720050"/>
        <a:ext cx="4234108" cy="3019500"/>
      </dsp:txXfrm>
    </dsp:sp>
    <dsp:sp modelId="{10545E03-9A57-4F82-ABB7-06F1B49CD0F7}">
      <dsp:nvSpPr>
        <dsp:cNvPr id="0" name=""/>
        <dsp:cNvSpPr/>
      </dsp:nvSpPr>
      <dsp:spPr>
        <a:xfrm>
          <a:off x="4826927" y="50"/>
          <a:ext cx="4234108" cy="7200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b="1" kern="1200" dirty="0">
              <a:latin typeface="Comic Sans MS" panose="030F0702030302020204" pitchFamily="66" charset="0"/>
            </a:rPr>
            <a:t>NEFORMALNE</a:t>
          </a:r>
          <a:r>
            <a:rPr lang="sl-SI" sz="2000" b="1" kern="1200" baseline="0" dirty="0">
              <a:latin typeface="Comic Sans MS" panose="030F0702030302020204" pitchFamily="66" charset="0"/>
            </a:rPr>
            <a:t> SKUPINE</a:t>
          </a:r>
          <a:endParaRPr lang="sl-SI" sz="2000" b="1" kern="1200" dirty="0">
            <a:latin typeface="Comic Sans MS" panose="030F0702030302020204" pitchFamily="66" charset="0"/>
          </a:endParaRPr>
        </a:p>
      </dsp:txBody>
      <dsp:txXfrm>
        <a:off x="4826927" y="50"/>
        <a:ext cx="4234108" cy="720000"/>
      </dsp:txXfrm>
    </dsp:sp>
    <dsp:sp modelId="{726C99EF-1635-47CF-864A-83753184D0DF}">
      <dsp:nvSpPr>
        <dsp:cNvPr id="0" name=""/>
        <dsp:cNvSpPr/>
      </dsp:nvSpPr>
      <dsp:spPr>
        <a:xfrm>
          <a:off x="4826927" y="720050"/>
          <a:ext cx="4234108" cy="3019500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Struktura se oblikuje sama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Delovanje ni odvisno od prisile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Npr. prijateljske skupine</a:t>
          </a:r>
        </a:p>
      </dsp:txBody>
      <dsp:txXfrm>
        <a:off x="4826927" y="720050"/>
        <a:ext cx="4234108" cy="301950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6FB6-0444-41A4-AF69-626CFDC2CD43}">
      <dsp:nvSpPr>
        <dsp:cNvPr id="0" name=""/>
        <dsp:cNvSpPr/>
      </dsp:nvSpPr>
      <dsp:spPr>
        <a:xfrm>
          <a:off x="0" y="0"/>
          <a:ext cx="4234108" cy="11520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l-PL" sz="2000" b="1" kern="1200" dirty="0">
              <a:latin typeface="Comic Sans MS" panose="030F0702030302020204" pitchFamily="66" charset="0"/>
            </a:rPr>
            <a:t>PRIMARNE SKUPINE</a:t>
          </a:r>
        </a:p>
      </dsp:txBody>
      <dsp:txXfrm>
        <a:off x="0" y="0"/>
        <a:ext cx="4234108" cy="1152000"/>
      </dsp:txXfrm>
    </dsp:sp>
    <dsp:sp modelId="{B734F7B5-CC24-462B-AA45-C636ACB5CE66}">
      <dsp:nvSpPr>
        <dsp:cNvPr id="0" name=""/>
        <dsp:cNvSpPr/>
      </dsp:nvSpPr>
      <dsp:spPr>
        <a:xfrm>
          <a:off x="44" y="1155650"/>
          <a:ext cx="4234108" cy="2580299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Ljudje so v neposrednem stiku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Npr. družina, šolski razred, prijateljska skupina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sl-SI" sz="2000" kern="1200" dirty="0">
            <a:latin typeface="+mn-lt"/>
          </a:endParaRPr>
        </a:p>
      </dsp:txBody>
      <dsp:txXfrm>
        <a:off x="44" y="1155650"/>
        <a:ext cx="4234108" cy="2580299"/>
      </dsp:txXfrm>
    </dsp:sp>
    <dsp:sp modelId="{10545E03-9A57-4F82-ABB7-06F1B49CD0F7}">
      <dsp:nvSpPr>
        <dsp:cNvPr id="0" name=""/>
        <dsp:cNvSpPr/>
      </dsp:nvSpPr>
      <dsp:spPr>
        <a:xfrm>
          <a:off x="4826927" y="3650"/>
          <a:ext cx="4234108" cy="115200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sl-SI" sz="2000" b="1" kern="1200" baseline="0" dirty="0">
              <a:latin typeface="Comic Sans MS" panose="030F0702030302020204" pitchFamily="66" charset="0"/>
            </a:rPr>
            <a:t>SEKUNDARNE SKUPINE</a:t>
          </a:r>
          <a:endParaRPr lang="sl-SI" sz="2000" b="1" kern="1200" dirty="0">
            <a:latin typeface="Comic Sans MS" panose="030F0702030302020204" pitchFamily="66" charset="0"/>
          </a:endParaRPr>
        </a:p>
      </dsp:txBody>
      <dsp:txXfrm>
        <a:off x="4826927" y="3650"/>
        <a:ext cx="4234108" cy="1152000"/>
      </dsp:txXfrm>
    </dsp:sp>
    <dsp:sp modelId="{726C99EF-1635-47CF-864A-83753184D0DF}">
      <dsp:nvSpPr>
        <dsp:cNvPr id="0" name=""/>
        <dsp:cNvSpPr/>
      </dsp:nvSpPr>
      <dsp:spPr>
        <a:xfrm>
          <a:off x="4826927" y="1155650"/>
          <a:ext cx="4234108" cy="2580299"/>
        </a:xfrm>
        <a:prstGeom prst="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Ljudje so samo v posrednih stikih (pismena sporočila, objave, elektronska pošta)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sl-SI" sz="2000" kern="1200" dirty="0">
              <a:latin typeface="Comic Sans MS" panose="030F0702030302020204" pitchFamily="66" charset="0"/>
            </a:rPr>
            <a:t>Npr. strokovna druženja (mednarodna skupina raziskovalcev, ki dela na svojem projektu)</a:t>
          </a:r>
        </a:p>
      </dsp:txBody>
      <dsp:txXfrm>
        <a:off x="4826927" y="1155650"/>
        <a:ext cx="4234108" cy="25802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6T04:11:03.731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1,'3491'3491,"-3476"-3476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01-16T04:12:49.963"/>
    </inkml:context>
    <inkml:brush xml:id="br0">
      <inkml:brushProperty name="width" value="0.3" units="cm"/>
      <inkml:brushProperty name="height" value="0.6" units="cm"/>
      <inkml:brushProperty name="color" value="#FFC000"/>
      <inkml:brushProperty name="tip" value="rectangle"/>
      <inkml:brushProperty name="rasterOp" value="maskPen"/>
      <inkml:brushProperty name="ignorePressure" value="1"/>
    </inkml:brush>
  </inkml:definitions>
  <inkml:trace contextRef="#ctx0" brushRef="#br0">1 1,'2106'2105,"-2097"-2096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63785157-7A0D-A00E-BCD3-56D5A6CF7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Podnaslov 2">
            <a:extLst>
              <a:ext uri="{FF2B5EF4-FFF2-40B4-BE49-F238E27FC236}">
                <a16:creationId xmlns:a16="http://schemas.microsoft.com/office/drawing/2014/main" id="{3175F8FB-AD17-A7E3-5B9B-3E4DE64F4A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l-SI"/>
              <a:t>Kliknite, če želite urediti slog podnaslova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4E1F19FC-63F2-54C8-744E-2C783396C2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447C88BB-548B-EE9F-97D1-F771F183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8B5FE92F-AAD2-52F2-A4AB-1757C65946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237266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331116D-9006-EF41-0A65-6F09ABED5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FAC34621-82B2-B88F-0796-850B6FF30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268F3C1D-4C50-4B5C-4B9B-26DA73991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6940DCC9-77CA-0D3C-9C9A-377486C4BC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C2014CB6-E68E-7205-F2D2-8BFB36443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5123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669A575-9039-4BC2-1160-4842203AA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B30E8E03-862C-7CBA-14D7-B40B5D848F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A8867D40-5BDB-C9F7-809F-484BCAC6D7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3F8128B1-027E-7651-1E99-D8E4C6E45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9A73AE9E-7635-3D98-851D-0D40CA7205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1663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865A9E83-2971-4EE4-45F5-FDADFA2C8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FE9B18D1-35AF-F1AC-55E1-E8BFD35B55C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4E03DEA9-2EA8-93ED-0925-B3B29910D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D9EE3441-7E80-CB23-28E0-8D731B7F12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D8D8D8D5-EBF9-8F29-CC6D-4C148ACCD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A75251B7-DE4F-2C81-02F3-58BE216B3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219108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A68F37BE-A407-8396-25DD-386D60A3D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51E9A238-E783-4968-C61D-24E7854C7C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4" name="Označba mesta vsebine 3">
            <a:extLst>
              <a:ext uri="{FF2B5EF4-FFF2-40B4-BE49-F238E27FC236}">
                <a16:creationId xmlns:a16="http://schemas.microsoft.com/office/drawing/2014/main" id="{60A1F675-F03E-BFBF-3737-1BFF285C5E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5" name="Označba mesta besedila 4">
            <a:extLst>
              <a:ext uri="{FF2B5EF4-FFF2-40B4-BE49-F238E27FC236}">
                <a16:creationId xmlns:a16="http://schemas.microsoft.com/office/drawing/2014/main" id="{EBBF906D-46B4-5F6E-98DF-3510058EF7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6" name="Označba mesta vsebine 5">
            <a:extLst>
              <a:ext uri="{FF2B5EF4-FFF2-40B4-BE49-F238E27FC236}">
                <a16:creationId xmlns:a16="http://schemas.microsoft.com/office/drawing/2014/main" id="{B9F270FE-B09F-5C60-C33F-DDBB4C6AFB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7" name="Označba mesta datuma 6">
            <a:extLst>
              <a:ext uri="{FF2B5EF4-FFF2-40B4-BE49-F238E27FC236}">
                <a16:creationId xmlns:a16="http://schemas.microsoft.com/office/drawing/2014/main" id="{13AC0A91-EB3C-E506-0488-A3D3DA23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8" name="Označba mesta noge 7">
            <a:extLst>
              <a:ext uri="{FF2B5EF4-FFF2-40B4-BE49-F238E27FC236}">
                <a16:creationId xmlns:a16="http://schemas.microsoft.com/office/drawing/2014/main" id="{5CACBEFB-A685-2ABE-1942-48B6904252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9" name="Označba mesta številke diapozitiva 8">
            <a:extLst>
              <a:ext uri="{FF2B5EF4-FFF2-40B4-BE49-F238E27FC236}">
                <a16:creationId xmlns:a16="http://schemas.microsoft.com/office/drawing/2014/main" id="{CC02A8B0-360C-8775-0DE2-2A5340D4E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588959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752A72FD-4678-7147-18C2-DF6D574CA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datuma 2">
            <a:extLst>
              <a:ext uri="{FF2B5EF4-FFF2-40B4-BE49-F238E27FC236}">
                <a16:creationId xmlns:a16="http://schemas.microsoft.com/office/drawing/2014/main" id="{9D2C3A29-8DFC-CFBE-4536-49342794E6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4" name="Označba mesta noge 3">
            <a:extLst>
              <a:ext uri="{FF2B5EF4-FFF2-40B4-BE49-F238E27FC236}">
                <a16:creationId xmlns:a16="http://schemas.microsoft.com/office/drawing/2014/main" id="{5EB56B1A-9524-317A-7858-CAEF80F838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5" name="Označba mesta številke diapozitiva 4">
            <a:extLst>
              <a:ext uri="{FF2B5EF4-FFF2-40B4-BE49-F238E27FC236}">
                <a16:creationId xmlns:a16="http://schemas.microsoft.com/office/drawing/2014/main" id="{AEF6B3F7-6DDE-BA52-38E2-112B50D98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217654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datuma 1">
            <a:extLst>
              <a:ext uri="{FF2B5EF4-FFF2-40B4-BE49-F238E27FC236}">
                <a16:creationId xmlns:a16="http://schemas.microsoft.com/office/drawing/2014/main" id="{3C129593-A5CB-F755-003E-E7A51381C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3" name="Označba mesta noge 2">
            <a:extLst>
              <a:ext uri="{FF2B5EF4-FFF2-40B4-BE49-F238E27FC236}">
                <a16:creationId xmlns:a16="http://schemas.microsoft.com/office/drawing/2014/main" id="{76438FCE-E001-9393-2AB4-59DDD7711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značba mesta številke diapozitiva 3">
            <a:extLst>
              <a:ext uri="{FF2B5EF4-FFF2-40B4-BE49-F238E27FC236}">
                <a16:creationId xmlns:a16="http://schemas.microsoft.com/office/drawing/2014/main" id="{2BF65A82-815A-4DF3-B64B-5DFC53147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1040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C38B96E-653A-B176-BBA0-268BCF279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80E52804-8BD2-E276-F2EC-6A9684AE68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17296188-2C6F-7C44-0058-9B7253F887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831E0560-6AD6-4D23-2F87-1B0E8FD75D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992E6EEA-70A5-E4A4-61C3-1879922F5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E7D8C8F2-CDA1-ADD5-E044-BD67B663B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7154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54D71783-A4D0-A4AC-9760-D3C820B43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slike 2">
            <a:extLst>
              <a:ext uri="{FF2B5EF4-FFF2-40B4-BE49-F238E27FC236}">
                <a16:creationId xmlns:a16="http://schemas.microsoft.com/office/drawing/2014/main" id="{5F5E2439-1AB7-DE0A-7A02-58F5C6C52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l-SI"/>
          </a:p>
        </p:txBody>
      </p:sp>
      <p:sp>
        <p:nvSpPr>
          <p:cNvPr id="4" name="Označba mesta besedila 3">
            <a:extLst>
              <a:ext uri="{FF2B5EF4-FFF2-40B4-BE49-F238E27FC236}">
                <a16:creationId xmlns:a16="http://schemas.microsoft.com/office/drawing/2014/main" id="{1E3931EB-9F90-626B-F857-0DF596A6F6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l-SI"/>
              <a:t>Kliknite za urejanje slogov besedila matrice</a:t>
            </a:r>
          </a:p>
        </p:txBody>
      </p:sp>
      <p:sp>
        <p:nvSpPr>
          <p:cNvPr id="5" name="Označba mesta datuma 4">
            <a:extLst>
              <a:ext uri="{FF2B5EF4-FFF2-40B4-BE49-F238E27FC236}">
                <a16:creationId xmlns:a16="http://schemas.microsoft.com/office/drawing/2014/main" id="{94B2638F-1176-D7C7-E878-13F4F5D91B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6" name="Označba mesta noge 5">
            <a:extLst>
              <a:ext uri="{FF2B5EF4-FFF2-40B4-BE49-F238E27FC236}">
                <a16:creationId xmlns:a16="http://schemas.microsoft.com/office/drawing/2014/main" id="{AAFEC9D0-49D6-E973-DDC4-CCC1AAA0A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7" name="Označba mesta številke diapozitiva 6">
            <a:extLst>
              <a:ext uri="{FF2B5EF4-FFF2-40B4-BE49-F238E27FC236}">
                <a16:creationId xmlns:a16="http://schemas.microsoft.com/office/drawing/2014/main" id="{8C7079E2-DB30-ED40-3882-29E7096F22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791968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05AE7E95-2DD8-C17C-A46B-C4DA4EFEBF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26AF2E0D-C419-0CBC-0C4E-74F51B582C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CE781922-AB7F-C6B8-50B6-BA4EE92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A7604860-4E07-85A1-7843-8BC63D249C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C030BD42-34CC-C2A9-3B3C-56C6C87847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7560768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>
            <a:extLst>
              <a:ext uri="{FF2B5EF4-FFF2-40B4-BE49-F238E27FC236}">
                <a16:creationId xmlns:a16="http://schemas.microsoft.com/office/drawing/2014/main" id="{FDB02DA3-53F9-65C0-4262-94CEC69E31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navpičnega besedila 2">
            <a:extLst>
              <a:ext uri="{FF2B5EF4-FFF2-40B4-BE49-F238E27FC236}">
                <a16:creationId xmlns:a16="http://schemas.microsoft.com/office/drawing/2014/main" id="{DBCC85C8-65E3-2967-62D7-66B3F7EACC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5939DF92-3DC1-DF6F-FAB0-848D0DD43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2A51308A-AE31-0CFC-8989-51F96EB9A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1CCDA129-3807-AB55-47F1-08B352C30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907426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naslova 1">
            <a:extLst>
              <a:ext uri="{FF2B5EF4-FFF2-40B4-BE49-F238E27FC236}">
                <a16:creationId xmlns:a16="http://schemas.microsoft.com/office/drawing/2014/main" id="{99AF4462-8418-1A4A-112A-9AEBF3439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l-SI"/>
              <a:t>Kliknite, če želite urediti slog naslova matrice</a:t>
            </a:r>
          </a:p>
        </p:txBody>
      </p:sp>
      <p:sp>
        <p:nvSpPr>
          <p:cNvPr id="3" name="Označba mesta besedila 2">
            <a:extLst>
              <a:ext uri="{FF2B5EF4-FFF2-40B4-BE49-F238E27FC236}">
                <a16:creationId xmlns:a16="http://schemas.microsoft.com/office/drawing/2014/main" id="{0F6A7224-401C-E56C-0A79-1A17D71BAE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/>
              <a:t>Kliknite za urejanje slogov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</a:p>
        </p:txBody>
      </p:sp>
      <p:sp>
        <p:nvSpPr>
          <p:cNvPr id="4" name="Označba mesta datuma 3">
            <a:extLst>
              <a:ext uri="{FF2B5EF4-FFF2-40B4-BE49-F238E27FC236}">
                <a16:creationId xmlns:a16="http://schemas.microsoft.com/office/drawing/2014/main" id="{E8C8405F-029D-B69B-3EBC-6EAAD2EE59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91BD5-B194-4244-8804-D1D4B931DC58}" type="datetimeFigureOut">
              <a:rPr lang="sl-SI" smtClean="0"/>
              <a:t>16. 11. 2025</a:t>
            </a:fld>
            <a:endParaRPr lang="sl-SI"/>
          </a:p>
        </p:txBody>
      </p:sp>
      <p:sp>
        <p:nvSpPr>
          <p:cNvPr id="5" name="Označba mesta noge 4">
            <a:extLst>
              <a:ext uri="{FF2B5EF4-FFF2-40B4-BE49-F238E27FC236}">
                <a16:creationId xmlns:a16="http://schemas.microsoft.com/office/drawing/2014/main" id="{CEA7B46E-AB13-8F0B-457A-EA1AE233441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l-SI"/>
          </a:p>
        </p:txBody>
      </p:sp>
      <p:sp>
        <p:nvSpPr>
          <p:cNvPr id="6" name="Označba mesta številke diapozitiva 5">
            <a:extLst>
              <a:ext uri="{FF2B5EF4-FFF2-40B4-BE49-F238E27FC236}">
                <a16:creationId xmlns:a16="http://schemas.microsoft.com/office/drawing/2014/main" id="{A620E9E6-26E2-7BB3-B162-093BDE4501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6B81E6-86D6-40F2-81EA-99FC2C91761E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860106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customXml" Target="../ink/ink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>
            <a:extLst>
              <a:ext uri="{FF2B5EF4-FFF2-40B4-BE49-F238E27FC236}">
                <a16:creationId xmlns:a16="http://schemas.microsoft.com/office/drawing/2014/main" id="{E24E5F0E-EE3D-9BA2-49E9-35C405C984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1973580"/>
            <a:ext cx="12192000" cy="7031038"/>
          </a:xfrm>
        </p:spPr>
        <p:txBody>
          <a:bodyPr>
            <a:prstTxWarp prst="textWave1">
              <a:avLst/>
            </a:prstTxWarp>
          </a:bodyPr>
          <a:lstStyle/>
          <a:p>
            <a:r>
              <a:rPr lang="sl-SI" dirty="0">
                <a:blipFill>
                  <a:blip r:embed="rId2"/>
                  <a:stretch>
                    <a:fillRect/>
                  </a:stretch>
                </a:blipFill>
              </a:rPr>
              <a:t>--------------------------------</a:t>
            </a:r>
          </a:p>
        </p:txBody>
      </p:sp>
      <p:sp>
        <p:nvSpPr>
          <p:cNvPr id="4" name="Naslov 1">
            <a:extLst>
              <a:ext uri="{FF2B5EF4-FFF2-40B4-BE49-F238E27FC236}">
                <a16:creationId xmlns:a16="http://schemas.microsoft.com/office/drawing/2014/main" id="{7B2F5746-F68A-63CA-8F88-142ECE514546}"/>
              </a:ext>
            </a:extLst>
          </p:cNvPr>
          <p:cNvSpPr txBox="1">
            <a:spLocks/>
          </p:cNvSpPr>
          <p:nvPr/>
        </p:nvSpPr>
        <p:spPr>
          <a:xfrm>
            <a:off x="-1442720" y="2585720"/>
            <a:ext cx="9144000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l-SI" b="1" dirty="0">
                <a:ln w="0">
                  <a:solidFill>
                    <a:srgbClr val="FFC000"/>
                  </a:solidFill>
                </a:ln>
                <a:effectLst>
                  <a:reflection blurRad="6350" stA="55000" endA="50" endPos="85000" dir="5400000" sy="-100000" algn="bl" rotWithShape="0"/>
                </a:effectLst>
                <a:latin typeface="Ink Free" panose="03080402000500000000" pitchFamily="66" charset="0"/>
              </a:rPr>
              <a:t>PSIHOLOGIJA</a:t>
            </a:r>
          </a:p>
        </p:txBody>
      </p:sp>
      <p:sp>
        <p:nvSpPr>
          <p:cNvPr id="5" name="Podnaslov 4">
            <a:extLst>
              <a:ext uri="{FF2B5EF4-FFF2-40B4-BE49-F238E27FC236}">
                <a16:creationId xmlns:a16="http://schemas.microsoft.com/office/drawing/2014/main" id="{581CAC94-0275-6AD0-361A-00F47BE388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49500" y="5440998"/>
            <a:ext cx="7493000" cy="1295082"/>
          </a:xfrm>
        </p:spPr>
        <p:txBody>
          <a:bodyPr>
            <a:noAutofit/>
          </a:bodyPr>
          <a:lstStyle/>
          <a:p>
            <a:r>
              <a:rPr lang="sl-SI" b="1" dirty="0">
                <a:latin typeface="Ink Free" panose="03080402000500000000" pitchFamily="66" charset="0"/>
              </a:rPr>
              <a:t>Šolsko leto: 2025/2026</a:t>
            </a:r>
          </a:p>
          <a:p>
            <a:r>
              <a:rPr lang="sl-SI" b="1" dirty="0">
                <a:latin typeface="Ink Free" panose="03080402000500000000" pitchFamily="66" charset="0"/>
              </a:rPr>
              <a:t>Žana </a:t>
            </a:r>
            <a:r>
              <a:rPr lang="sl-SI" b="1" dirty="0" err="1">
                <a:latin typeface="Ink Free" panose="03080402000500000000" pitchFamily="66" charset="0"/>
              </a:rPr>
              <a:t>Šaban</a:t>
            </a:r>
            <a:r>
              <a:rPr lang="sl-SI" b="1" dirty="0">
                <a:latin typeface="Ink Free" panose="03080402000500000000" pitchFamily="66" charset="0"/>
              </a:rPr>
              <a:t>, mag. psih. (kabinet 205)</a:t>
            </a:r>
          </a:p>
          <a:p>
            <a:r>
              <a:rPr lang="sl-SI" b="1" dirty="0">
                <a:latin typeface="Ink Free" panose="03080402000500000000" pitchFamily="66" charset="0"/>
              </a:rPr>
              <a:t>Zana.saban@siclj.si</a:t>
            </a:r>
          </a:p>
        </p:txBody>
      </p:sp>
    </p:spTree>
    <p:extLst>
      <p:ext uri="{BB962C8B-B14F-4D97-AF65-F5344CB8AC3E}">
        <p14:creationId xmlns:p14="http://schemas.microsoft.com/office/powerpoint/2010/main" val="17227660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3.7037E-6 L 0 -0.07223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Slika 15">
            <a:extLst>
              <a:ext uri="{FF2B5EF4-FFF2-40B4-BE49-F238E27FC236}">
                <a16:creationId xmlns:a16="http://schemas.microsoft.com/office/drawing/2014/main" id="{361C3BDE-C8E2-CA40-B591-2D04589519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3231828"/>
          </a:xfrm>
          <a:prstGeom prst="rect">
            <a:avLst/>
          </a:prstGeom>
        </p:spPr>
      </p:pic>
      <p:sp>
        <p:nvSpPr>
          <p:cNvPr id="6" name="Pravokotnik: zaokroženi vogali 5">
            <a:extLst>
              <a:ext uri="{FF2B5EF4-FFF2-40B4-BE49-F238E27FC236}">
                <a16:creationId xmlns:a16="http://schemas.microsoft.com/office/drawing/2014/main" id="{ECEAFA8C-8293-8E7C-1184-39E4008AF32C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sl-SI" dirty="0"/>
          </a:p>
        </p:txBody>
      </p: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534249D4-811A-EEC8-C1FB-00B6A2D19921}"/>
              </a:ext>
            </a:extLst>
          </p:cNvPr>
          <p:cNvGrpSpPr/>
          <p:nvPr/>
        </p:nvGrpSpPr>
        <p:grpSpPr>
          <a:xfrm>
            <a:off x="838200" y="-610125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9" name="Znak za minus 8">
              <a:extLst>
                <a:ext uri="{FF2B5EF4-FFF2-40B4-BE49-F238E27FC236}">
                  <a16:creationId xmlns:a16="http://schemas.microsoft.com/office/drawing/2014/main" id="{561F02A8-3CB3-E8C1-C2C9-1400AF79D025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oljeZBesedilom 7">
              <a:extLst>
                <a:ext uri="{FF2B5EF4-FFF2-40B4-BE49-F238E27FC236}">
                  <a16:creationId xmlns:a16="http://schemas.microsoft.com/office/drawing/2014/main" id="{8B07A0DA-3CE2-95CC-F62C-A6DDF5BB2C61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Literatura/izpit</a:t>
              </a:r>
            </a:p>
          </p:txBody>
        </p:sp>
      </p:grpSp>
      <p:sp>
        <p:nvSpPr>
          <p:cNvPr id="14" name="Označba mesta vsebine 2">
            <a:extLst>
              <a:ext uri="{FF2B5EF4-FFF2-40B4-BE49-F238E27FC236}">
                <a16:creationId xmlns:a16="http://schemas.microsoft.com/office/drawing/2014/main" id="{FF6292C0-81B1-86C6-8CBA-682BA3192843}"/>
              </a:ext>
            </a:extLst>
          </p:cNvPr>
          <p:cNvSpPr txBox="1">
            <a:spLocks/>
          </p:cNvSpPr>
          <p:nvPr/>
        </p:nvSpPr>
        <p:spPr>
          <a:xfrm>
            <a:off x="1278741" y="189994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600" b="1" dirty="0">
                <a:latin typeface="Comic Sans MS" panose="030F0702030302020204" pitchFamily="66" charset="0"/>
              </a:rPr>
              <a:t>Literatura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Uvod v psihologijo (2016)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PPT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b="1" dirty="0">
                <a:latin typeface="Comic Sans MS" panose="030F0702030302020204" pitchFamily="66" charset="0"/>
              </a:rPr>
              <a:t>Izpit</a:t>
            </a:r>
          </a:p>
          <a:p>
            <a:pPr>
              <a:buFontTx/>
              <a:buChar char="-"/>
            </a:pPr>
            <a:r>
              <a:rPr lang="sl-SI" sz="2600" dirty="0">
                <a:latin typeface="Comic Sans MS" panose="030F0702030302020204" pitchFamily="66" charset="0"/>
              </a:rPr>
              <a:t>28.11. in 2.12. (16h) </a:t>
            </a:r>
          </a:p>
          <a:p>
            <a:pPr marL="0" indent="0">
              <a:buNone/>
            </a:pPr>
            <a:r>
              <a:rPr lang="sl-SI" sz="2600" dirty="0">
                <a:latin typeface="Comic Sans MS" panose="030F0702030302020204" pitchFamily="66" charset="0"/>
              </a:rPr>
              <a:t>- Ustni izpit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Vprašanja iz treh sklopov (enega si izberete sami)</a:t>
            </a:r>
            <a:endParaRPr lang="sl-SI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3" name="Rokopis 12">
                <a:extLst>
                  <a:ext uri="{FF2B5EF4-FFF2-40B4-BE49-F238E27FC236}">
                    <a16:creationId xmlns:a16="http://schemas.microsoft.com/office/drawing/2014/main" id="{B222AF71-2BD4-CE88-E1D7-EB0571CEE276}"/>
                  </a:ext>
                </a:extLst>
              </p14:cNvPr>
              <p14:cNvContentPartPr/>
              <p14:nvPr/>
            </p14:nvContentPartPr>
            <p14:xfrm rot="18786565">
              <a:off x="1539794" y="1507188"/>
              <a:ext cx="1262821" cy="1262821"/>
            </p14:xfrm>
          </p:contentPart>
        </mc:Choice>
        <mc:Fallback xmlns="">
          <p:pic>
            <p:nvPicPr>
              <p:cNvPr id="13" name="Rokopis 12">
                <a:extLst>
                  <a:ext uri="{FF2B5EF4-FFF2-40B4-BE49-F238E27FC236}">
                    <a16:creationId xmlns:a16="http://schemas.microsoft.com/office/drawing/2014/main" id="{B222AF71-2BD4-CE88-E1D7-EB0571CEE276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 rot="18786565">
                <a:off x="1485781" y="1399162"/>
                <a:ext cx="1370487" cy="1478512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20" name="Rokopis 19">
                <a:extLst>
                  <a:ext uri="{FF2B5EF4-FFF2-40B4-BE49-F238E27FC236}">
                    <a16:creationId xmlns:a16="http://schemas.microsoft.com/office/drawing/2014/main" id="{86BCCA6B-1361-E5E2-0A7C-625BA959B176}"/>
                  </a:ext>
                </a:extLst>
              </p14:cNvPr>
              <p14:cNvContentPartPr/>
              <p14:nvPr/>
            </p14:nvContentPartPr>
            <p14:xfrm rot="18786565">
              <a:off x="1469035" y="3689048"/>
              <a:ext cx="761751" cy="761751"/>
            </p14:xfrm>
          </p:contentPart>
        </mc:Choice>
        <mc:Fallback xmlns="">
          <p:pic>
            <p:nvPicPr>
              <p:cNvPr id="20" name="Rokopis 19">
                <a:extLst>
                  <a:ext uri="{FF2B5EF4-FFF2-40B4-BE49-F238E27FC236}">
                    <a16:creationId xmlns:a16="http://schemas.microsoft.com/office/drawing/2014/main" id="{86BCCA6B-1361-E5E2-0A7C-625BA959B17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 rot="18786565">
                <a:off x="1415036" y="3580998"/>
                <a:ext cx="869390" cy="97749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853430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EA6BD199-314B-0A87-65CE-33E1ADAC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96690"/>
            <a:ext cx="12192000" cy="13231828"/>
          </a:xfrm>
          <a:prstGeom prst="rect">
            <a:avLst/>
          </a:prstGeom>
        </p:spPr>
      </p:pic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D8B1FB26-50B8-FB92-0B21-536162FD8F0A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endParaRPr lang="sl-SI" dirty="0"/>
          </a:p>
        </p:txBody>
      </p:sp>
      <p:grpSp>
        <p:nvGrpSpPr>
          <p:cNvPr id="4" name="Skupina 3">
            <a:extLst>
              <a:ext uri="{FF2B5EF4-FFF2-40B4-BE49-F238E27FC236}">
                <a16:creationId xmlns:a16="http://schemas.microsoft.com/office/drawing/2014/main" id="{148D0481-CD01-F4B8-E687-A88D69030D33}"/>
              </a:ext>
            </a:extLst>
          </p:cNvPr>
          <p:cNvGrpSpPr/>
          <p:nvPr/>
        </p:nvGrpSpPr>
        <p:grpSpPr>
          <a:xfrm>
            <a:off x="838200" y="-610125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13" name="Znak za minus 12">
              <a:extLst>
                <a:ext uri="{FF2B5EF4-FFF2-40B4-BE49-F238E27FC236}">
                  <a16:creationId xmlns:a16="http://schemas.microsoft.com/office/drawing/2014/main" id="{611372C8-9254-C69C-CEFE-DA2440807B37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4" name="PoljeZBesedilom 13">
              <a:extLst>
                <a:ext uri="{FF2B5EF4-FFF2-40B4-BE49-F238E27FC236}">
                  <a16:creationId xmlns:a16="http://schemas.microsoft.com/office/drawing/2014/main" id="{60C4FE87-EA66-7CD3-CCAE-2934F1CD1188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PREGLED VSEBINE</a:t>
              </a:r>
            </a:p>
          </p:txBody>
        </p:sp>
      </p:grpSp>
      <p:sp>
        <p:nvSpPr>
          <p:cNvPr id="15" name="Označba mesta vsebine 2">
            <a:extLst>
              <a:ext uri="{FF2B5EF4-FFF2-40B4-BE49-F238E27FC236}">
                <a16:creationId xmlns:a16="http://schemas.microsoft.com/office/drawing/2014/main" id="{ED5E2B3E-33FF-2D45-E3B7-D9947DFC5E04}"/>
              </a:ext>
            </a:extLst>
          </p:cNvPr>
          <p:cNvSpPr txBox="1">
            <a:spLocks/>
          </p:cNvSpPr>
          <p:nvPr/>
        </p:nvSpPr>
        <p:spPr>
          <a:xfrm>
            <a:off x="1257300" y="189425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UVOD V PSIHOLOGIJO: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Opredelitev in predmet psihologije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Metode psihologije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sz="26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TEMELJNI DEJAVNIKI RAZVOJA: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Dednost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Okolje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sz="2600" dirty="0">
                <a:latin typeface="Comic Sans MS" panose="030F0702030302020204" pitchFamily="66" charset="0"/>
              </a:rPr>
              <a:t>- </a:t>
            </a:r>
            <a:r>
              <a:rPr lang="sl-SI" sz="2600" dirty="0" err="1">
                <a:latin typeface="Comic Sans MS" panose="030F0702030302020204" pitchFamily="66" charset="0"/>
              </a:rPr>
              <a:t>Samodejavnost</a:t>
            </a:r>
            <a:endParaRPr lang="sl-SI" sz="2600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  <p:pic>
        <p:nvPicPr>
          <p:cNvPr id="16" name="Slika 15">
            <a:extLst>
              <a:ext uri="{FF2B5EF4-FFF2-40B4-BE49-F238E27FC236}">
                <a16:creationId xmlns:a16="http://schemas.microsoft.com/office/drawing/2014/main" id="{1D8BF129-F53E-EB0A-2624-3734881A70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6024" y="2174759"/>
            <a:ext cx="1268478" cy="1254241"/>
          </a:xfrm>
          <a:prstGeom prst="rect">
            <a:avLst/>
          </a:prstGeom>
          <a:effectLst>
            <a:outerShdw blurRad="533400" dist="50800" dir="5400000" algn="ctr" rotWithShape="0">
              <a:srgbClr val="000000">
                <a:alpha val="52000"/>
              </a:srgbClr>
            </a:outerShdw>
          </a:effectLst>
        </p:spPr>
      </p:pic>
      <p:pic>
        <p:nvPicPr>
          <p:cNvPr id="17" name="Slika 16">
            <a:extLst>
              <a:ext uri="{FF2B5EF4-FFF2-40B4-BE49-F238E27FC236}">
                <a16:creationId xmlns:a16="http://schemas.microsoft.com/office/drawing/2014/main" id="{1FA088F7-6FA1-95D6-B6F0-EE36EDE445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78" b="99167" l="10000" r="90000">
                        <a14:foregroundMark x1="36389" y1="60278" x2="36389" y2="60278"/>
                        <a14:foregroundMark x1="72500" y1="34444" x2="72500" y2="34444"/>
                        <a14:foregroundMark x1="37778" y1="5833" x2="37778" y2="5833"/>
                        <a14:foregroundMark x1="34167" y1="5278" x2="34167" y2="5278"/>
                        <a14:foregroundMark x1="70833" y1="5278" x2="70833" y2="5278"/>
                        <a14:foregroundMark x1="38889" y1="91944" x2="38889" y2="91944"/>
                        <a14:foregroundMark x1="38889" y1="91944" x2="38889" y2="91944"/>
                        <a14:foregroundMark x1="38889" y1="91944" x2="38889" y2="91944"/>
                        <a14:foregroundMark x1="38889" y1="91944" x2="38889" y2="91944"/>
                        <a14:foregroundMark x1="33611" y1="94444" x2="33611" y2="94444"/>
                        <a14:foregroundMark x1="33611" y1="94444" x2="33611" y2="94444"/>
                        <a14:foregroundMark x1="35833" y1="98611" x2="35833" y2="98611"/>
                        <a14:foregroundMark x1="35833" y1="99167" x2="35833" y2="99167"/>
                        <a14:backgroundMark x1="47778" y1="98611" x2="47778" y2="98611"/>
                        <a14:backgroundMark x1="48611" y1="86944" x2="48611" y2="86944"/>
                        <a14:backgroundMark x1="45278" y1="79167" x2="45278" y2="79167"/>
                        <a14:backgroundMark x1="46944" y1="57778" x2="46944" y2="57778"/>
                        <a14:backgroundMark x1="45278" y1="48611" x2="45278" y2="48611"/>
                        <a14:backgroundMark x1="53056" y1="36944" x2="53056" y2="36944"/>
                        <a14:backgroundMark x1="58889" y1="30000" x2="58889" y2="30000"/>
                        <a14:backgroundMark x1="55833" y1="11944" x2="55833" y2="11944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406024" y="4069924"/>
            <a:ext cx="1955800" cy="1955800"/>
          </a:xfrm>
          <a:prstGeom prst="rect">
            <a:avLst/>
          </a:prstGeom>
          <a:effectLst>
            <a:outerShdw blurRad="330200" dist="50800" dir="5400000" algn="ctr" rotWithShape="0">
              <a:srgbClr val="000000">
                <a:alpha val="82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872415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EA6BD199-314B-0A87-65CE-33E1ADAC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415940"/>
            <a:ext cx="12192000" cy="13231828"/>
          </a:xfrm>
          <a:prstGeom prst="rect">
            <a:avLst/>
          </a:prstGeom>
        </p:spPr>
      </p:pic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567BDECF-CB63-309D-7A1D-FA97E99EAE20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1BC4EF74-EC1B-D59D-222F-A7C5BF1F0BE0}"/>
              </a:ext>
            </a:extLst>
          </p:cNvPr>
          <p:cNvGrpSpPr/>
          <p:nvPr/>
        </p:nvGrpSpPr>
        <p:grpSpPr>
          <a:xfrm>
            <a:off x="838200" y="-610126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6" name="Znak za minus 5">
              <a:extLst>
                <a:ext uri="{FF2B5EF4-FFF2-40B4-BE49-F238E27FC236}">
                  <a16:creationId xmlns:a16="http://schemas.microsoft.com/office/drawing/2014/main" id="{9A7978CF-A3C1-9992-0EF7-C35B718685BB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7" name="PoljeZBesedilom 6">
              <a:extLst>
                <a:ext uri="{FF2B5EF4-FFF2-40B4-BE49-F238E27FC236}">
                  <a16:creationId xmlns:a16="http://schemas.microsoft.com/office/drawing/2014/main" id="{4740EC90-5628-4EA2-FE51-CE95A82EA9FB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PREGLED VSEBINE</a:t>
              </a:r>
            </a:p>
          </p:txBody>
        </p:sp>
      </p:grpSp>
      <p:pic>
        <p:nvPicPr>
          <p:cNvPr id="9" name="Slika 8">
            <a:extLst>
              <a:ext uri="{FF2B5EF4-FFF2-40B4-BE49-F238E27FC236}">
                <a16:creationId xmlns:a16="http://schemas.microsoft.com/office/drawing/2014/main" id="{E528E3A3-E19C-1D89-DEFA-23F59F66859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8195" y="2555486"/>
            <a:ext cx="1281424" cy="1281424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  <p:pic>
        <p:nvPicPr>
          <p:cNvPr id="10" name="Slika 9">
            <a:extLst>
              <a:ext uri="{FF2B5EF4-FFF2-40B4-BE49-F238E27FC236}">
                <a16:creationId xmlns:a16="http://schemas.microsoft.com/office/drawing/2014/main" id="{BB4AC8FB-D770-D499-2CBB-7616946B2C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100" y="4844143"/>
            <a:ext cx="1218662" cy="1218662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  <p:sp>
        <p:nvSpPr>
          <p:cNvPr id="11" name="Označba mesta vsebine 2">
            <a:extLst>
              <a:ext uri="{FF2B5EF4-FFF2-40B4-BE49-F238E27FC236}">
                <a16:creationId xmlns:a16="http://schemas.microsoft.com/office/drawing/2014/main" id="{F776397A-69E8-4342-AB38-B2AF5F05C4F8}"/>
              </a:ext>
            </a:extLst>
          </p:cNvPr>
          <p:cNvSpPr txBox="1">
            <a:spLocks/>
          </p:cNvSpPr>
          <p:nvPr/>
        </p:nvSpPr>
        <p:spPr>
          <a:xfrm>
            <a:off x="1257300" y="1937970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DUŠEVNI PROCESI – SPOZNAVNI (KOGNITIVNI) PROCESI: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Zaznavanje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Učenje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Mišljenje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it-IT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DUŠEVNI PROCESI – ČUSTVOVANJE IN MOTIVACIJA</a:t>
            </a: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Čustvovanje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Motivacija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Dinamika motivov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2921846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Slika 7">
            <a:extLst>
              <a:ext uri="{FF2B5EF4-FFF2-40B4-BE49-F238E27FC236}">
                <a16:creationId xmlns:a16="http://schemas.microsoft.com/office/drawing/2014/main" id="{EA6BD199-314B-0A87-65CE-33E1ADAC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1450" y="-5843200"/>
            <a:ext cx="12192000" cy="13231828"/>
          </a:xfrm>
          <a:prstGeom prst="rect">
            <a:avLst/>
          </a:prstGeom>
        </p:spPr>
      </p:pic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D2F8FC03-93C3-9979-DD6B-2E6F5FF573FC}"/>
              </a:ext>
            </a:extLst>
          </p:cNvPr>
          <p:cNvSpPr/>
          <p:nvPr/>
        </p:nvSpPr>
        <p:spPr>
          <a:xfrm>
            <a:off x="838200" y="1577890"/>
            <a:ext cx="10515600" cy="4735286"/>
          </a:xfrm>
          <a:prstGeom prst="roundRect">
            <a:avLst/>
          </a:prstGeom>
          <a:solidFill>
            <a:schemeClr val="lt1">
              <a:alpha val="81000"/>
            </a:schemeClr>
          </a:solidFill>
          <a:ln w="19050"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1EF28DF0-032F-1E10-2F5B-125EE292918F}"/>
              </a:ext>
            </a:extLst>
          </p:cNvPr>
          <p:cNvGrpSpPr/>
          <p:nvPr/>
        </p:nvGrpSpPr>
        <p:grpSpPr>
          <a:xfrm>
            <a:off x="838200" y="-610126"/>
            <a:ext cx="10515600" cy="3276062"/>
            <a:chOff x="729343" y="-369576"/>
            <a:chExt cx="10515600" cy="3276062"/>
          </a:xfrm>
          <a:solidFill>
            <a:srgbClr val="800000"/>
          </a:solidFill>
        </p:grpSpPr>
        <p:sp>
          <p:nvSpPr>
            <p:cNvPr id="6" name="Znak za minus 5">
              <a:extLst>
                <a:ext uri="{FF2B5EF4-FFF2-40B4-BE49-F238E27FC236}">
                  <a16:creationId xmlns:a16="http://schemas.microsoft.com/office/drawing/2014/main" id="{80B54D58-F993-AB30-3CD9-AF731A7830BB}"/>
                </a:ext>
              </a:extLst>
            </p:cNvPr>
            <p:cNvSpPr/>
            <p:nvPr/>
          </p:nvSpPr>
          <p:spPr>
            <a:xfrm>
              <a:off x="729343" y="-369576"/>
              <a:ext cx="10515600" cy="3276062"/>
            </a:xfrm>
            <a:prstGeom prst="mathMinus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7" name="PoljeZBesedilom 6">
              <a:extLst>
                <a:ext uri="{FF2B5EF4-FFF2-40B4-BE49-F238E27FC236}">
                  <a16:creationId xmlns:a16="http://schemas.microsoft.com/office/drawing/2014/main" id="{0E68D512-AD32-A06E-ED56-2355A3659890}"/>
                </a:ext>
              </a:extLst>
            </p:cNvPr>
            <p:cNvSpPr txBox="1"/>
            <p:nvPr/>
          </p:nvSpPr>
          <p:spPr>
            <a:xfrm>
              <a:off x="2895600" y="852957"/>
              <a:ext cx="6183086" cy="83099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r>
                <a:rPr lang="sl-SI" sz="4800" b="1" dirty="0">
                  <a:solidFill>
                    <a:schemeClr val="bg1"/>
                  </a:solidFill>
                  <a:latin typeface="Ink Free" panose="03080402000500000000" pitchFamily="66" charset="0"/>
                </a:rPr>
                <a:t>PREGLED VSEBINE</a:t>
              </a:r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9A678684-33BB-574E-7850-5A6BADC721D8}"/>
              </a:ext>
            </a:extLst>
          </p:cNvPr>
          <p:cNvSpPr txBox="1">
            <a:spLocks/>
          </p:cNvSpPr>
          <p:nvPr/>
        </p:nvSpPr>
        <p:spPr>
          <a:xfrm>
            <a:off x="1257300" y="1937970"/>
            <a:ext cx="105156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OSEBNOST</a:t>
            </a:r>
            <a:r>
              <a:rPr lang="sl-SI" dirty="0">
                <a:solidFill>
                  <a:srgbClr val="800000"/>
                </a:solidFill>
                <a:latin typeface="Comic Sans MS" panose="030F0702030302020204" pitchFamily="66" charset="0"/>
              </a:rPr>
              <a:t>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Pojmovanje osebnosti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Samopodoba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Razvoj osebnosti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sl-SI" dirty="0">
              <a:latin typeface="Comic Sans MS" panose="030F0702030302020204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n>
                  <a:solidFill>
                    <a:srgbClr val="483700"/>
                  </a:solidFill>
                </a:ln>
                <a:solidFill>
                  <a:srgbClr val="800000"/>
                </a:solidFill>
                <a:latin typeface="Comic Sans MS" panose="030F0702030302020204" pitchFamily="66" charset="0"/>
              </a:rPr>
              <a:t>ČLOVEK V DRUŽBENEM IN DELOVNEM OKOLJU: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Življenje v družbi in skupini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Stališča, stereotipi in predsodki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Medosebni odnosi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sl-SI" dirty="0">
                <a:latin typeface="Comic Sans MS" panose="030F0702030302020204" pitchFamily="66" charset="0"/>
              </a:rPr>
              <a:t>- Sporazumevanje in socialne veščine</a:t>
            </a:r>
          </a:p>
        </p:txBody>
      </p:sp>
      <p:pic>
        <p:nvPicPr>
          <p:cNvPr id="10" name="Slika 9">
            <a:extLst>
              <a:ext uri="{FF2B5EF4-FFF2-40B4-BE49-F238E27FC236}">
                <a16:creationId xmlns:a16="http://schemas.microsoft.com/office/drawing/2014/main" id="{EBA19CD6-BE73-DDDD-1F00-1F5CB1548EE6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8350" y="4618567"/>
            <a:ext cx="1323085" cy="1323085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0A1DC78A-896A-121C-6655-7567893CEE54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4229" y="2184996"/>
            <a:ext cx="1251857" cy="1251857"/>
          </a:xfrm>
          <a:prstGeom prst="rect">
            <a:avLst/>
          </a:prstGeom>
          <a:effectLst>
            <a:outerShdw blurRad="444500" dist="50800" dir="5400000" algn="ctr" rotWithShape="0">
              <a:srgbClr val="000000">
                <a:alpha val="6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151200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Motivacija: </a:t>
            </a:r>
            <a:r>
              <a:rPr lang="pl-PL" sz="2000" dirty="0">
                <a:latin typeface="Comic Sans MS" panose="030F0702030302020204" pitchFamily="66" charset="0"/>
              </a:rPr>
              <a:t>vsi procesi spodbujanja, vzdrževanja in usmerjanja telesnih in duševnih dejavnosti, zato da bi uresničili cilj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Potreba: </a:t>
            </a:r>
            <a:r>
              <a:rPr lang="pl-PL" sz="2000" dirty="0">
                <a:latin typeface="Comic Sans MS" panose="030F0702030302020204" pitchFamily="66" charset="0"/>
              </a:rPr>
              <a:t>stanje neravnovesja v organizmu, ki ga povroči pomanjkanje ali presežek snovi v telesu in informacij v duševnosti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Cilji: </a:t>
            </a:r>
            <a:r>
              <a:rPr lang="pl-PL" sz="2000" dirty="0">
                <a:latin typeface="Comic Sans MS" panose="030F0702030302020204" pitchFamily="66" charset="0"/>
              </a:rPr>
              <a:t>predmeti in situacije, za katere pričakujemo, da bodo zadovoljili našo potrebo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Želja: </a:t>
            </a:r>
            <a:r>
              <a:rPr lang="pl-PL" sz="2000" dirty="0">
                <a:latin typeface="Comic Sans MS" panose="030F0702030302020204" pitchFamily="66" charset="0"/>
              </a:rPr>
              <a:t>predstava o cilju, ki bi nam prinesel zadovoljstvo</a:t>
            </a:r>
          </a:p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Motiv: </a:t>
            </a:r>
            <a:r>
              <a:rPr lang="pl-PL" sz="2000" dirty="0">
                <a:latin typeface="Comic Sans MS" panose="030F0702030302020204" pitchFamily="66" charset="0"/>
              </a:rPr>
              <a:t>doživeta potreba (čutimo nelagodje), usmerjena k cilju, od katerega pričakujemo, da bomo z njegovo uresničitvijo zadovoljili tudi potrebo</a:t>
            </a: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Fiziološke potrebe vs. psihosocialne potrebe?</a:t>
            </a:r>
          </a:p>
        </p:txBody>
      </p:sp>
    </p:spTree>
    <p:extLst>
      <p:ext uri="{BB962C8B-B14F-4D97-AF65-F5344CB8AC3E}">
        <p14:creationId xmlns:p14="http://schemas.microsoft.com/office/powerpoint/2010/main" val="4114610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pl-PL" sz="2000" b="1" u="sng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BD809A4-AA21-3A3A-EDAC-DFE5FFDFB8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1277442"/>
              </p:ext>
            </p:extLst>
          </p:nvPr>
        </p:nvGraphicFramePr>
        <p:xfrm>
          <a:off x="1753113" y="2070057"/>
          <a:ext cx="8899648" cy="3786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42333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endParaRPr lang="sl-SI" altLang="sl-SI" sz="1800" b="1" dirty="0"/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sl-SI" altLang="sl-SI" sz="1800" b="1" dirty="0">
                <a:latin typeface="Comic Sans MS" panose="030F0702030302020204" pitchFamily="66" charset="0"/>
              </a:rPr>
              <a:t>Potreba</a:t>
            </a:r>
            <a:r>
              <a:rPr lang="sl-SI" altLang="sl-SI" sz="1800" dirty="0">
                <a:latin typeface="Comic Sans MS" panose="030F0702030302020204" pitchFamily="66" charset="0"/>
              </a:rPr>
              <a:t> pomeni stanje neravnovesja v organizmu, npr. da se zmanjša količina sladkorja v krvi. Človek začuti lakoto. Pojavi se </a:t>
            </a:r>
            <a:r>
              <a:rPr lang="sl-SI" altLang="sl-SI" sz="1800" b="1" dirty="0">
                <a:latin typeface="Comic Sans MS" panose="030F0702030302020204" pitchFamily="66" charset="0"/>
              </a:rPr>
              <a:t>težnja po zadovoljitvi potrebe</a:t>
            </a:r>
            <a:r>
              <a:rPr lang="sl-SI" altLang="sl-SI" sz="1800" dirty="0">
                <a:latin typeface="Comic Sans MS" panose="030F0702030302020204" pitchFamily="66" charset="0"/>
              </a:rPr>
              <a:t> (želimo jesti). </a:t>
            </a: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sl-SI" altLang="sl-SI" sz="1800" dirty="0">
                <a:latin typeface="Comic Sans MS" panose="030F0702030302020204" pitchFamily="66" charset="0"/>
              </a:rPr>
              <a:t>Naše </a:t>
            </a:r>
            <a:r>
              <a:rPr lang="sl-SI" altLang="sl-SI" sz="1800" b="1" dirty="0">
                <a:latin typeface="Comic Sans MS" panose="030F0702030302020204" pitchFamily="66" charset="0"/>
              </a:rPr>
              <a:t>obnašanje je motivirano</a:t>
            </a:r>
            <a:r>
              <a:rPr lang="sl-SI" altLang="sl-SI" sz="1800" dirty="0">
                <a:latin typeface="Comic Sans MS" panose="030F0702030302020204" pitchFamily="66" charset="0"/>
              </a:rPr>
              <a:t> – v hladilniku si poiščemo hrano </a:t>
            </a:r>
            <a:r>
              <a:rPr lang="sl-SI" altLang="sl-SI" sz="1800" dirty="0">
                <a:latin typeface="Comic Sans MS" panose="030F0702030302020204" pitchFamily="66" charset="0"/>
                <a:sym typeface="Wingdings" panose="05000000000000000000" pitchFamily="2" charset="2"/>
              </a:rPr>
              <a:t> </a:t>
            </a:r>
            <a:r>
              <a:rPr lang="sl-SI" altLang="sl-SI" sz="1800" dirty="0">
                <a:latin typeface="Comic Sans MS" panose="030F0702030302020204" pitchFamily="66" charset="0"/>
              </a:rPr>
              <a:t>ki predstavlja naš </a:t>
            </a:r>
            <a:r>
              <a:rPr lang="sl-SI" altLang="sl-SI" sz="1800" b="1" dirty="0">
                <a:latin typeface="Comic Sans MS" panose="030F0702030302020204" pitchFamily="66" charset="0"/>
              </a:rPr>
              <a:t>cilj</a:t>
            </a:r>
            <a:r>
              <a:rPr lang="sl-SI" altLang="sl-SI" sz="1800" dirty="0">
                <a:latin typeface="Comic Sans MS" panose="030F0702030302020204" pitchFamily="66" charset="0"/>
              </a:rPr>
              <a:t> (objekt, ki zadovolji našo potrebo). </a:t>
            </a:r>
          </a:p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MOTIVACIJSKI PROCES:</a:t>
            </a:r>
            <a:b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</a:br>
            <a:endParaRPr lang="pl-PL" sz="2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CA6C1996-01C4-1945-BB2C-F733EAD65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23081" y="3376628"/>
            <a:ext cx="1512888" cy="6477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400" b="1" dirty="0">
                <a:latin typeface="Comic Sans MS" panose="030F0702030302020204" pitchFamily="66" charset="0"/>
              </a:rPr>
              <a:t>potreba</a:t>
            </a:r>
          </a:p>
        </p:txBody>
      </p:sp>
      <p:sp>
        <p:nvSpPr>
          <p:cNvPr id="5" name="Oval 6">
            <a:extLst>
              <a:ext uri="{FF2B5EF4-FFF2-40B4-BE49-F238E27FC236}">
                <a16:creationId xmlns:a16="http://schemas.microsoft.com/office/drawing/2014/main" id="{6FD7FD54-91A2-F46E-341C-6C3127CCC8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4029" y="2733406"/>
            <a:ext cx="1655763" cy="16764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400" b="1" dirty="0">
                <a:latin typeface="Comic Sans MS" panose="030F0702030302020204" pitchFamily="66" charset="0"/>
              </a:rPr>
              <a:t>CILJ</a:t>
            </a:r>
          </a:p>
        </p:txBody>
      </p:sp>
      <p:sp>
        <p:nvSpPr>
          <p:cNvPr id="13" name="Line 5">
            <a:extLst>
              <a:ext uri="{FF2B5EF4-FFF2-40B4-BE49-F238E27FC236}">
                <a16:creationId xmlns:a16="http://schemas.microsoft.com/office/drawing/2014/main" id="{0DF62975-CECC-8948-C252-9BECB785A83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407264" y="3641447"/>
            <a:ext cx="1800225" cy="1270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l-SI"/>
          </a:p>
        </p:txBody>
      </p:sp>
      <p:sp>
        <p:nvSpPr>
          <p:cNvPr id="16" name="Line 7">
            <a:extLst>
              <a:ext uri="{FF2B5EF4-FFF2-40B4-BE49-F238E27FC236}">
                <a16:creationId xmlns:a16="http://schemas.microsoft.com/office/drawing/2014/main" id="{0B248C3E-3250-938A-C740-EB7719C80E2C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725738" y="3680889"/>
            <a:ext cx="2127712" cy="16443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l-SI" dirty="0"/>
          </a:p>
        </p:txBody>
      </p:sp>
      <p:sp>
        <p:nvSpPr>
          <p:cNvPr id="20" name="Rectangle 8">
            <a:extLst>
              <a:ext uri="{FF2B5EF4-FFF2-40B4-BE49-F238E27FC236}">
                <a16:creationId xmlns:a16="http://schemas.microsoft.com/office/drawing/2014/main" id="{1334E870-ED16-57E1-7863-F0280E4E0C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1794" y="3335282"/>
            <a:ext cx="2046643" cy="685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dirty="0">
                <a:latin typeface="Comic Sans MS" panose="030F0702030302020204" pitchFamily="66" charset="0"/>
              </a:rPr>
              <a:t>motivirano vedenje</a:t>
            </a:r>
          </a:p>
        </p:txBody>
      </p:sp>
      <p:sp>
        <p:nvSpPr>
          <p:cNvPr id="22" name="PoljeZBesedilom 21">
            <a:extLst>
              <a:ext uri="{FF2B5EF4-FFF2-40B4-BE49-F238E27FC236}">
                <a16:creationId xmlns:a16="http://schemas.microsoft.com/office/drawing/2014/main" id="{1AEABE39-BC26-14CD-C71F-AE9F23D2F7FD}"/>
              </a:ext>
            </a:extLst>
          </p:cNvPr>
          <p:cNvSpPr txBox="1"/>
          <p:nvPr/>
        </p:nvSpPr>
        <p:spPr>
          <a:xfrm>
            <a:off x="2535750" y="3374166"/>
            <a:ext cx="25377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l-SI" dirty="0">
                <a:latin typeface="Comic Sans MS" panose="030F0702030302020204" pitchFamily="66" charset="0"/>
              </a:rPr>
              <a:t>Težnja k zadovoljitvi potrebe</a:t>
            </a:r>
          </a:p>
        </p:txBody>
      </p:sp>
    </p:spTree>
    <p:extLst>
      <p:ext uri="{BB962C8B-B14F-4D97-AF65-F5344CB8AC3E}">
        <p14:creationId xmlns:p14="http://schemas.microsoft.com/office/powerpoint/2010/main" val="1558265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VRSTE MOTIVACIJ:</a:t>
            </a:r>
          </a:p>
          <a:p>
            <a:pPr eaLnBrk="1" hangingPunct="1"/>
            <a:endParaRPr lang="sl-SI" altLang="sl-SI" sz="2000" dirty="0"/>
          </a:p>
          <a:p>
            <a:pPr eaLnBrk="1" hangingPunct="1"/>
            <a:r>
              <a:rPr lang="sl-SI" altLang="sl-SI" sz="2000" dirty="0">
                <a:latin typeface="Comic Sans MS" panose="030F0702030302020204" pitchFamily="66" charset="0"/>
              </a:rPr>
              <a:t>naše obnašanje je motivirano – karkoli delamo, delamo pod vplivov določenih motivov</a:t>
            </a:r>
          </a:p>
          <a:p>
            <a:pPr eaLnBrk="1" hangingPunct="1"/>
            <a:r>
              <a:rPr lang="sl-SI" altLang="sl-SI" sz="2000" dirty="0">
                <a:latin typeface="Comic Sans MS" panose="030F0702030302020204" pitchFamily="66" charset="0"/>
              </a:rPr>
              <a:t>motivirajo nas lahko notranje ali zunanje spodbude</a:t>
            </a:r>
          </a:p>
          <a:p>
            <a:pPr eaLnBrk="1" hangingPunct="1"/>
            <a:endParaRPr lang="sl-SI" altLang="sl-SI" sz="2000" dirty="0">
              <a:latin typeface="Comic Sans MS" panose="030F0702030302020204" pitchFamily="66" charset="0"/>
            </a:endParaRPr>
          </a:p>
          <a:p>
            <a:pPr eaLnBrk="1" hangingPunct="1"/>
            <a:r>
              <a:rPr lang="sl-SI" altLang="sl-SI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notranja motivacija</a:t>
            </a:r>
            <a:r>
              <a:rPr lang="sl-SI" altLang="sl-SI" sz="2000" b="1" dirty="0">
                <a:latin typeface="Comic Sans MS" panose="030F0702030302020204" pitchFamily="66" charset="0"/>
              </a:rPr>
              <a:t> </a:t>
            </a:r>
            <a:r>
              <a:rPr lang="sl-SI" altLang="sl-SI" sz="2000" dirty="0">
                <a:latin typeface="Comic Sans MS" panose="030F0702030302020204" pitchFamily="66" charset="0"/>
              </a:rPr>
              <a:t>– ko nas motivirajo notranje spodbude. Nekaj naredimo iz “veselja”, ker nam je všeč, ker sami tako želimo. </a:t>
            </a:r>
          </a:p>
          <a:p>
            <a:pPr eaLnBrk="1" hangingPunct="1"/>
            <a:r>
              <a:rPr lang="sl-SI" altLang="sl-SI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zunanja motivacija </a:t>
            </a:r>
            <a:r>
              <a:rPr lang="sl-SI" altLang="sl-SI" sz="2000" dirty="0">
                <a:latin typeface="Comic Sans MS" panose="030F0702030302020204" pitchFamily="66" charset="0"/>
              </a:rPr>
              <a:t>– ko nas motivirajo zunanje spodbude. Nekaj naredimo zaradi nagrade, pohvale, denarja.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7843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VREDNOTE: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C. </a:t>
            </a:r>
            <a:r>
              <a:rPr lang="sl-SI" sz="2000" dirty="0" err="1">
                <a:latin typeface="Comic Sans MS" panose="030F0702030302020204" pitchFamily="66" charset="0"/>
              </a:rPr>
              <a:t>Kluckholm</a:t>
            </a:r>
            <a:r>
              <a:rPr lang="sl-SI" sz="2000" dirty="0">
                <a:latin typeface="Comic Sans MS" panose="030F0702030302020204" pitchFamily="66" charset="0"/>
              </a:rPr>
              <a:t> (1951) navaja vrednote kot pojmovanja zaželenega, ki vplivajo na to, kako se ljudje odločajo za akcije in kako ocenjujejo pojave. 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i="1" dirty="0">
                <a:latin typeface="Comic Sans MS" panose="030F0702030302020204" pitchFamily="66" charset="0"/>
              </a:rPr>
              <a:t>„Vrednote usmerjajo naše obnašanje in da na njihovi podlagi oblikujemo preference oziroma prioritete tako za različne objekte, kot za različna obnašanja.“</a:t>
            </a:r>
          </a:p>
          <a:p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  </a:t>
            </a:r>
            <a:r>
              <a:rPr lang="sl-SI" sz="2000" b="1" i="1" u="sng" dirty="0">
                <a:latin typeface="Comic Sans MS" panose="030F0702030302020204" pitchFamily="66" charset="0"/>
              </a:rPr>
              <a:t>Lahko razlikujemo dve veliki kategoriji: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a) vrednote, ki se nanašajo na to, kar nam je všeč in kar imamo radi, </a:t>
            </a:r>
          </a:p>
          <a:p>
            <a:pPr marL="0" indent="0">
              <a:buNone/>
            </a:pPr>
            <a:r>
              <a:rPr lang="sl-SI" sz="2000" dirty="0">
                <a:latin typeface="Comic Sans MS" panose="030F0702030302020204" pitchFamily="66" charset="0"/>
              </a:rPr>
              <a:t>b) vrednote, ki se nanašajo na to kar je prav (morala in etika).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52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VREDNOTE: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od motivacijskih ciljev se vrednote razlikujejo po tem, da imajo abstrakten, posplošen značaj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družbeni in kulturni značaj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osnova vseh vrednot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so</a:t>
            </a:r>
            <a:r>
              <a:rPr lang="pl-PL" sz="2000" dirty="0">
                <a:latin typeface="Comic Sans MS" panose="030F0702030302020204" pitchFamily="66" charset="0"/>
              </a:rPr>
              <a:t> MOTIVI (motivi pritiskajo, vrednote pa vlečejo)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vrednote predstavljajo reprezentacije točno določenih idealov, idealnih popolnostnih kategorij o stanjih in ravnanjih, ki jih velja dosegati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popolno ni vedno zaželeno, vrednote pa vselej predstavljajo tudi nekaj želenega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94034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- motivacija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5" name="Zaobljeni pravokotnik 4">
            <a:extLst>
              <a:ext uri="{FF2B5EF4-FFF2-40B4-BE49-F238E27FC236}">
                <a16:creationId xmlns:a16="http://schemas.microsoft.com/office/drawing/2014/main" id="{70EECAAB-7D32-990F-70FD-997E86E0578A}"/>
              </a:ext>
            </a:extLst>
          </p:cNvPr>
          <p:cNvSpPr/>
          <p:nvPr/>
        </p:nvSpPr>
        <p:spPr>
          <a:xfrm>
            <a:off x="1964258" y="1939165"/>
            <a:ext cx="2377439" cy="7228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/>
              <a:t>Dionizične vrednote</a:t>
            </a:r>
          </a:p>
        </p:txBody>
      </p:sp>
      <p:sp>
        <p:nvSpPr>
          <p:cNvPr id="7" name="Zaobljeni pravokotnik 6">
            <a:extLst>
              <a:ext uri="{FF2B5EF4-FFF2-40B4-BE49-F238E27FC236}">
                <a16:creationId xmlns:a16="http://schemas.microsoft.com/office/drawing/2014/main" id="{1E260389-5170-5E90-2F9D-A7E263F9B11A}"/>
              </a:ext>
            </a:extLst>
          </p:cNvPr>
          <p:cNvSpPr/>
          <p:nvPr/>
        </p:nvSpPr>
        <p:spPr>
          <a:xfrm>
            <a:off x="7903407" y="1932922"/>
            <a:ext cx="2320835" cy="7228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/>
              <a:t>Apolonske vrednote</a:t>
            </a:r>
          </a:p>
        </p:txBody>
      </p:sp>
      <p:sp>
        <p:nvSpPr>
          <p:cNvPr id="8" name="Puščica dol 8">
            <a:extLst>
              <a:ext uri="{FF2B5EF4-FFF2-40B4-BE49-F238E27FC236}">
                <a16:creationId xmlns:a16="http://schemas.microsoft.com/office/drawing/2014/main" id="{3CD0DD7E-9E44-0212-EFF2-4D0DBE890885}"/>
              </a:ext>
            </a:extLst>
          </p:cNvPr>
          <p:cNvSpPr/>
          <p:nvPr/>
        </p:nvSpPr>
        <p:spPr>
          <a:xfrm rot="2278237">
            <a:off x="2100763" y="2929737"/>
            <a:ext cx="317864" cy="644433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3" name="Zaobljeni pravokotnik 10">
            <a:extLst>
              <a:ext uri="{FF2B5EF4-FFF2-40B4-BE49-F238E27FC236}">
                <a16:creationId xmlns:a16="http://schemas.microsoft.com/office/drawing/2014/main" id="{2E505B49-7BD0-5F1C-24EC-972387AE54DA}"/>
              </a:ext>
            </a:extLst>
          </p:cNvPr>
          <p:cNvSpPr/>
          <p:nvPr/>
        </p:nvSpPr>
        <p:spPr>
          <a:xfrm>
            <a:off x="1161095" y="3701822"/>
            <a:ext cx="1702527" cy="42672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 err="1"/>
              <a:t>Hedonske</a:t>
            </a:r>
            <a:endParaRPr lang="sl-SI" dirty="0"/>
          </a:p>
        </p:txBody>
      </p:sp>
      <p:sp>
        <p:nvSpPr>
          <p:cNvPr id="16" name="Puščica dol 12">
            <a:extLst>
              <a:ext uri="{FF2B5EF4-FFF2-40B4-BE49-F238E27FC236}">
                <a16:creationId xmlns:a16="http://schemas.microsoft.com/office/drawing/2014/main" id="{5C3815B9-E55C-BBC3-4277-8F4099197D3B}"/>
              </a:ext>
            </a:extLst>
          </p:cNvPr>
          <p:cNvSpPr/>
          <p:nvPr/>
        </p:nvSpPr>
        <p:spPr>
          <a:xfrm rot="19336081">
            <a:off x="3613240" y="2953844"/>
            <a:ext cx="317864" cy="644433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19" name="Zaobljeni pravokotnik 13">
            <a:extLst>
              <a:ext uri="{FF2B5EF4-FFF2-40B4-BE49-F238E27FC236}">
                <a16:creationId xmlns:a16="http://schemas.microsoft.com/office/drawing/2014/main" id="{7548A403-3489-A552-5899-F6CF794EB5F4}"/>
              </a:ext>
            </a:extLst>
          </p:cNvPr>
          <p:cNvSpPr/>
          <p:nvPr/>
        </p:nvSpPr>
        <p:spPr>
          <a:xfrm>
            <a:off x="3276379" y="3701822"/>
            <a:ext cx="1702527" cy="42672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Potenčne</a:t>
            </a:r>
          </a:p>
        </p:txBody>
      </p:sp>
      <p:sp>
        <p:nvSpPr>
          <p:cNvPr id="20" name="Zaobljeni pravokotnik 14">
            <a:extLst>
              <a:ext uri="{FF2B5EF4-FFF2-40B4-BE49-F238E27FC236}">
                <a16:creationId xmlns:a16="http://schemas.microsoft.com/office/drawing/2014/main" id="{A961917A-B717-D613-077A-ADBE9F5FA639}"/>
              </a:ext>
            </a:extLst>
          </p:cNvPr>
          <p:cNvSpPr/>
          <p:nvPr/>
        </p:nvSpPr>
        <p:spPr>
          <a:xfrm>
            <a:off x="7025912" y="3680724"/>
            <a:ext cx="1702527" cy="42672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Moralne</a:t>
            </a:r>
          </a:p>
        </p:txBody>
      </p:sp>
      <p:sp>
        <p:nvSpPr>
          <p:cNvPr id="21" name="Zaobljeni pravokotnik 15">
            <a:extLst>
              <a:ext uri="{FF2B5EF4-FFF2-40B4-BE49-F238E27FC236}">
                <a16:creationId xmlns:a16="http://schemas.microsoft.com/office/drawing/2014/main" id="{E0EC61F2-84BB-AD3A-DBB9-E99F693D87C0}"/>
              </a:ext>
            </a:extLst>
          </p:cNvPr>
          <p:cNvSpPr/>
          <p:nvPr/>
        </p:nvSpPr>
        <p:spPr>
          <a:xfrm>
            <a:off x="9399883" y="3701822"/>
            <a:ext cx="1702527" cy="426720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Izpolnitvene</a:t>
            </a:r>
          </a:p>
        </p:txBody>
      </p:sp>
      <p:sp>
        <p:nvSpPr>
          <p:cNvPr id="22" name="Puščica dol 16">
            <a:extLst>
              <a:ext uri="{FF2B5EF4-FFF2-40B4-BE49-F238E27FC236}">
                <a16:creationId xmlns:a16="http://schemas.microsoft.com/office/drawing/2014/main" id="{A3DC0B01-DCA0-954B-6584-86368931387A}"/>
              </a:ext>
            </a:extLst>
          </p:cNvPr>
          <p:cNvSpPr/>
          <p:nvPr/>
        </p:nvSpPr>
        <p:spPr>
          <a:xfrm rot="19336081">
            <a:off x="9563834" y="2874772"/>
            <a:ext cx="317864" cy="644433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3" name="Puščica dol 17">
            <a:extLst>
              <a:ext uri="{FF2B5EF4-FFF2-40B4-BE49-F238E27FC236}">
                <a16:creationId xmlns:a16="http://schemas.microsoft.com/office/drawing/2014/main" id="{4A02EBD8-7506-0083-60A3-F98C10A2FEB6}"/>
              </a:ext>
            </a:extLst>
          </p:cNvPr>
          <p:cNvSpPr/>
          <p:nvPr/>
        </p:nvSpPr>
        <p:spPr>
          <a:xfrm rot="2278237">
            <a:off x="8068011" y="2875558"/>
            <a:ext cx="317864" cy="644433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4" name="Zaobljeni pravokotnik 19">
            <a:extLst>
              <a:ext uri="{FF2B5EF4-FFF2-40B4-BE49-F238E27FC236}">
                <a16:creationId xmlns:a16="http://schemas.microsoft.com/office/drawing/2014/main" id="{B6790902-2F73-1A8A-E45C-A72F15B8272E}"/>
              </a:ext>
            </a:extLst>
          </p:cNvPr>
          <p:cNvSpPr/>
          <p:nvPr/>
        </p:nvSpPr>
        <p:spPr>
          <a:xfrm>
            <a:off x="1171737" y="5168387"/>
            <a:ext cx="1688655" cy="57147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/>
              <a:t>čutno uživanje, ugodje, zabava</a:t>
            </a:r>
          </a:p>
        </p:txBody>
      </p:sp>
      <p:sp>
        <p:nvSpPr>
          <p:cNvPr id="25" name="Zaobljeni pravokotnik 20">
            <a:extLst>
              <a:ext uri="{FF2B5EF4-FFF2-40B4-BE49-F238E27FC236}">
                <a16:creationId xmlns:a16="http://schemas.microsoft.com/office/drawing/2014/main" id="{60198A64-BDF7-B132-3F96-4FEE90CEB4B5}"/>
              </a:ext>
            </a:extLst>
          </p:cNvPr>
          <p:cNvSpPr/>
          <p:nvPr/>
        </p:nvSpPr>
        <p:spPr>
          <a:xfrm>
            <a:off x="3258138" y="5074391"/>
            <a:ext cx="1823403" cy="1114824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/>
              <a:t>statusne vrednote, uspešnost in dosežki</a:t>
            </a:r>
          </a:p>
        </p:txBody>
      </p:sp>
      <p:sp>
        <p:nvSpPr>
          <p:cNvPr id="26" name="Zaobljeni pravokotnik 21">
            <a:extLst>
              <a:ext uri="{FF2B5EF4-FFF2-40B4-BE49-F238E27FC236}">
                <a16:creationId xmlns:a16="http://schemas.microsoft.com/office/drawing/2014/main" id="{7B9DC98C-6878-AAF9-013A-1022E2375186}"/>
              </a:ext>
            </a:extLst>
          </p:cNvPr>
          <p:cNvSpPr/>
          <p:nvPr/>
        </p:nvSpPr>
        <p:spPr>
          <a:xfrm>
            <a:off x="9179759" y="4977835"/>
            <a:ext cx="2165642" cy="105500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/>
              <a:t>kulturne, duhovne, </a:t>
            </a:r>
            <a:r>
              <a:rPr lang="sl-SI" dirty="0" err="1"/>
              <a:t>samoaktualizacijske</a:t>
            </a:r>
            <a:r>
              <a:rPr lang="sl-SI" dirty="0"/>
              <a:t> vrednote</a:t>
            </a:r>
          </a:p>
        </p:txBody>
      </p:sp>
      <p:sp>
        <p:nvSpPr>
          <p:cNvPr id="27" name="Zaobljeni pravokotnik 22">
            <a:extLst>
              <a:ext uri="{FF2B5EF4-FFF2-40B4-BE49-F238E27FC236}">
                <a16:creationId xmlns:a16="http://schemas.microsoft.com/office/drawing/2014/main" id="{CB5AB694-C09F-0886-7120-A715C0D98F78}"/>
              </a:ext>
            </a:extLst>
          </p:cNvPr>
          <p:cNvSpPr/>
          <p:nvPr/>
        </p:nvSpPr>
        <p:spPr>
          <a:xfrm>
            <a:off x="6927777" y="4977458"/>
            <a:ext cx="2032444" cy="1114825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l-SI" dirty="0"/>
              <a:t>poštenost, družinske vrednote, morala, dobrota</a:t>
            </a:r>
          </a:p>
        </p:txBody>
      </p:sp>
      <p:sp>
        <p:nvSpPr>
          <p:cNvPr id="28" name="Puščica dol 24">
            <a:extLst>
              <a:ext uri="{FF2B5EF4-FFF2-40B4-BE49-F238E27FC236}">
                <a16:creationId xmlns:a16="http://schemas.microsoft.com/office/drawing/2014/main" id="{333961C6-6FE7-312B-6B93-E2E9DC9B9647}"/>
              </a:ext>
            </a:extLst>
          </p:cNvPr>
          <p:cNvSpPr/>
          <p:nvPr/>
        </p:nvSpPr>
        <p:spPr>
          <a:xfrm>
            <a:off x="3969948" y="4422549"/>
            <a:ext cx="250213" cy="54290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29" name="Puščica dol 25">
            <a:extLst>
              <a:ext uri="{FF2B5EF4-FFF2-40B4-BE49-F238E27FC236}">
                <a16:creationId xmlns:a16="http://schemas.microsoft.com/office/drawing/2014/main" id="{A92EAFD4-166E-1BF8-F21B-ED0D362A0CDB}"/>
              </a:ext>
            </a:extLst>
          </p:cNvPr>
          <p:cNvSpPr/>
          <p:nvPr/>
        </p:nvSpPr>
        <p:spPr>
          <a:xfrm>
            <a:off x="10126039" y="4360016"/>
            <a:ext cx="250213" cy="54290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0" name="Puščica dol 26">
            <a:extLst>
              <a:ext uri="{FF2B5EF4-FFF2-40B4-BE49-F238E27FC236}">
                <a16:creationId xmlns:a16="http://schemas.microsoft.com/office/drawing/2014/main" id="{37EB62CC-19E3-9075-F020-188BF4CD3410}"/>
              </a:ext>
            </a:extLst>
          </p:cNvPr>
          <p:cNvSpPr/>
          <p:nvPr/>
        </p:nvSpPr>
        <p:spPr>
          <a:xfrm>
            <a:off x="7778299" y="4346670"/>
            <a:ext cx="250213" cy="54290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1" name="Puščica dol 28">
            <a:extLst>
              <a:ext uri="{FF2B5EF4-FFF2-40B4-BE49-F238E27FC236}">
                <a16:creationId xmlns:a16="http://schemas.microsoft.com/office/drawing/2014/main" id="{37C54382-AB9C-75F7-B184-059A25E05451}"/>
              </a:ext>
            </a:extLst>
          </p:cNvPr>
          <p:cNvSpPr/>
          <p:nvPr/>
        </p:nvSpPr>
        <p:spPr>
          <a:xfrm>
            <a:off x="1934659" y="4422549"/>
            <a:ext cx="250213" cy="542900"/>
          </a:xfrm>
          <a:prstGeom prst="downArrow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5" name="PoljeZBesedilom 34">
            <a:extLst>
              <a:ext uri="{FF2B5EF4-FFF2-40B4-BE49-F238E27FC236}">
                <a16:creationId xmlns:a16="http://schemas.microsoft.com/office/drawing/2014/main" id="{4C8A0C47-FA37-488C-861D-99801E055E8D}"/>
              </a:ext>
            </a:extLst>
          </p:cNvPr>
          <p:cNvSpPr txBox="1"/>
          <p:nvPr/>
        </p:nvSpPr>
        <p:spPr>
          <a:xfrm>
            <a:off x="3048000" y="325195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sl-SI" sz="1800" dirty="0"/>
              <a:t>JANEK MUSEK</a:t>
            </a:r>
          </a:p>
        </p:txBody>
      </p:sp>
    </p:spTree>
    <p:extLst>
      <p:ext uri="{BB962C8B-B14F-4D97-AF65-F5344CB8AC3E}">
        <p14:creationId xmlns:p14="http://schemas.microsoft.com/office/powerpoint/2010/main" val="7102900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" name="Znak za minus 1">
            <a:extLst>
              <a:ext uri="{FF2B5EF4-FFF2-40B4-BE49-F238E27FC236}">
                <a16:creationId xmlns:a16="http://schemas.microsoft.com/office/drawing/2014/main" id="{44ADF4E0-89E7-703C-DC0A-86304CECED1B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6" name="PoljeZBesedilom 5">
            <a:extLst>
              <a:ext uri="{FF2B5EF4-FFF2-40B4-BE49-F238E27FC236}">
                <a16:creationId xmlns:a16="http://schemas.microsoft.com/office/drawing/2014/main" id="{5A5C33DE-7676-89EA-37A5-BCDA56727C7B}"/>
              </a:ext>
            </a:extLst>
          </p:cNvPr>
          <p:cNvSpPr txBox="1"/>
          <p:nvPr/>
        </p:nvSpPr>
        <p:spPr>
          <a:xfrm>
            <a:off x="1465705" y="536796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2000" dirty="0">
                <a:latin typeface="Comic Sans MS" panose="030F0702030302020204" pitchFamily="66" charset="0"/>
              </a:rPr>
              <a:t>Zadovoljevanje potreb ne poteka vedno neovirano. Včasih ne moremo dobiti tistega, kar želimo. Včasih ne vemo, kaj bi radi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Če je naše zadovoljevanje potreb ovirano (če smo ovirani v motivacijski situaciji) govorimo o </a:t>
            </a: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frustraciji</a:t>
            </a:r>
            <a:r>
              <a:rPr lang="pl-PL" sz="2000" dirty="0">
                <a:latin typeface="Comic Sans MS" panose="030F0702030302020204" pitchFamily="66" charset="0"/>
              </a:rPr>
              <a:t> ali </a:t>
            </a: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konfliktu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13" name="Rectangle 3">
            <a:extLst>
              <a:ext uri="{FF2B5EF4-FFF2-40B4-BE49-F238E27FC236}">
                <a16:creationId xmlns:a16="http://schemas.microsoft.com/office/drawing/2014/main" id="{C2395F6D-0A53-8DDC-B755-A78E2740E0A9}"/>
              </a:ext>
            </a:extLst>
          </p:cNvPr>
          <p:cNvSpPr txBox="1">
            <a:spLocks noChangeArrowheads="1"/>
          </p:cNvSpPr>
          <p:nvPr/>
        </p:nvSpPr>
        <p:spPr>
          <a:xfrm>
            <a:off x="4468276" y="4122537"/>
            <a:ext cx="3050380" cy="1457408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</a:pPr>
            <a:endParaRPr lang="sl-SI" altLang="sl-SI" sz="2400" dirty="0"/>
          </a:p>
          <a:p>
            <a:pPr>
              <a:buFont typeface="Wingdings" panose="05000000000000000000" pitchFamily="2" charset="2"/>
              <a:buNone/>
            </a:pPr>
            <a:r>
              <a:rPr lang="sl-SI" altLang="sl-SI" sz="2400" dirty="0"/>
              <a:t>Motivacijska situacija:</a:t>
            </a:r>
          </a:p>
          <a:p>
            <a:pPr>
              <a:buFont typeface="Wingdings" panose="05000000000000000000" pitchFamily="2" charset="2"/>
              <a:buNone/>
            </a:pPr>
            <a:r>
              <a:rPr lang="sl-SI" altLang="sl-SI" sz="2400" dirty="0"/>
              <a:t>                                          </a:t>
            </a:r>
          </a:p>
          <a:p>
            <a:pPr>
              <a:buFont typeface="Wingdings" panose="05000000000000000000" pitchFamily="2" charset="2"/>
              <a:buNone/>
            </a:pPr>
            <a:r>
              <a:rPr lang="sl-SI" altLang="sl-SI" sz="2400" dirty="0"/>
              <a:t>    </a:t>
            </a:r>
            <a:r>
              <a:rPr lang="sl-SI" altLang="sl-SI" sz="2000" dirty="0"/>
              <a:t>motivirano obnašanje</a:t>
            </a:r>
          </a:p>
          <a:p>
            <a:pPr>
              <a:buFont typeface="Wingdings" panose="05000000000000000000" pitchFamily="2" charset="2"/>
              <a:buNone/>
            </a:pPr>
            <a:endParaRPr lang="sl-SI" altLang="sl-SI" sz="2400" dirty="0"/>
          </a:p>
        </p:txBody>
      </p:sp>
      <p:sp>
        <p:nvSpPr>
          <p:cNvPr id="16" name="Rectangle 4">
            <a:extLst>
              <a:ext uri="{FF2B5EF4-FFF2-40B4-BE49-F238E27FC236}">
                <a16:creationId xmlns:a16="http://schemas.microsoft.com/office/drawing/2014/main" id="{DBA8CC8D-0A12-795B-16AC-9D88029D6C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4491" y="4836003"/>
            <a:ext cx="2057400" cy="533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400"/>
              <a:t>potreba</a:t>
            </a:r>
          </a:p>
        </p:txBody>
      </p:sp>
      <p:sp>
        <p:nvSpPr>
          <p:cNvPr id="19" name="Line 5">
            <a:extLst>
              <a:ext uri="{FF2B5EF4-FFF2-40B4-BE49-F238E27FC236}">
                <a16:creationId xmlns:a16="http://schemas.microsoft.com/office/drawing/2014/main" id="{501DC97C-D8FB-12D9-DC07-948E6FABD3FE}"/>
              </a:ext>
            </a:extLst>
          </p:cNvPr>
          <p:cNvSpPr>
            <a:spLocks noChangeShapeType="1"/>
          </p:cNvSpPr>
          <p:nvPr/>
        </p:nvSpPr>
        <p:spPr bwMode="auto">
          <a:xfrm>
            <a:off x="4353975" y="5182691"/>
            <a:ext cx="3014663" cy="0"/>
          </a:xfrm>
          <a:prstGeom prst="line">
            <a:avLst/>
          </a:prstGeom>
          <a:noFill/>
          <a:ln w="9525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sl-SI"/>
          </a:p>
        </p:txBody>
      </p:sp>
      <p:sp>
        <p:nvSpPr>
          <p:cNvPr id="20" name="Oval 6">
            <a:extLst>
              <a:ext uri="{FF2B5EF4-FFF2-40B4-BE49-F238E27FC236}">
                <a16:creationId xmlns:a16="http://schemas.microsoft.com/office/drawing/2014/main" id="{0F86C5FC-3DAC-5C53-30C7-339FFE949F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9833" y="4719605"/>
            <a:ext cx="1352550" cy="803275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400"/>
              <a:t>cilj</a:t>
            </a:r>
          </a:p>
        </p:txBody>
      </p:sp>
    </p:spTree>
    <p:extLst>
      <p:ext uri="{BB962C8B-B14F-4D97-AF65-F5344CB8AC3E}">
        <p14:creationId xmlns:p14="http://schemas.microsoft.com/office/powerpoint/2010/main" val="8529501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frustracija: </a:t>
            </a:r>
            <a:r>
              <a:rPr lang="pl-PL" sz="2000" dirty="0">
                <a:latin typeface="Comic Sans MS" panose="030F0702030302020204" pitchFamily="66" charset="0"/>
              </a:rPr>
              <a:t>dožvljanje oviranosti v motivacijski situaciji (ovire: objektivne, subjektivne, socialne)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3" name="Slika 2">
            <a:extLst>
              <a:ext uri="{FF2B5EF4-FFF2-40B4-BE49-F238E27FC236}">
                <a16:creationId xmlns:a16="http://schemas.microsoft.com/office/drawing/2014/main" id="{0512975B-012E-AE8C-779D-08E72F531A3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696" t="26251" r="11907" b="15385"/>
          <a:stretch/>
        </p:blipFill>
        <p:spPr>
          <a:xfrm>
            <a:off x="3078656" y="2796737"/>
            <a:ext cx="6034687" cy="2983878"/>
          </a:xfrm>
          <a:prstGeom prst="rect">
            <a:avLst/>
          </a:prstGeom>
        </p:spPr>
      </p:pic>
      <p:sp>
        <p:nvSpPr>
          <p:cNvPr id="8" name="Znak za minus 7">
            <a:extLst>
              <a:ext uri="{FF2B5EF4-FFF2-40B4-BE49-F238E27FC236}">
                <a16:creationId xmlns:a16="http://schemas.microsoft.com/office/drawing/2014/main" id="{2A2141E2-8EC4-BC6E-697C-439888F5B749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13" name="PoljeZBesedilom 12">
            <a:extLst>
              <a:ext uri="{FF2B5EF4-FFF2-40B4-BE49-F238E27FC236}">
                <a16:creationId xmlns:a16="http://schemas.microsoft.com/office/drawing/2014/main" id="{517E9C9B-9096-4034-2464-515BE2494F14}"/>
              </a:ext>
            </a:extLst>
          </p:cNvPr>
          <p:cNvSpPr txBox="1"/>
          <p:nvPr/>
        </p:nvSpPr>
        <p:spPr>
          <a:xfrm>
            <a:off x="1465107" y="559836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23613015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altLang="sl-SI" sz="2000" dirty="0">
                <a:latin typeface="Comic Sans MS" panose="030F0702030302020204" pitchFamily="66" charset="0"/>
              </a:rPr>
              <a:t>Na </a:t>
            </a:r>
            <a:r>
              <a:rPr lang="sl-SI" altLang="sl-SI" sz="2000" dirty="0" err="1">
                <a:latin typeface="Comic Sans MS" panose="030F0702030302020204" pitchFamily="66" charset="0"/>
              </a:rPr>
              <a:t>frustracijsko</a:t>
            </a:r>
            <a:r>
              <a:rPr lang="sl-SI" altLang="sl-SI" sz="2000" dirty="0">
                <a:latin typeface="Comic Sans MS" panose="030F0702030302020204" pitchFamily="66" charset="0"/>
              </a:rPr>
              <a:t> situacijo se različno odzivamo </a:t>
            </a:r>
            <a:r>
              <a:rPr lang="sl-SI" altLang="sl-SI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</a:t>
            </a:r>
            <a:r>
              <a:rPr lang="sl-SI" altLang="sl-SI" sz="2000" dirty="0">
                <a:latin typeface="Comic Sans MS" panose="030F0702030302020204" pitchFamily="66" charset="0"/>
              </a:rPr>
              <a:t> odvisno od naše ocene, ali bomo oviro lahko premagali: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457200" lvl="1" indent="0">
              <a:buNone/>
            </a:pPr>
            <a:r>
              <a:rPr lang="sl-SI" altLang="sl-SI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Če verjamemo, da bomo oviro zmogli premagati – </a:t>
            </a:r>
            <a:r>
              <a:rPr lang="sl-SI" altLang="sl-SI" sz="2000" i="1" dirty="0">
                <a:latin typeface="Comic Sans MS" panose="030F0702030302020204" pitchFamily="66" charset="0"/>
                <a:sym typeface="Wingdings" panose="05000000000000000000" pitchFamily="2" charset="2"/>
              </a:rPr>
              <a:t>privlačnost cilja se poveča. Doživljamo močna čustva, hrepenenja po cilju in jeze na oviro.</a:t>
            </a:r>
          </a:p>
          <a:p>
            <a:pPr marL="457200" lvl="1" indent="0">
              <a:buNone/>
            </a:pPr>
            <a:endParaRPr lang="sl-SI" altLang="sl-SI" sz="2000" i="1" dirty="0">
              <a:latin typeface="Comic Sans MS" panose="030F0702030302020204" pitchFamily="66" charset="0"/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sl-SI" altLang="sl-SI" sz="2000" i="1" dirty="0">
                <a:latin typeface="Comic Sans MS" panose="030F0702030302020204" pitchFamily="66" charset="0"/>
                <a:sym typeface="Wingdings" panose="05000000000000000000" pitchFamily="2" charset="2"/>
              </a:rPr>
              <a:t>Če ne verjamemo, da bi oviro lahko premagali – frustracija postane neprijetna (pojavijo se čustva jeze, užaljenosti, strahu, tesnobnosti).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3" name="Znak za minus 2">
            <a:extLst>
              <a:ext uri="{FF2B5EF4-FFF2-40B4-BE49-F238E27FC236}">
                <a16:creationId xmlns:a16="http://schemas.microsoft.com/office/drawing/2014/main" id="{82E047A6-9A28-0092-45A8-8B5FCCA79DE7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FC08B936-20E3-1EBA-CAD6-9B082FE9D05A}"/>
              </a:ext>
            </a:extLst>
          </p:cNvPr>
          <p:cNvSpPr txBox="1"/>
          <p:nvPr/>
        </p:nvSpPr>
        <p:spPr>
          <a:xfrm>
            <a:off x="1465705" y="551498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3609269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Konflikt: </a:t>
            </a:r>
            <a:r>
              <a:rPr lang="pl-PL" sz="2000" dirty="0">
                <a:latin typeface="Comic Sans MS" panose="030F0702030302020204" pitchFamily="66" charset="0"/>
              </a:rPr>
              <a:t>doživljanje sočasnega delovanja motivov, ki se izključujejo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v konfliktu so lahko različne potrebe, ki sočasno težijo k zadovoljitvi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v konfliktu je lahko več možnih ciljev, ki bi zadovoljili isto potrebo (pa se ne moremo odločiti med njimi)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pogosto so v konfliktu potrebe in moralne norme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3 VRSTE KONFLIKTOV </a:t>
            </a:r>
            <a:r>
              <a:rPr lang="pl-PL" sz="2000" dirty="0">
                <a:latin typeface="Comic Sans MS" panose="030F0702030302020204" pitchFamily="66" charset="0"/>
              </a:rPr>
              <a:t>(glede na vrednost ciljev v konfliktu – ali je cilj pozitiven in ga želimo doseči ali pa je naš motiv izogniti se neprijetni situaciji/cilju):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3" name="Znak za minus 2">
            <a:extLst>
              <a:ext uri="{FF2B5EF4-FFF2-40B4-BE49-F238E27FC236}">
                <a16:creationId xmlns:a16="http://schemas.microsoft.com/office/drawing/2014/main" id="{39338A3D-C379-388C-85C2-3918F79D7E3B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95B2FDE0-9ED3-0D2F-1B4C-4C8A14D595D0}"/>
              </a:ext>
            </a:extLst>
          </p:cNvPr>
          <p:cNvSpPr txBox="1"/>
          <p:nvPr/>
        </p:nvSpPr>
        <p:spPr>
          <a:xfrm>
            <a:off x="1465705" y="558445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10221198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1.) KONFLIKT PRIBLIŽEVANJE – PRIBLIŽEVANJE (+/+)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med dvema pozitivnima ciljema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hkrati nas privlačita dva enako zaželena, vendar nerazdružljiva cilja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tak konflikt upočasni naše delovanje – ne moremo se odločiti, kaj bi izbrali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REŠITEV= konflikt običajno rešimo, ko se približamo enemu od ciljev in se zato njegova vrednost poveča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8" name="Slika 7">
            <a:extLst>
              <a:ext uri="{FF2B5EF4-FFF2-40B4-BE49-F238E27FC236}">
                <a16:creationId xmlns:a16="http://schemas.microsoft.com/office/drawing/2014/main" id="{49E042D2-3F33-C812-A361-6CCB3C190BA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324" t="17281" r="19688" b="49368"/>
          <a:stretch/>
        </p:blipFill>
        <p:spPr>
          <a:xfrm>
            <a:off x="2450730" y="4259514"/>
            <a:ext cx="7280679" cy="1871358"/>
          </a:xfrm>
          <a:prstGeom prst="rect">
            <a:avLst/>
          </a:prstGeom>
        </p:spPr>
      </p:pic>
      <p:sp>
        <p:nvSpPr>
          <p:cNvPr id="3" name="Znak za minus 2">
            <a:extLst>
              <a:ext uri="{FF2B5EF4-FFF2-40B4-BE49-F238E27FC236}">
                <a16:creationId xmlns:a16="http://schemas.microsoft.com/office/drawing/2014/main" id="{2BF93885-D11B-4915-3743-6C5796E1EAA6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AAA47EBB-FD55-B7E6-F305-2B9FFA076B59}"/>
              </a:ext>
            </a:extLst>
          </p:cNvPr>
          <p:cNvSpPr txBox="1"/>
          <p:nvPr/>
        </p:nvSpPr>
        <p:spPr>
          <a:xfrm>
            <a:off x="1465705" y="558445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555208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2.) KONFLIKT IZOGIBABNJE – IZOGIBANJE (-/-)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med dvema negativnima ciljema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primorani smo izbrati med dvema neželenima ciljema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4BC1DCF9-9975-BFF7-EA86-08D4C42E3CD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684" t="28753" r="16140" b="41556"/>
          <a:stretch/>
        </p:blipFill>
        <p:spPr>
          <a:xfrm rot="188276">
            <a:off x="1568035" y="3687722"/>
            <a:ext cx="9165462" cy="2036263"/>
          </a:xfrm>
          <a:prstGeom prst="rect">
            <a:avLst/>
          </a:prstGeom>
        </p:spPr>
      </p:pic>
      <p:sp>
        <p:nvSpPr>
          <p:cNvPr id="3" name="Znak za minus 2">
            <a:extLst>
              <a:ext uri="{FF2B5EF4-FFF2-40B4-BE49-F238E27FC236}">
                <a16:creationId xmlns:a16="http://schemas.microsoft.com/office/drawing/2014/main" id="{9B4DCEF6-D945-3581-3C59-921C2E57AAA7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56F243ED-ABD7-1946-7B24-B67F7A6A61C8}"/>
              </a:ext>
            </a:extLst>
          </p:cNvPr>
          <p:cNvSpPr txBox="1"/>
          <p:nvPr/>
        </p:nvSpPr>
        <p:spPr>
          <a:xfrm>
            <a:off x="1465705" y="558445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9237640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3.) KONFLIKT PRIBLIŽEVANJE – IZOGIBANJE (+/-)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med pozitivno in negativno vrednostjo cilja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konflikt je težko rešljiv, saj s približevanjem ambivalentnemu cilju narašča težnja po izogibanjum z oddaljevanjem pa težnja po približevanju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E756C1E7-8537-5BD9-F04E-D6AFA7958B1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804" t="47770" r="12625" b="22272"/>
          <a:stretch/>
        </p:blipFill>
        <p:spPr>
          <a:xfrm>
            <a:off x="1787771" y="3552148"/>
            <a:ext cx="8725991" cy="2054539"/>
          </a:xfrm>
          <a:prstGeom prst="rect">
            <a:avLst/>
          </a:prstGeom>
        </p:spPr>
      </p:pic>
      <p:sp>
        <p:nvSpPr>
          <p:cNvPr id="3" name="Znak za minus 2">
            <a:extLst>
              <a:ext uri="{FF2B5EF4-FFF2-40B4-BE49-F238E27FC236}">
                <a16:creationId xmlns:a16="http://schemas.microsoft.com/office/drawing/2014/main" id="{A88712DD-2C95-8C49-CDA0-D2D8553B61B8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7" name="PoljeZBesedilom 6">
            <a:extLst>
              <a:ext uri="{FF2B5EF4-FFF2-40B4-BE49-F238E27FC236}">
                <a16:creationId xmlns:a16="http://schemas.microsoft.com/office/drawing/2014/main" id="{45146166-36ED-D2BB-A17F-8A461370849E}"/>
              </a:ext>
            </a:extLst>
          </p:cNvPr>
          <p:cNvSpPr txBox="1"/>
          <p:nvPr/>
        </p:nvSpPr>
        <p:spPr>
          <a:xfrm>
            <a:off x="1465705" y="559836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1236643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STRES: </a:t>
            </a:r>
            <a:r>
              <a:rPr lang="pl-PL" sz="2000" dirty="0">
                <a:latin typeface="Comic Sans MS" panose="030F0702030302020204" pitchFamily="66" charset="0"/>
              </a:rPr>
              <a:t>vzorec fizioloških, čustvenih, spoznavnih in vedenjskih odgovorov organizma na dražljaje, ki zmotijo človekovo notranje ravnotežje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= odziv telesa na ogrožajoče dražljaje, ki porušijo notranjo ravnotežje (homeostazo); --&gt; „fight or flight“ + "freeze" (Walter Cannon, 1926)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= nespecifičen odziv telesa na zahteve okolja (Seyle, 1936)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dražljaje, ki povzročajo stres imenujemo </a:t>
            </a:r>
            <a:r>
              <a:rPr lang="pl-PL" sz="2000" b="1" dirty="0">
                <a:latin typeface="Comic Sans MS" panose="030F0702030302020204" pitchFamily="66" charset="0"/>
              </a:rPr>
              <a:t>stresorji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EUSTRES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 = “motivacijski” stres, saj nam aktivnosti, ki predstavljajo izziv, prinašajo zadoščenje</a:t>
            </a: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DISTRES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= pretežke situacije, za katere ne vemo, če jih lahko premagamo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8" name="Znak plus 7">
            <a:extLst>
              <a:ext uri="{FF2B5EF4-FFF2-40B4-BE49-F238E27FC236}">
                <a16:creationId xmlns:a16="http://schemas.microsoft.com/office/drawing/2014/main" id="{54DAD7C6-DAB1-C9FD-AF42-8E5FEBF59E7E}"/>
              </a:ext>
            </a:extLst>
          </p:cNvPr>
          <p:cNvSpPr/>
          <p:nvPr/>
        </p:nvSpPr>
        <p:spPr>
          <a:xfrm>
            <a:off x="2706341" y="4103375"/>
            <a:ext cx="667715" cy="601916"/>
          </a:xfrm>
          <a:prstGeom prst="mathPlu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/>
          </a:p>
        </p:txBody>
      </p:sp>
      <p:sp>
        <p:nvSpPr>
          <p:cNvPr id="13" name="Znak za minus 12">
            <a:extLst>
              <a:ext uri="{FF2B5EF4-FFF2-40B4-BE49-F238E27FC236}">
                <a16:creationId xmlns:a16="http://schemas.microsoft.com/office/drawing/2014/main" id="{740077F0-E750-E57A-13F7-7D341551EAD0}"/>
              </a:ext>
            </a:extLst>
          </p:cNvPr>
          <p:cNvSpPr/>
          <p:nvPr/>
        </p:nvSpPr>
        <p:spPr>
          <a:xfrm>
            <a:off x="2760899" y="5140630"/>
            <a:ext cx="558597" cy="584428"/>
          </a:xfrm>
          <a:prstGeom prst="mathMinus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/>
          </a:p>
        </p:txBody>
      </p:sp>
      <p:sp>
        <p:nvSpPr>
          <p:cNvPr id="3" name="Znak za minus 2">
            <a:extLst>
              <a:ext uri="{FF2B5EF4-FFF2-40B4-BE49-F238E27FC236}">
                <a16:creationId xmlns:a16="http://schemas.microsoft.com/office/drawing/2014/main" id="{DC7A0406-FD4B-C189-B7EB-EFAE79E08D01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EC358A38-A552-3980-9926-B6A4E47F0859}"/>
              </a:ext>
            </a:extLst>
          </p:cNvPr>
          <p:cNvSpPr txBox="1"/>
          <p:nvPr/>
        </p:nvSpPr>
        <p:spPr>
          <a:xfrm>
            <a:off x="1465705" y="532213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37004882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0D11122F-391F-8A6D-078C-2B4727FC60C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94" t="11082" r="4094" b="12472"/>
          <a:stretch/>
        </p:blipFill>
        <p:spPr>
          <a:xfrm>
            <a:off x="1500662" y="1559453"/>
            <a:ext cx="9300209" cy="4671181"/>
          </a:xfrm>
          <a:prstGeom prst="rect">
            <a:avLst/>
          </a:prstGeom>
        </p:spPr>
      </p:pic>
      <p:sp>
        <p:nvSpPr>
          <p:cNvPr id="3" name="Znak za minus 2">
            <a:extLst>
              <a:ext uri="{FF2B5EF4-FFF2-40B4-BE49-F238E27FC236}">
                <a16:creationId xmlns:a16="http://schemas.microsoft.com/office/drawing/2014/main" id="{19129569-FFCA-89EA-7D1F-149F1FB5CB96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7" name="PoljeZBesedilom 6">
            <a:extLst>
              <a:ext uri="{FF2B5EF4-FFF2-40B4-BE49-F238E27FC236}">
                <a16:creationId xmlns:a16="http://schemas.microsoft.com/office/drawing/2014/main" id="{0F5EA08F-F85D-725C-0FF9-C45FA92702B4}"/>
              </a:ext>
            </a:extLst>
          </p:cNvPr>
          <p:cNvSpPr txBox="1"/>
          <p:nvPr/>
        </p:nvSpPr>
        <p:spPr>
          <a:xfrm>
            <a:off x="1465705" y="563755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2144703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SIMPTOMI STRESA: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A71A7F43-2355-6CB2-1949-81F109BC7A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3649346" y="1578582"/>
            <a:ext cx="7003415" cy="5768267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AF08721F-5A29-8384-B50A-C0507541C679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354286" y="2296167"/>
            <a:ext cx="2865552" cy="4489194"/>
          </a:xfrm>
          <a:prstGeom prst="rect">
            <a:avLst/>
          </a:prstGeom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1FF79324-055A-C14A-70BD-1069BC84969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973076" y="2235571"/>
            <a:ext cx="3731174" cy="4610385"/>
          </a:xfrm>
          <a:prstGeom prst="rect">
            <a:avLst/>
          </a:prstGeom>
        </p:spPr>
      </p:pic>
      <p:sp>
        <p:nvSpPr>
          <p:cNvPr id="16" name="Znak za minus 15">
            <a:extLst>
              <a:ext uri="{FF2B5EF4-FFF2-40B4-BE49-F238E27FC236}">
                <a16:creationId xmlns:a16="http://schemas.microsoft.com/office/drawing/2014/main" id="{021F6373-10F2-B74C-F0DB-2CBBEBE3D31A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19" name="PoljeZBesedilom 18">
            <a:extLst>
              <a:ext uri="{FF2B5EF4-FFF2-40B4-BE49-F238E27FC236}">
                <a16:creationId xmlns:a16="http://schemas.microsoft.com/office/drawing/2014/main" id="{5928922A-E935-9F24-D38F-89EED52EE9D9}"/>
              </a:ext>
            </a:extLst>
          </p:cNvPr>
          <p:cNvSpPr txBox="1"/>
          <p:nvPr/>
        </p:nvSpPr>
        <p:spPr>
          <a:xfrm>
            <a:off x="1465705" y="565603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6290741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33270" y="608814"/>
            <a:ext cx="10515600" cy="5640372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35167" y="1037813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FAZE STRESA:</a:t>
            </a:r>
            <a:endParaRPr lang="pl-PL" sz="2000" dirty="0">
              <a:latin typeface="Comic Sans MS" panose="030F0702030302020204" pitchFamily="66" charset="0"/>
            </a:endParaRPr>
          </a:p>
          <a:p>
            <a:r>
              <a:rPr lang="pl-PL" sz="2000" dirty="0">
                <a:latin typeface="Comic Sans MS" panose="030F0702030302020204" pitchFamily="66" charset="0"/>
              </a:rPr>
              <a:t>Kratkotrajni stres ("flight or fight")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Dolgotrajni stres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27" name="Picture 4">
            <a:extLst>
              <a:ext uri="{FF2B5EF4-FFF2-40B4-BE49-F238E27FC236}">
                <a16:creationId xmlns:a16="http://schemas.microsoft.com/office/drawing/2014/main" id="{69FA7B53-4FB8-75EA-DCB9-951E3E5A89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41" t="3677" r="3549"/>
          <a:stretch>
            <a:fillRect/>
          </a:stretch>
        </p:blipFill>
        <p:spPr>
          <a:xfrm>
            <a:off x="6202996" y="805219"/>
            <a:ext cx="4924223" cy="3215322"/>
          </a:xfrm>
          <a:prstGeom prst="rect">
            <a:avLst/>
          </a:prstGeom>
        </p:spPr>
      </p:pic>
      <p:pic>
        <p:nvPicPr>
          <p:cNvPr id="32" name="Picture 11">
            <a:extLst>
              <a:ext uri="{FF2B5EF4-FFF2-40B4-BE49-F238E27FC236}">
                <a16:creationId xmlns:a16="http://schemas.microsoft.com/office/drawing/2014/main" id="{BB693980-B0A3-A31B-3C13-60E70A7EAEC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7807" r="22079" b="11247"/>
          <a:stretch>
            <a:fillRect/>
          </a:stretch>
        </p:blipFill>
        <p:spPr>
          <a:xfrm rot="-5400000">
            <a:off x="1712463" y="2131997"/>
            <a:ext cx="3594610" cy="4258063"/>
          </a:xfrm>
          <a:prstGeom prst="rect">
            <a:avLst/>
          </a:prstGeom>
        </p:spPr>
      </p:pic>
      <p:sp>
        <p:nvSpPr>
          <p:cNvPr id="33" name="TextBox 12">
            <a:extLst>
              <a:ext uri="{FF2B5EF4-FFF2-40B4-BE49-F238E27FC236}">
                <a16:creationId xmlns:a16="http://schemas.microsoft.com/office/drawing/2014/main" id="{E72832F5-68A0-773E-5F0C-9F5E624B3416}"/>
              </a:ext>
            </a:extLst>
          </p:cNvPr>
          <p:cNvSpPr txBox="1"/>
          <p:nvPr/>
        </p:nvSpPr>
        <p:spPr>
          <a:xfrm>
            <a:off x="1211530" y="2426959"/>
            <a:ext cx="4509079" cy="45838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50"/>
              </a:lnSpc>
            </a:pPr>
            <a:r>
              <a:rPr lang="en-US" sz="2000" dirty="0">
                <a:solidFill>
                  <a:srgbClr val="E6684C"/>
                </a:solidFill>
                <a:latin typeface="Cormorant Garamond Medium Bold"/>
              </a:rPr>
              <a:t>ALARMNA FAZA</a:t>
            </a: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šok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/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zmedenost</a:t>
            </a:r>
            <a:endParaRPr lang="en-US" sz="1600" dirty="0">
              <a:solidFill>
                <a:srgbClr val="545454"/>
              </a:solidFill>
              <a:latin typeface="Comic Sans MS" panose="030F0702030302020204" pitchFamily="66" charset="0"/>
            </a:endParaRP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stresor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(info., ki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človeka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vrže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iz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ravnovesja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)</a:t>
            </a: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šok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reakcija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na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stresor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, ki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nič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ne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reši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)</a:t>
            </a: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protišok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(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usmerjanje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koncentracije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v to, da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odpravimo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16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stresor</a:t>
            </a:r>
            <a:r>
              <a:rPr lang="en-US" sz="1600" dirty="0">
                <a:solidFill>
                  <a:srgbClr val="545454"/>
                </a:solidFill>
                <a:latin typeface="Comic Sans MS" panose="030F0702030302020204" pitchFamily="66" charset="0"/>
              </a:rPr>
              <a:t>)</a:t>
            </a:r>
          </a:p>
          <a:p>
            <a:pPr algn="ctr">
              <a:lnSpc>
                <a:spcPts val="3950"/>
              </a:lnSpc>
            </a:pPr>
            <a:endParaRPr lang="en-US" sz="2821" dirty="0">
              <a:solidFill>
                <a:srgbClr val="545454"/>
              </a:solidFill>
              <a:latin typeface="Cormorant Garamond Medium"/>
            </a:endParaRPr>
          </a:p>
          <a:p>
            <a:pPr algn="ctr">
              <a:lnSpc>
                <a:spcPts val="3950"/>
              </a:lnSpc>
            </a:pPr>
            <a:endParaRPr lang="en-US" sz="2821" dirty="0">
              <a:solidFill>
                <a:srgbClr val="545454"/>
              </a:solidFill>
              <a:latin typeface="Cormorant Garamond Medium"/>
            </a:endParaRPr>
          </a:p>
        </p:txBody>
      </p:sp>
      <p:pic>
        <p:nvPicPr>
          <p:cNvPr id="34" name="Picture 8">
            <a:extLst>
              <a:ext uri="{FF2B5EF4-FFF2-40B4-BE49-F238E27FC236}">
                <a16:creationId xmlns:a16="http://schemas.microsoft.com/office/drawing/2014/main" id="{D5464943-50D6-E229-BDDE-C6BC1013094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0567069" flipV="1">
            <a:off x="5120569" y="3554618"/>
            <a:ext cx="1535721" cy="797631"/>
          </a:xfrm>
          <a:prstGeom prst="rect">
            <a:avLst/>
          </a:prstGeom>
        </p:spPr>
      </p:pic>
      <p:pic>
        <p:nvPicPr>
          <p:cNvPr id="35" name="Picture 5">
            <a:extLst>
              <a:ext uri="{FF2B5EF4-FFF2-40B4-BE49-F238E27FC236}">
                <a16:creationId xmlns:a16="http://schemas.microsoft.com/office/drawing/2014/main" id="{CC7E435B-FD8C-513E-50B0-767678E9239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6595221" y="3217600"/>
            <a:ext cx="867318" cy="857019"/>
          </a:xfrm>
          <a:prstGeom prst="rect">
            <a:avLst/>
          </a:prstGeom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C393D949-D661-7898-4E84-2C73646E961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105916" y="3142451"/>
            <a:ext cx="998650" cy="986791"/>
          </a:xfrm>
          <a:prstGeom prst="rect">
            <a:avLst/>
          </a:prstGeom>
        </p:spPr>
      </p:pic>
      <p:pic>
        <p:nvPicPr>
          <p:cNvPr id="37" name="Picture 5">
            <a:extLst>
              <a:ext uri="{FF2B5EF4-FFF2-40B4-BE49-F238E27FC236}">
                <a16:creationId xmlns:a16="http://schemas.microsoft.com/office/drawing/2014/main" id="{CA6436F2-784C-8470-0C3E-DFD54FF8357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9859327" y="3205723"/>
            <a:ext cx="998650" cy="9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0628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33270" y="608814"/>
            <a:ext cx="10515600" cy="5640372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35167" y="1037813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FAZE STRESA:</a:t>
            </a:r>
            <a:endParaRPr lang="pl-PL" sz="2000" dirty="0">
              <a:latin typeface="Comic Sans MS" panose="030F0702030302020204" pitchFamily="66" charset="0"/>
            </a:endParaRPr>
          </a:p>
          <a:p>
            <a:r>
              <a:rPr lang="pl-PL" sz="2000" dirty="0">
                <a:latin typeface="Comic Sans MS" panose="030F0702030302020204" pitchFamily="66" charset="0"/>
              </a:rPr>
              <a:t>Kratkotrajni stres ("flight or fight")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Dolgotrajni stres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27" name="Picture 4">
            <a:extLst>
              <a:ext uri="{FF2B5EF4-FFF2-40B4-BE49-F238E27FC236}">
                <a16:creationId xmlns:a16="http://schemas.microsoft.com/office/drawing/2014/main" id="{69FA7B53-4FB8-75EA-DCB9-951E3E5A89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41" t="3677" r="3549"/>
          <a:stretch>
            <a:fillRect/>
          </a:stretch>
        </p:blipFill>
        <p:spPr>
          <a:xfrm>
            <a:off x="6202996" y="805219"/>
            <a:ext cx="4924223" cy="3215322"/>
          </a:xfrm>
          <a:prstGeom prst="rect">
            <a:avLst/>
          </a:prstGeom>
        </p:spPr>
      </p:pic>
      <p:pic>
        <p:nvPicPr>
          <p:cNvPr id="30" name="Picture 13">
            <a:extLst>
              <a:ext uri="{FF2B5EF4-FFF2-40B4-BE49-F238E27FC236}">
                <a16:creationId xmlns:a16="http://schemas.microsoft.com/office/drawing/2014/main" id="{30A66D28-6C6A-10F7-E044-59E9C422715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262" t="7807" r="26623" b="11247"/>
          <a:stretch>
            <a:fillRect/>
          </a:stretch>
        </p:blipFill>
        <p:spPr>
          <a:xfrm rot="-5400000">
            <a:off x="2928733" y="1967148"/>
            <a:ext cx="1956301" cy="5597432"/>
          </a:xfrm>
          <a:prstGeom prst="rect">
            <a:avLst/>
          </a:prstGeom>
        </p:spPr>
      </p:pic>
      <p:sp>
        <p:nvSpPr>
          <p:cNvPr id="31" name="TextBox 15">
            <a:extLst>
              <a:ext uri="{FF2B5EF4-FFF2-40B4-BE49-F238E27FC236}">
                <a16:creationId xmlns:a16="http://schemas.microsoft.com/office/drawing/2014/main" id="{D0819242-D471-A00C-3A81-1B36C92B0C88}"/>
              </a:ext>
            </a:extLst>
          </p:cNvPr>
          <p:cNvSpPr txBox="1"/>
          <p:nvPr/>
        </p:nvSpPr>
        <p:spPr>
          <a:xfrm>
            <a:off x="934288" y="3654440"/>
            <a:ext cx="5597433" cy="30450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50"/>
              </a:lnSpc>
            </a:pPr>
            <a:r>
              <a:rPr lang="en-US" sz="2000" dirty="0">
                <a:solidFill>
                  <a:srgbClr val="E6684C"/>
                </a:solidFill>
                <a:latin typeface="Cormorant Garamond Medium Bold"/>
              </a:rPr>
              <a:t>FAZA ODPORA</a:t>
            </a: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dlje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časa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se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trudimo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, da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odpravimo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stresor</a:t>
            </a:r>
            <a:endParaRPr lang="en-US" sz="2000" dirty="0">
              <a:solidFill>
                <a:srgbClr val="545454"/>
              </a:solidFill>
              <a:latin typeface="Comic Sans MS" panose="030F0702030302020204" pitchFamily="66" charset="0"/>
            </a:endParaRP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v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tej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fazi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ne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odpravimo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/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rešimo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stresa</a:t>
            </a:r>
            <a:endParaRPr lang="en-US" sz="2000" dirty="0">
              <a:solidFill>
                <a:srgbClr val="545454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3950"/>
              </a:lnSpc>
            </a:pPr>
            <a:endParaRPr lang="en-US" sz="2821" dirty="0">
              <a:solidFill>
                <a:srgbClr val="545454"/>
              </a:solidFill>
              <a:latin typeface="Cormorant Garamond Medium Bold"/>
            </a:endParaRPr>
          </a:p>
          <a:p>
            <a:pPr algn="ctr">
              <a:lnSpc>
                <a:spcPts val="3950"/>
              </a:lnSpc>
            </a:pPr>
            <a:endParaRPr lang="en-US" sz="2821" dirty="0">
              <a:solidFill>
                <a:srgbClr val="545454"/>
              </a:solidFill>
              <a:latin typeface="Cormorant Garamond Medium Bold"/>
            </a:endParaRPr>
          </a:p>
        </p:txBody>
      </p:sp>
      <p:pic>
        <p:nvPicPr>
          <p:cNvPr id="34" name="Picture 8">
            <a:extLst>
              <a:ext uri="{FF2B5EF4-FFF2-40B4-BE49-F238E27FC236}">
                <a16:creationId xmlns:a16="http://schemas.microsoft.com/office/drawing/2014/main" id="{D5464943-50D6-E229-BDDE-C6BC1013094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9658068" flipV="1">
            <a:off x="6013941" y="4099679"/>
            <a:ext cx="2636797" cy="797631"/>
          </a:xfrm>
          <a:prstGeom prst="rect">
            <a:avLst/>
          </a:prstGeom>
        </p:spPr>
      </p:pic>
      <p:pic>
        <p:nvPicPr>
          <p:cNvPr id="35" name="Picture 5">
            <a:extLst>
              <a:ext uri="{FF2B5EF4-FFF2-40B4-BE49-F238E27FC236}">
                <a16:creationId xmlns:a16="http://schemas.microsoft.com/office/drawing/2014/main" id="{CC7E435B-FD8C-513E-50B0-767678E9239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6595221" y="3217600"/>
            <a:ext cx="867318" cy="857019"/>
          </a:xfrm>
          <a:prstGeom prst="rect">
            <a:avLst/>
          </a:prstGeom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C393D949-D661-7898-4E84-2C73646E961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105916" y="3142451"/>
            <a:ext cx="998650" cy="986791"/>
          </a:xfrm>
          <a:prstGeom prst="rect">
            <a:avLst/>
          </a:prstGeom>
        </p:spPr>
      </p:pic>
      <p:pic>
        <p:nvPicPr>
          <p:cNvPr id="37" name="Picture 5">
            <a:extLst>
              <a:ext uri="{FF2B5EF4-FFF2-40B4-BE49-F238E27FC236}">
                <a16:creationId xmlns:a16="http://schemas.microsoft.com/office/drawing/2014/main" id="{CA6436F2-784C-8470-0C3E-DFD54FF8357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9859327" y="3205723"/>
            <a:ext cx="998650" cy="9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04739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608814"/>
            <a:ext cx="10515600" cy="5640372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35167" y="1037813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FAZE STRESA:</a:t>
            </a:r>
            <a:endParaRPr lang="pl-PL" sz="2000" dirty="0">
              <a:latin typeface="Comic Sans MS" panose="030F0702030302020204" pitchFamily="66" charset="0"/>
            </a:endParaRPr>
          </a:p>
          <a:p>
            <a:r>
              <a:rPr lang="pl-PL" sz="2000" dirty="0">
                <a:latin typeface="Comic Sans MS" panose="030F0702030302020204" pitchFamily="66" charset="0"/>
              </a:rPr>
              <a:t>Kratkotrajni stres ("flight or fight")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Dolgotrajni stres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27" name="Picture 4">
            <a:extLst>
              <a:ext uri="{FF2B5EF4-FFF2-40B4-BE49-F238E27FC236}">
                <a16:creationId xmlns:a16="http://schemas.microsoft.com/office/drawing/2014/main" id="{69FA7B53-4FB8-75EA-DCB9-951E3E5A894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41" t="3677" r="3549"/>
          <a:stretch>
            <a:fillRect/>
          </a:stretch>
        </p:blipFill>
        <p:spPr>
          <a:xfrm>
            <a:off x="6202996" y="805219"/>
            <a:ext cx="4924223" cy="3215322"/>
          </a:xfrm>
          <a:prstGeom prst="rect">
            <a:avLst/>
          </a:prstGeom>
        </p:spPr>
      </p:pic>
      <p:pic>
        <p:nvPicPr>
          <p:cNvPr id="28" name="Picture 14">
            <a:extLst>
              <a:ext uri="{FF2B5EF4-FFF2-40B4-BE49-F238E27FC236}">
                <a16:creationId xmlns:a16="http://schemas.microsoft.com/office/drawing/2014/main" id="{BEECF0D7-D29E-D5CF-3554-8C75E09412E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262" t="4489" r="26623" b="40711"/>
          <a:stretch>
            <a:fillRect/>
          </a:stretch>
        </p:blipFill>
        <p:spPr>
          <a:xfrm rot="-5400000">
            <a:off x="3163221" y="2557828"/>
            <a:ext cx="2322686" cy="4541318"/>
          </a:xfrm>
          <a:prstGeom prst="rect">
            <a:avLst/>
          </a:prstGeom>
        </p:spPr>
      </p:pic>
      <p:sp>
        <p:nvSpPr>
          <p:cNvPr id="29" name="TextBox 16">
            <a:extLst>
              <a:ext uri="{FF2B5EF4-FFF2-40B4-BE49-F238E27FC236}">
                <a16:creationId xmlns:a16="http://schemas.microsoft.com/office/drawing/2014/main" id="{0162C01D-B020-0225-4364-FC07A793C698}"/>
              </a:ext>
            </a:extLst>
          </p:cNvPr>
          <p:cNvSpPr txBox="1"/>
          <p:nvPr/>
        </p:nvSpPr>
        <p:spPr>
          <a:xfrm>
            <a:off x="2100287" y="3721354"/>
            <a:ext cx="4306294" cy="30450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950"/>
              </a:lnSpc>
            </a:pPr>
            <a:r>
              <a:rPr lang="en-US" sz="2000" dirty="0">
                <a:solidFill>
                  <a:srgbClr val="E6684C"/>
                </a:solidFill>
                <a:latin typeface="Cormorant Garamond Medium Bold"/>
              </a:rPr>
              <a:t>FAZA IZČRPANOSTI</a:t>
            </a: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nastopi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po 2h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mesecih</a:t>
            </a:r>
            <a:endParaRPr lang="en-US" sz="2000" dirty="0">
              <a:solidFill>
                <a:srgbClr val="545454"/>
              </a:solidFill>
              <a:latin typeface="Comic Sans MS" panose="030F0702030302020204" pitchFamily="66" charset="0"/>
            </a:endParaRPr>
          </a:p>
          <a:p>
            <a:pPr marL="609215" lvl="1" indent="-304608">
              <a:lnSpc>
                <a:spcPts val="3950"/>
              </a:lnSpc>
              <a:buFont typeface="Arial"/>
              <a:buChar char="•"/>
            </a:pP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preobremenitev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izgorelost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disfunkcija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nadledvične</a:t>
            </a:r>
            <a:r>
              <a:rPr lang="en-US" sz="2000" dirty="0">
                <a:solidFill>
                  <a:srgbClr val="545454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545454"/>
                </a:solidFill>
                <a:latin typeface="Comic Sans MS" panose="030F0702030302020204" pitchFamily="66" charset="0"/>
              </a:rPr>
              <a:t>žleze</a:t>
            </a:r>
            <a:endParaRPr lang="en-US" sz="2000" dirty="0">
              <a:solidFill>
                <a:srgbClr val="545454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3950"/>
              </a:lnSpc>
            </a:pPr>
            <a:endParaRPr lang="en-US" sz="2821" dirty="0">
              <a:solidFill>
                <a:srgbClr val="545454"/>
              </a:solidFill>
              <a:latin typeface="Cormorant Garamond Medium Bold"/>
            </a:endParaRPr>
          </a:p>
          <a:p>
            <a:pPr algn="ctr">
              <a:lnSpc>
                <a:spcPts val="3950"/>
              </a:lnSpc>
            </a:pPr>
            <a:endParaRPr lang="en-US" sz="2821" dirty="0">
              <a:solidFill>
                <a:srgbClr val="545454"/>
              </a:solidFill>
              <a:latin typeface="Cormorant Garamond Medium Bold"/>
            </a:endParaRPr>
          </a:p>
        </p:txBody>
      </p:sp>
      <p:pic>
        <p:nvPicPr>
          <p:cNvPr id="34" name="Picture 8">
            <a:extLst>
              <a:ext uri="{FF2B5EF4-FFF2-40B4-BE49-F238E27FC236}">
                <a16:creationId xmlns:a16="http://schemas.microsoft.com/office/drawing/2014/main" id="{D5464943-50D6-E229-BDDE-C6BC1013094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9980952" flipV="1">
            <a:off x="6278218" y="4209488"/>
            <a:ext cx="3896233" cy="797631"/>
          </a:xfrm>
          <a:prstGeom prst="rect">
            <a:avLst/>
          </a:prstGeom>
        </p:spPr>
      </p:pic>
      <p:pic>
        <p:nvPicPr>
          <p:cNvPr id="35" name="Picture 5">
            <a:extLst>
              <a:ext uri="{FF2B5EF4-FFF2-40B4-BE49-F238E27FC236}">
                <a16:creationId xmlns:a16="http://schemas.microsoft.com/office/drawing/2014/main" id="{CC7E435B-FD8C-513E-50B0-767678E9239A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6595221" y="3217600"/>
            <a:ext cx="867318" cy="857019"/>
          </a:xfrm>
          <a:prstGeom prst="rect">
            <a:avLst/>
          </a:prstGeom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C393D949-D661-7898-4E84-2C73646E961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8105916" y="3142451"/>
            <a:ext cx="998650" cy="986791"/>
          </a:xfrm>
          <a:prstGeom prst="rect">
            <a:avLst/>
          </a:prstGeom>
        </p:spPr>
      </p:pic>
      <p:pic>
        <p:nvPicPr>
          <p:cNvPr id="37" name="Picture 5">
            <a:extLst>
              <a:ext uri="{FF2B5EF4-FFF2-40B4-BE49-F238E27FC236}">
                <a16:creationId xmlns:a16="http://schemas.microsoft.com/office/drawing/2014/main" id="{CA6436F2-784C-8470-0C3E-DFD54FF8357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9859327" y="3205723"/>
            <a:ext cx="998650" cy="98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305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SIMPTOMI STRESA: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13" name="Slika 12">
            <a:extLst>
              <a:ext uri="{FF2B5EF4-FFF2-40B4-BE49-F238E27FC236}">
                <a16:creationId xmlns:a16="http://schemas.microsoft.com/office/drawing/2014/main" id="{91E296C0-0FC3-7DD0-717A-D3C6727500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26" t="11082" r="14750" b="32779"/>
          <a:stretch/>
        </p:blipFill>
        <p:spPr>
          <a:xfrm>
            <a:off x="2768599" y="2485040"/>
            <a:ext cx="6781801" cy="2716868"/>
          </a:xfrm>
          <a:prstGeom prst="rect">
            <a:avLst/>
          </a:prstGeom>
        </p:spPr>
      </p:pic>
      <p:sp>
        <p:nvSpPr>
          <p:cNvPr id="3" name="Znak za minus 2">
            <a:extLst>
              <a:ext uri="{FF2B5EF4-FFF2-40B4-BE49-F238E27FC236}">
                <a16:creationId xmlns:a16="http://schemas.microsoft.com/office/drawing/2014/main" id="{21DB3DCD-2778-2907-14ED-3E03C29F0F40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96B67210-4EC8-FC3B-CF73-975F0C24CAC7}"/>
              </a:ext>
            </a:extLst>
          </p:cNvPr>
          <p:cNvSpPr txBox="1"/>
          <p:nvPr/>
        </p:nvSpPr>
        <p:spPr>
          <a:xfrm>
            <a:off x="1465705" y="590381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37219041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Osebnostna čvrstost: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Visoka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Nizka</a:t>
            </a: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E258509C-FD26-A896-AB63-3EAC90FA10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0807" y="4723861"/>
            <a:ext cx="2743200" cy="7620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400"/>
              <a:t>Nizke obremenitve</a:t>
            </a:r>
          </a:p>
        </p:txBody>
      </p:sp>
      <p:sp>
        <p:nvSpPr>
          <p:cNvPr id="5" name="AutoShape 6">
            <a:extLst>
              <a:ext uri="{FF2B5EF4-FFF2-40B4-BE49-F238E27FC236}">
                <a16:creationId xmlns:a16="http://schemas.microsoft.com/office/drawing/2014/main" id="{478AEDAA-E439-978C-AE99-11F768F072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0207" y="3123661"/>
            <a:ext cx="1981200" cy="304800"/>
          </a:xfrm>
          <a:prstGeom prst="rightArrow">
            <a:avLst>
              <a:gd name="adj1" fmla="val 50000"/>
              <a:gd name="adj2" fmla="val 162500"/>
            </a:avLst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sl-SI" altLang="sl-SI"/>
          </a:p>
        </p:txBody>
      </p:sp>
      <p:sp>
        <p:nvSpPr>
          <p:cNvPr id="7" name="AutoShape 7">
            <a:extLst>
              <a:ext uri="{FF2B5EF4-FFF2-40B4-BE49-F238E27FC236}">
                <a16:creationId xmlns:a16="http://schemas.microsoft.com/office/drawing/2014/main" id="{72955528-C7EC-5851-FFA4-348CC6170E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2607" y="4970831"/>
            <a:ext cx="1828800" cy="304800"/>
          </a:xfrm>
          <a:prstGeom prst="rightArrow">
            <a:avLst>
              <a:gd name="adj1" fmla="val 50000"/>
              <a:gd name="adj2" fmla="val 150000"/>
            </a:avLst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sl-SI" altLang="sl-SI"/>
          </a:p>
        </p:txBody>
      </p:sp>
      <p:sp>
        <p:nvSpPr>
          <p:cNvPr id="8" name="Oval 8">
            <a:extLst>
              <a:ext uri="{FF2B5EF4-FFF2-40B4-BE49-F238E27FC236}">
                <a16:creationId xmlns:a16="http://schemas.microsoft.com/office/drawing/2014/main" id="{E574ABD9-B8A0-88EE-5BD1-07BC119DF4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0007" y="2666461"/>
            <a:ext cx="2133600" cy="1219200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000"/>
              <a:t>Malo negativnih</a:t>
            </a:r>
          </a:p>
          <a:p>
            <a:pPr algn="ctr" eaLnBrk="1" hangingPunct="1"/>
            <a:r>
              <a:rPr lang="sl-SI" altLang="sl-SI" sz="2000"/>
              <a:t>posledic</a:t>
            </a:r>
          </a:p>
        </p:txBody>
      </p:sp>
      <p:sp>
        <p:nvSpPr>
          <p:cNvPr id="16" name="Oval 9">
            <a:extLst>
              <a:ext uri="{FF2B5EF4-FFF2-40B4-BE49-F238E27FC236}">
                <a16:creationId xmlns:a16="http://schemas.microsoft.com/office/drawing/2014/main" id="{A369A8FE-8DBB-AE75-1F12-21B81FCE0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5729" y="4399331"/>
            <a:ext cx="2362200" cy="14478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sz="2000"/>
              <a:t>Visoke negativne</a:t>
            </a:r>
          </a:p>
          <a:p>
            <a:pPr algn="ctr" eaLnBrk="1" hangingPunct="1"/>
            <a:r>
              <a:rPr lang="sl-SI" altLang="sl-SI" sz="2000"/>
              <a:t>posledice</a:t>
            </a:r>
          </a:p>
        </p:txBody>
      </p:sp>
      <p:sp>
        <p:nvSpPr>
          <p:cNvPr id="19" name="Rectangle 4">
            <a:extLst>
              <a:ext uri="{FF2B5EF4-FFF2-40B4-BE49-F238E27FC236}">
                <a16:creationId xmlns:a16="http://schemas.microsoft.com/office/drawing/2014/main" id="{8E8A7BEB-B848-FA86-D82E-41CF3D0B1E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27316" y="2818861"/>
            <a:ext cx="2667000" cy="9144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sl-SI" altLang="sl-SI" dirty="0"/>
              <a:t>Hude obremenitve</a:t>
            </a:r>
          </a:p>
          <a:p>
            <a:pPr algn="ctr" eaLnBrk="1" hangingPunct="1"/>
            <a:r>
              <a:rPr lang="sl-SI" altLang="sl-SI" dirty="0"/>
              <a:t>(veliko stresa in frustracij)</a:t>
            </a:r>
          </a:p>
        </p:txBody>
      </p:sp>
      <p:sp>
        <p:nvSpPr>
          <p:cNvPr id="13" name="Znak za minus 12">
            <a:extLst>
              <a:ext uri="{FF2B5EF4-FFF2-40B4-BE49-F238E27FC236}">
                <a16:creationId xmlns:a16="http://schemas.microsoft.com/office/drawing/2014/main" id="{615314F3-550D-015A-1302-4631AD8AEBB4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0" name="PoljeZBesedilom 19">
            <a:extLst>
              <a:ext uri="{FF2B5EF4-FFF2-40B4-BE49-F238E27FC236}">
                <a16:creationId xmlns:a16="http://schemas.microsoft.com/office/drawing/2014/main" id="{97B10DAC-6F59-D3BA-3CDF-A2B03275E989}"/>
              </a:ext>
            </a:extLst>
          </p:cNvPr>
          <p:cNvSpPr txBox="1"/>
          <p:nvPr/>
        </p:nvSpPr>
        <p:spPr>
          <a:xfrm>
            <a:off x="1465705" y="579407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42155160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Why Large Language Models Hallucinate When Machine Translating 'in the  Wild' - Slator">
            <a:extLst>
              <a:ext uri="{FF2B5EF4-FFF2-40B4-BE49-F238E27FC236}">
                <a16:creationId xmlns:a16="http://schemas.microsoft.com/office/drawing/2014/main" id="{2913283A-7190-6206-4CBF-DD34748E7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" y="-1"/>
            <a:ext cx="12182149" cy="6863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Skupina 11">
            <a:extLst>
              <a:ext uri="{FF2B5EF4-FFF2-40B4-BE49-F238E27FC236}">
                <a16:creationId xmlns:a16="http://schemas.microsoft.com/office/drawing/2014/main" id="{344D4109-9A91-539D-789B-8718FA88369A}"/>
              </a:ext>
            </a:extLst>
          </p:cNvPr>
          <p:cNvGrpSpPr/>
          <p:nvPr/>
        </p:nvGrpSpPr>
        <p:grpSpPr>
          <a:xfrm>
            <a:off x="1539239" y="1950670"/>
            <a:ext cx="10642905" cy="4907327"/>
            <a:chOff x="1254915" y="1569720"/>
            <a:chExt cx="10937084" cy="5288278"/>
          </a:xfrm>
        </p:grpSpPr>
        <p:sp>
          <p:nvSpPr>
            <p:cNvPr id="14" name="Pravokotni trikotnik 13">
              <a:extLst>
                <a:ext uri="{FF2B5EF4-FFF2-40B4-BE49-F238E27FC236}">
                  <a16:creationId xmlns:a16="http://schemas.microsoft.com/office/drawing/2014/main" id="{5FEF7D6A-C7D8-3E84-0744-AA17B699E08D}"/>
                </a:ext>
              </a:extLst>
            </p:cNvPr>
            <p:cNvSpPr/>
            <p:nvPr/>
          </p:nvSpPr>
          <p:spPr>
            <a:xfrm flipH="1">
              <a:off x="1254915" y="1569720"/>
              <a:ext cx="10937084" cy="5288278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5" name="Pravokotni trikotnik 14">
              <a:extLst>
                <a:ext uri="{FF2B5EF4-FFF2-40B4-BE49-F238E27FC236}">
                  <a16:creationId xmlns:a16="http://schemas.microsoft.com/office/drawing/2014/main" id="{DD39B553-4CEE-3A3F-0906-BA4F59CCB2B7}"/>
                </a:ext>
              </a:extLst>
            </p:cNvPr>
            <p:cNvSpPr/>
            <p:nvPr/>
          </p:nvSpPr>
          <p:spPr>
            <a:xfrm flipH="1">
              <a:off x="2298888" y="2025243"/>
              <a:ext cx="9893111" cy="483275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873A387F-DE9F-3B28-2B64-61C898614204}"/>
              </a:ext>
            </a:extLst>
          </p:cNvPr>
          <p:cNvGrpSpPr/>
          <p:nvPr/>
        </p:nvGrpSpPr>
        <p:grpSpPr>
          <a:xfrm>
            <a:off x="9855" y="0"/>
            <a:ext cx="7686345" cy="6097986"/>
            <a:chOff x="-3" y="-1"/>
            <a:chExt cx="8129484" cy="6446521"/>
          </a:xfrm>
        </p:grpSpPr>
        <p:sp>
          <p:nvSpPr>
            <p:cNvPr id="17" name="Pravokotni trikotnik 16">
              <a:extLst>
                <a:ext uri="{FF2B5EF4-FFF2-40B4-BE49-F238E27FC236}">
                  <a16:creationId xmlns:a16="http://schemas.microsoft.com/office/drawing/2014/main" id="{73D61B48-BBF3-501E-4DD4-EBD20C71D04A}"/>
                </a:ext>
              </a:extLst>
            </p:cNvPr>
            <p:cNvSpPr/>
            <p:nvPr/>
          </p:nvSpPr>
          <p:spPr>
            <a:xfrm rot="10800000" flipH="1">
              <a:off x="-3" y="-1"/>
              <a:ext cx="8129484" cy="6446521"/>
            </a:xfrm>
            <a:prstGeom prst="rtTriangle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8" name="Pravokotni trikotnik 17">
              <a:extLst>
                <a:ext uri="{FF2B5EF4-FFF2-40B4-BE49-F238E27FC236}">
                  <a16:creationId xmlns:a16="http://schemas.microsoft.com/office/drawing/2014/main" id="{1C02E487-9650-FEE9-56B3-41C268E51F80}"/>
                </a:ext>
              </a:extLst>
            </p:cNvPr>
            <p:cNvSpPr/>
            <p:nvPr/>
          </p:nvSpPr>
          <p:spPr>
            <a:xfrm rot="10800000" flipH="1">
              <a:off x="9856" y="2"/>
              <a:ext cx="7493405" cy="5898867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2EB8F79B-08C1-3A06-9DC0-24E001CF0B0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10" name="Označba mesta vsebine 2">
            <a:extLst>
              <a:ext uri="{FF2B5EF4-FFF2-40B4-BE49-F238E27FC236}">
                <a16:creationId xmlns:a16="http://schemas.microsoft.com/office/drawing/2014/main" id="{0C6EEFB8-4709-0D6B-6A35-A5FB70B6833F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chemeClr val="accent6">
                    <a:lumMod val="75000"/>
                  </a:schemeClr>
                </a:solidFill>
                <a:latin typeface="Comic Sans MS" panose="030F0702030302020204" pitchFamily="66" charset="0"/>
              </a:rPr>
              <a:t>Konstruktivno/nekonstruktivno spoprijemanje z duševnimi obremenitvami: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44014F32-467E-A3DE-D154-2C61CB83719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4397825"/>
              </p:ext>
            </p:extLst>
          </p:nvPr>
        </p:nvGraphicFramePr>
        <p:xfrm>
          <a:off x="1452636" y="2427364"/>
          <a:ext cx="9061080" cy="3739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Znak za minus 2">
            <a:extLst>
              <a:ext uri="{FF2B5EF4-FFF2-40B4-BE49-F238E27FC236}">
                <a16:creationId xmlns:a16="http://schemas.microsoft.com/office/drawing/2014/main" id="{09DFEE09-63DE-017C-0231-9E7C998B6F6C}"/>
              </a:ext>
            </a:extLst>
          </p:cNvPr>
          <p:cNvSpPr/>
          <p:nvPr/>
        </p:nvSpPr>
        <p:spPr>
          <a:xfrm>
            <a:off x="-108254" y="-706737"/>
            <a:ext cx="12634281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5" name="PoljeZBesedilom 4">
            <a:extLst>
              <a:ext uri="{FF2B5EF4-FFF2-40B4-BE49-F238E27FC236}">
                <a16:creationId xmlns:a16="http://schemas.microsoft.com/office/drawing/2014/main" id="{64793CCA-E452-75A1-DE98-ED8736A0AB15}"/>
              </a:ext>
            </a:extLst>
          </p:cNvPr>
          <p:cNvSpPr txBox="1"/>
          <p:nvPr/>
        </p:nvSpPr>
        <p:spPr>
          <a:xfrm>
            <a:off x="1465705" y="559836"/>
            <a:ext cx="948636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Duševni procesi – dinamika motivov</a:t>
            </a:r>
          </a:p>
        </p:txBody>
      </p:sp>
    </p:spTree>
    <p:extLst>
      <p:ext uri="{BB962C8B-B14F-4D97-AF65-F5344CB8AC3E}">
        <p14:creationId xmlns:p14="http://schemas.microsoft.com/office/powerpoint/2010/main" val="26915665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C1C9076B-5EDB-DD70-89C1-9A6A366D05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D10A7566-72BA-1899-92E5-540A861BFB00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730CC587-1F8B-C19C-2882-C73319A3C9A7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E62069EC-0483-F012-49B7-57579ACE3797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CFE363EE-3ACF-B1B1-C9EA-50841C1C7724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CF24774E-60CF-4721-459B-3355363DEC13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DADD4AEA-9DC3-8787-A9B5-F3BF38CB78B6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0476FB9B-BE8C-2578-D1E2-BC02328C2A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EAD9C0E9-69CA-DAFD-C465-15DB589AED7A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BE449A8C-AA53-A07C-D0AC-33022D605A13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010A8328-058C-2FF7-7FC2-A2CB55C86ED6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5" name="Označba mesta vsebine 2">
            <a:extLst>
              <a:ext uri="{FF2B5EF4-FFF2-40B4-BE49-F238E27FC236}">
                <a16:creationId xmlns:a16="http://schemas.microsoft.com/office/drawing/2014/main" id="{986C4314-7831-D706-9218-8B1DB7BEE7D0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OSEBNOST: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celostni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vzorec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relativno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trajnih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značilnosti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po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katerih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se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posamezniki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razlikujejo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med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seboj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Gre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torej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za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vse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tisto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posamezniku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kar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nam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predstavlja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njegovo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istovetnost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in po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čemer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ga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ločimo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od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drugih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." (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Musek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2005)</a:t>
            </a:r>
            <a:endParaRPr lang="sl-SI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= razmeroma trajna in edinstvena celota duševnih, vedenjskih in telesnih značilnosti posameznika (Musek, 1993b). </a:t>
            </a:r>
          </a:p>
          <a:p>
            <a:pPr marL="0" indent="0">
              <a:buNone/>
            </a:pPr>
            <a:r>
              <a:rPr lang="sl-SI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- osebnost zajema vse vidike posameznikovega delovanja: duševne značilnosti (značilnosti duševnih procesov, osebnostne lastnosti), telesne značilnosti (značilnosti bioloških procesov, značilnosti telesnega videza) in vedenjske značilnosti = osebnost je psihofizična celota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9190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CEC2B0-E55A-F0E2-7737-F96A65B88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09ABC89B-FDE1-7A4F-69E7-67735479C5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084B94C-17EB-A5AC-CC0B-B12F66476714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7322E907-9B88-2831-9D23-23AF38C3D4FA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362AC087-FAE9-1C80-215A-2C21705D0938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FE156164-97AF-00F1-A7CE-D04D01D3E6D8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97E805FF-DC67-3F9C-1D1B-F8B5453CD107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D579B4CC-7FCA-8028-9EF7-97AF238F7C16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B68ACCF5-4884-7C58-C1D4-A72B1A2598FF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55EA2906-0CC4-9655-A0E4-03AEA9968B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4E293C2A-203E-AF2A-DE1A-06236B7AED42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CF92F721-9398-4F10-3C18-99CE06F2AC56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F75DABEF-B2E3-2421-86F3-ACCC7E39D8D4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10B9839A-3141-A1AC-7615-8C4F262A75CD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PODROČJA OSEBNOSTNE STRUKTURE: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3" name="TextBox 8">
            <a:extLst>
              <a:ext uri="{FF2B5EF4-FFF2-40B4-BE49-F238E27FC236}">
                <a16:creationId xmlns:a16="http://schemas.microsoft.com/office/drawing/2014/main" id="{FDD73579-AA58-370E-C406-E6FF448FDCCC}"/>
              </a:ext>
            </a:extLst>
          </p:cNvPr>
          <p:cNvSpPr txBox="1"/>
          <p:nvPr/>
        </p:nvSpPr>
        <p:spPr>
          <a:xfrm>
            <a:off x="2311667" y="3065112"/>
            <a:ext cx="7240716" cy="211904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99"/>
              </a:lnSpc>
            </a:pPr>
            <a:r>
              <a:rPr lang="en-US" sz="2999" dirty="0">
                <a:solidFill>
                  <a:srgbClr val="000000"/>
                </a:solidFill>
                <a:latin typeface="Comic Sans MS" panose="030F0702030302020204" pitchFamily="66" charset="0"/>
              </a:rPr>
              <a:t>Temperament</a:t>
            </a:r>
          </a:p>
          <a:p>
            <a:pPr algn="ctr">
              <a:lnSpc>
                <a:spcPts val="4199"/>
              </a:lnSpc>
            </a:pPr>
            <a:r>
              <a:rPr lang="en-US" sz="2999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Značaj</a:t>
            </a:r>
            <a:endParaRPr lang="sl-SI" sz="2999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ts val="4199"/>
              </a:lnSpc>
            </a:pPr>
            <a:r>
              <a:rPr lang="sl-SI" sz="2999" dirty="0">
                <a:solidFill>
                  <a:srgbClr val="000000"/>
                </a:solidFill>
                <a:latin typeface="Comic Sans MS" panose="030F0702030302020204" pitchFamily="66" charset="0"/>
              </a:rPr>
              <a:t>Sposobnosti</a:t>
            </a:r>
          </a:p>
          <a:p>
            <a:pPr algn="ctr">
              <a:lnSpc>
                <a:spcPts val="4199"/>
              </a:lnSpc>
            </a:pPr>
            <a:r>
              <a:rPr lang="sl-SI" sz="2999" dirty="0">
                <a:solidFill>
                  <a:srgbClr val="000000"/>
                </a:solidFill>
                <a:latin typeface="Comic Sans MS" panose="030F0702030302020204" pitchFamily="66" charset="0"/>
              </a:rPr>
              <a:t>Telesne značilnosti</a:t>
            </a:r>
            <a:endParaRPr lang="en-US" sz="2999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0740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8D82F7-9EED-6581-B645-76A8D4B4A9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35D4E729-4267-EAE4-C8EC-62F1DBF49A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FCF2617-4B1C-A410-BE08-E9DE42E66F0F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7BE7D4BA-0028-2DA3-C7CE-9AA00BF9B3B6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89C8728E-3A51-547C-E822-34E7AF75478E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C065F32C-BECE-03D6-94F2-F762F06D7225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139638B3-019F-ABA5-A55B-F1F4FB8C7465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A281D931-0DCA-49A0-34FA-D71E8EAB0148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896CA674-D8F6-9DBB-2E7F-977DA6A28A2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1EBF6D32-6EEA-95EB-E6F9-9E24983D3ED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2BC8F64D-3E1B-D9B9-03FA-AA99F48F05F5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E947DCD2-A19F-315B-2443-32AD51C6E21E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515EC278-7DE4-3920-5BFB-4676735F710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7D654A60-53AF-7A49-9D96-3769F6752AC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PODROČJA OSEBNOSTNE STRUKTURE:</a:t>
            </a:r>
          </a:p>
          <a:p>
            <a:pPr marL="0" indent="0">
              <a:buNone/>
            </a:pPr>
            <a:endParaRPr lang="pl-PL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Temperament: </a:t>
            </a:r>
          </a:p>
          <a:p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Nanaša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se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prirojene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genetske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faktorje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osebnosti</a:t>
            </a:r>
            <a:endParaRPr lang="sl-SI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sl-SI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Področje osebnostne strukture, ki zajema značilnosti čustvovanja in način vedenja (živahnost, umirjenost, hitre in močne čustvene reakcije ter hladnokrvnost)</a:t>
            </a:r>
          </a:p>
          <a:p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Je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celovita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organizacija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razmeroma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stabilnih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individualnih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značilnosti</a:t>
            </a:r>
            <a:endParaRPr lang="sl-SI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Genetika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stabilnost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in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tudi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spremembe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potez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temperamenta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tekom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življenja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sl-SI" sz="2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Kljub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nesoglasju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glede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definicije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je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nekaj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ključnih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komponent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temperamentnih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potez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: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pojav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zgodaj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v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življenju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vsaj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zmerna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stabilnosti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tekom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življenja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genetika</a:t>
            </a:r>
            <a:endParaRPr lang="en-US" sz="2000" dirty="0">
              <a:solidFill>
                <a:srgbClr val="000000"/>
              </a:solidFill>
              <a:latin typeface="Open Sans Light Italics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6494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E238CC4-0EB7-FBAD-6038-28149C803C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B4E33A41-304E-C282-FBAC-DA65AC01F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B52BF59-C067-1027-2EA6-C233D7D5818F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193C8D5F-F39A-BAA6-1545-29A3D212A759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F2886D3B-CFC4-9E98-BE5B-5D3B28294D90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ACBF65B7-C967-5BD7-31B4-3AA430993760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82CBC317-12A9-FFFE-90E6-E6AA2EDCE6EF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1BF2D44F-5253-A2D2-3E46-681D22BD56D3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9A4EDD97-27BD-D508-DBD8-8D4EE2D80D07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B305929E-60BF-A377-0E20-DF5194C1D8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4AF20ABA-95F6-C25D-7254-0053D97280F9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02504EEB-6E97-EF95-65CA-4CBE007BB4B4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E348EC4A-348E-3EA4-6D7B-85451536358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83F3FFA1-A8F2-8F20-0961-714346019AA5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PODROČJA OSEBNOSTNE STRUKTURE – temperament:</a:t>
            </a: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EDC6E982-F6A0-17F2-6DA9-E81C823A75E9}"/>
              </a:ext>
            </a:extLst>
          </p:cNvPr>
          <p:cNvSpPr txBox="1"/>
          <p:nvPr/>
        </p:nvSpPr>
        <p:spPr>
          <a:xfrm>
            <a:off x="3041754" y="2923463"/>
            <a:ext cx="6122461" cy="21163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23851" lvl="1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Sangvinik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–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Sončno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rumeni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tip</a:t>
            </a:r>
          </a:p>
          <a:p>
            <a:pPr marL="323851" lvl="1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Kolerik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–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Ognjeno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rdeči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tip</a:t>
            </a:r>
          </a:p>
          <a:p>
            <a:pPr marL="323851" lvl="1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Flegmatik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-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Umirjeno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zeleni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tip</a:t>
            </a:r>
          </a:p>
          <a:p>
            <a:pPr marL="323851" lvl="1">
              <a:lnSpc>
                <a:spcPts val="4200"/>
              </a:lnSpc>
            </a:pP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Melanholik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–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Globoko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3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modri</a:t>
            </a:r>
            <a:r>
              <a:rPr lang="en-US" sz="3000" dirty="0">
                <a:solidFill>
                  <a:srgbClr val="000000"/>
                </a:solidFill>
                <a:latin typeface="Comic Sans MS" panose="030F0702030302020204" pitchFamily="66" charset="0"/>
              </a:rPr>
              <a:t> tip</a:t>
            </a:r>
          </a:p>
        </p:txBody>
      </p:sp>
    </p:spTree>
    <p:extLst>
      <p:ext uri="{BB962C8B-B14F-4D97-AF65-F5344CB8AC3E}">
        <p14:creationId xmlns:p14="http://schemas.microsoft.com/office/powerpoint/2010/main" val="425726555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CCB64A-88A9-FA75-BF72-03DF31876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B743F7A1-C48B-DBA6-0977-9F786E5AEC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498F880F-FB22-5800-202C-546A8163FFB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3435CB16-7A8E-D927-8735-E46CD9F889EB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F3E9366E-4E37-1C13-3E00-BA7DEC996D70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1A3E315B-EA6B-125D-2FA4-10A4DD7208EE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B2A6E73D-682E-110F-C0E1-34BFF0FE5A46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C0B2A74A-AC3C-D209-ACCC-C5A78BC0E3F6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A5F00537-136E-2A9D-4B69-D38633CBF1ED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FCEAEF94-6ADA-F170-7857-7266AAF6D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F527E7FE-EC3A-FC9A-A59E-825110C7DCC8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3562ACA6-B6AF-0D91-E88B-A8E9A9CEBB93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D0390814-598B-7AE5-417E-1B45FBF1492B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C0192940-1D33-506B-65A5-2921BBB5CC5C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PODROČJA OSEBNOSTNE STRUKTURE:</a:t>
            </a:r>
          </a:p>
          <a:p>
            <a:pPr marL="0" indent="0">
              <a:buNone/>
            </a:pPr>
            <a:endParaRPr lang="sl-SI" sz="2000" b="1" u="sng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sl-SI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Značaj:</a:t>
            </a:r>
          </a:p>
          <a:p>
            <a:pPr marL="0" indent="0">
              <a:buNone/>
            </a:pPr>
            <a:r>
              <a:rPr lang="sl-SI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= področje osebnostne strukture, ki zajema celoto motivacijskih, voljnih in etično-moralnih značilnosti</a:t>
            </a:r>
          </a:p>
          <a:p>
            <a:pPr marL="0" indent="0">
              <a:buNone/>
            </a:pPr>
            <a:r>
              <a:rPr lang="sl-SI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= celoten sklop osebnostnih lastnosti, ki odločajo, kako se bo človek odločal in ravnal v situacijah, ki zadevajo dobrobit drugih in so povezane z vrednotami določenega okolja</a:t>
            </a:r>
          </a:p>
          <a:p>
            <a:pPr marL="0" indent="0">
              <a:buNone/>
            </a:pPr>
            <a:r>
              <a:rPr lang="sl-SI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- vpliv dejavnikov okolja</a:t>
            </a:r>
          </a:p>
          <a:p>
            <a:pPr marL="0" indent="0">
              <a:buNone/>
            </a:pPr>
            <a:r>
              <a:rPr lang="sl-SI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- npr. skromnost, vestnost, poštenost, zahrbtnost</a:t>
            </a:r>
          </a:p>
          <a:p>
            <a:pPr marL="0" indent="0">
              <a:buNone/>
            </a:pPr>
            <a:endParaRPr lang="en-US" sz="2000" dirty="0">
              <a:solidFill>
                <a:srgbClr val="000000"/>
              </a:solidFill>
              <a:latin typeface="Open Sans Light Italics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7716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CC446D-B2DB-27B4-5102-3F007C893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F18EF125-B83F-7D6D-AD3D-F2B995A187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DF95E61-9D2C-9464-F027-CC431ABFB7E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D6FF9E58-9E77-2A3E-0977-A6C752CD2424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D9FE9154-2FDB-1690-60AD-989B0102815F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C7C9E208-0325-B183-6774-7FE7F1459E7B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12AF169F-2587-349C-75E0-8C292CDD30A0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CA0FD9DE-458D-3315-47AF-90628085A368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1862F00C-D3EC-F43F-0081-424F624D746B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B7DBBE02-98FD-17D7-0C95-C9CDD00D72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2EE84174-6126-0FFA-EA26-7EAC067E2A8A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E73E2735-494E-D15F-A9B6-B7629E2EF4D1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B05D08A2-F440-F876-902B-348A9B973AB9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7D11CF91-1E8A-BAF8-C190-3F9639A498F4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PODROČJA OSEBNOSTNE STRUKTURE:</a:t>
            </a:r>
          </a:p>
          <a:p>
            <a:pPr marL="0" indent="0">
              <a:buNone/>
            </a:pPr>
            <a:endParaRPr lang="sl-SI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000" b="1" dirty="0" err="1">
                <a:solidFill>
                  <a:srgbClr val="0070C0"/>
                </a:solidFill>
                <a:latin typeface="Comic Sans MS" panose="030F0702030302020204" pitchFamily="66" charset="0"/>
              </a:rPr>
              <a:t>Značaj</a:t>
            </a:r>
            <a:r>
              <a:rPr lang="en-US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se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nanaša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del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osebnosti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ki je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primarno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oblikovan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s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postnatalnimi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vplivi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 Ti so v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glavnem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sestavljeni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iz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interakcijskih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vzorcev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med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skrbnikom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in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otrokom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vključujejo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pa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tudi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druge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okoljske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npr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kulturne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)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faktorje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Označuje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vrednote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in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standarde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po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katerih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oseba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živi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in se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kažejo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v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njenem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vedenju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do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drugih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; za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posameznika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značilna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moralna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socialna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in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religiozna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prepričanja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pPr marL="0" indent="0">
              <a:buNone/>
            </a:pP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Poteze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značaja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slonijo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prepričanjih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(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npr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 da je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iskrenost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pomembna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),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lahko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se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spremenijo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vendar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ne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zlahka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</a:t>
            </a:r>
          </a:p>
          <a:p>
            <a:pPr marL="0" indent="0">
              <a:buNone/>
            </a:pP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Značaj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se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predvsem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situacijsko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izraža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ni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kontekstualno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neodvisen</a:t>
            </a:r>
            <a:r>
              <a:rPr lang="en-US" sz="2000" dirty="0">
                <a:solidFill>
                  <a:srgbClr val="000000"/>
                </a:solidFill>
                <a:latin typeface="Comic Sans MS" panose="030F0702030302020204" pitchFamily="66" charset="0"/>
              </a:rPr>
              <a:t>.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1168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A6E4D0-D9D9-9923-6354-4B180CBEC2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D6D08C0F-18CC-D76E-2FCF-FA74E312BF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BEB48A19-60FF-04EF-A214-B97F1807446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DBC11FC4-2279-1616-40EA-1F1E99DB9AED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EE2FF595-029E-82B8-C2EF-0C1E81DA254B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5881A5A3-FABF-6884-08AF-68D4658C43A7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69D48E0A-6419-4DB8-1E68-D4D6FCC424AC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CA525301-274E-72DB-F9F2-F99E8E724C19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41972D07-A00D-EB57-9724-62E4A7D7EFAA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0A60820A-85C4-9439-F749-06256765A87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2DFAF82D-9725-2526-243E-2A048CCC104D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1BE1174A-F0F9-220C-58A6-5A83A6C35096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C23E1128-E27D-7D49-A0EE-24E617AF99F6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13AB82BD-9543-7AF5-7F64-49BC0C1DC85C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PODROČJA OSEBNOSTNE STRUKTURE:</a:t>
            </a:r>
          </a:p>
          <a:p>
            <a:pPr marL="0" indent="0">
              <a:buNone/>
            </a:pPr>
            <a:endParaRPr lang="pl-PL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Sposobnosti: </a:t>
            </a:r>
            <a:r>
              <a:rPr lang="pl-PL" sz="2000" dirty="0">
                <a:latin typeface="Comic Sans MS" panose="030F0702030302020204" pitchFamily="66" charset="0"/>
              </a:rPr>
              <a:t>lastnosti, ki bistveno vplivajo na uspešnost pri reševanju različnih nalog in problemov (potenciali ali zmožnosti za dosežke na določenem področju):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i="1" dirty="0">
                <a:latin typeface="Comic Sans MS" panose="030F0702030302020204" pitchFamily="66" charset="0"/>
              </a:rPr>
              <a:t>telesne sposobnosti </a:t>
            </a:r>
            <a:r>
              <a:rPr lang="pl-PL" sz="2000" dirty="0">
                <a:latin typeface="Comic Sans MS" panose="030F0702030302020204" pitchFamily="66" charset="0"/>
              </a:rPr>
              <a:t>(moč, spretnost prstov, hitrost gibov)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i="1" dirty="0">
                <a:latin typeface="Comic Sans MS" panose="030F0702030302020204" pitchFamily="66" charset="0"/>
              </a:rPr>
              <a:t>duševne sposobnosti </a:t>
            </a:r>
            <a:r>
              <a:rPr lang="pl-PL" sz="2000" dirty="0">
                <a:latin typeface="Comic Sans MS" panose="030F0702030302020204" pitchFamily="66" charset="0"/>
              </a:rPr>
              <a:t>(inteligentnost in ustvarjalnost)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Telesne značilnosti: višina, telesna teža, značlnosti posameznih telesnih delov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699464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166AA4-5FBE-1E0D-6C95-ACB26A6B4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D3B06862-3FD9-CE99-256B-F61FD0052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7E2F9545-1156-12BC-848E-98EC8A862E95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C1E53F94-60C6-8075-AD6B-503A4150E198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934130CD-2F7C-CC45-D4BF-58E6197C92E7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842000D6-017B-C3DD-E8CF-46880D36BF58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72ACA856-CC9F-EF0F-6755-63F13EF24F42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2C2DD999-AD1E-8238-14DB-DAD5F5F18E9D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918816FB-979E-F677-B567-60EAE8F2B87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4B14E9B8-5C69-25E9-C9C3-E130C8A1AE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98E85698-D102-5400-3132-C2A1FA36C97A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663D7EF1-378F-6D1C-66DA-C594CF4A2B9B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A720B0F8-3C8A-BF1D-BF0F-03717B9FF589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93FD8AA6-371B-4501-1363-6DB1E18EE843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INTELIGENTNOST:</a:t>
            </a:r>
          </a:p>
          <a:p>
            <a:pPr marL="0" indent="0">
              <a:buNone/>
            </a:pPr>
            <a:endParaRPr lang="pl-PL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Sposobnosti</a:t>
            </a:r>
            <a:r>
              <a:rPr lang="pl-PL" sz="2000" dirty="0">
                <a:latin typeface="Comic Sans MS" panose="030F0702030302020204" pitchFamily="66" charset="0"/>
              </a:rPr>
              <a:t>: tiste osebnostne značilnosti, ki vplivajo na to, kaj zmoremo, kaj lahko dosežemo in koliko smo pri opravljanju določenih nalog lahko uspešni.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eaLnBrk="1" hangingPunct="1">
              <a:lnSpc>
                <a:spcPct val="90000"/>
              </a:lnSpc>
              <a:buFont typeface="Wingdings" panose="05000000000000000000" pitchFamily="2" charset="2"/>
              <a:buNone/>
            </a:pPr>
            <a:r>
              <a:rPr lang="sl-SI" altLang="sl-SI" sz="2200" dirty="0">
                <a:latin typeface="Comic Sans MS" panose="030F0702030302020204" pitchFamily="66" charset="0"/>
              </a:rPr>
              <a:t>Ločimo:</a:t>
            </a:r>
          </a:p>
          <a:p>
            <a:pPr eaLnBrk="1" hangingPunct="1">
              <a:lnSpc>
                <a:spcPct val="90000"/>
              </a:lnSpc>
            </a:pPr>
            <a:r>
              <a:rPr lang="sl-SI" altLang="sl-SI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TELESNE SPOSOBNOSTI:</a:t>
            </a:r>
          </a:p>
          <a:p>
            <a:pPr lvl="1" eaLnBrk="1" hangingPunct="1">
              <a:lnSpc>
                <a:spcPct val="90000"/>
              </a:lnSpc>
            </a:pPr>
            <a:r>
              <a:rPr lang="sl-SI" altLang="sl-SI" sz="2200" dirty="0">
                <a:latin typeface="Comic Sans MS" panose="030F0702030302020204" pitchFamily="66" charset="0"/>
              </a:rPr>
              <a:t>STATIČNE (moč mišic)</a:t>
            </a:r>
          </a:p>
          <a:p>
            <a:pPr lvl="1" eaLnBrk="1" hangingPunct="1">
              <a:lnSpc>
                <a:spcPct val="90000"/>
              </a:lnSpc>
            </a:pPr>
            <a:r>
              <a:rPr lang="sl-SI" altLang="sl-SI" sz="2200" dirty="0">
                <a:latin typeface="Comic Sans MS" panose="030F0702030302020204" pitchFamily="66" charset="0"/>
              </a:rPr>
              <a:t>GIBALNE (koordinacija gibov)</a:t>
            </a:r>
          </a:p>
          <a:p>
            <a:pPr eaLnBrk="1" hangingPunct="1">
              <a:lnSpc>
                <a:spcPct val="90000"/>
              </a:lnSpc>
            </a:pPr>
            <a:r>
              <a:rPr lang="sl-SI" altLang="sl-SI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DUŠEVNE SPOSOBNOSTI:</a:t>
            </a:r>
          </a:p>
          <a:p>
            <a:pPr lvl="1" eaLnBrk="1" hangingPunct="1">
              <a:lnSpc>
                <a:spcPct val="90000"/>
              </a:lnSpc>
            </a:pPr>
            <a:r>
              <a:rPr lang="sl-SI" altLang="sl-SI" sz="2200" dirty="0">
                <a:latin typeface="Comic Sans MS" panose="030F0702030302020204" pitchFamily="66" charset="0"/>
              </a:rPr>
              <a:t>ČUTNO-ZAZNAVNE (hitrost in natančnost zaznavanja)</a:t>
            </a:r>
          </a:p>
          <a:p>
            <a:pPr lvl="1" eaLnBrk="1" hangingPunct="1">
              <a:lnSpc>
                <a:spcPct val="90000"/>
              </a:lnSpc>
            </a:pPr>
            <a:r>
              <a:rPr lang="sl-SI" altLang="sl-SI" sz="2200" dirty="0">
                <a:latin typeface="Comic Sans MS" panose="030F0702030302020204" pitchFamily="66" charset="0"/>
              </a:rPr>
              <a:t>UMSKE (inteligentnost)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1138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722345-6D74-6B2F-C394-B5A3553435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748FC0DE-91AD-DF49-E550-F531E3569D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22B81BA3-BEFF-650D-12CE-7376D675A9A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B1483FA4-63DD-CC56-3B8F-4E3EBFEBAA31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7EA4D96A-D73D-65CA-57A5-8EE5AC2FFCB3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C7A2A206-074E-4BF3-8589-2345CD60988B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10081D6B-65D8-919A-753A-D7724FB66F97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0385032F-FC01-BA04-C9B1-FF77952CBB46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A16C3B83-91CF-699E-5AD8-F01AF3B9C613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92184813-D913-7B0D-7240-60544A41F2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C0F9474F-D689-9B57-1C3B-E7DB8359E614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2F26CF2D-A05A-8829-B2C2-E8232046A8C3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C6BF6FA2-9418-3CFF-53F2-9473EF84FD5B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D5693F82-B53E-9F2F-8D59-280CDCA5E77D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INTELIGENTNOST - sposobnosti:</a:t>
            </a:r>
          </a:p>
          <a:p>
            <a:pPr marL="0" indent="0">
              <a:buNone/>
            </a:pPr>
            <a:endParaRPr lang="pl-PL" sz="20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Inteligentnost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: </a:t>
            </a:r>
            <a:r>
              <a:rPr lang="pl-PL" sz="2000" dirty="0">
                <a:latin typeface="Comic Sans MS" panose="030F0702030302020204" pitchFamily="66" charset="0"/>
              </a:rPr>
              <a:t>sposobnost učinkovitega učenja,  mišljenja in  prilagajanja okolju.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= umska sposobnost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še zlasti se kaže kot uspešnost in iznajdljivost v novih situacijah, kjer si z naučenim znanjem ne moremo pomagati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IQ = 100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testi inteligentnosti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08591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E38990-F5CF-F4FB-ACC6-BBFAC3D054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787E5F25-D585-4CD0-4615-258DAFB69C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CAAD8148-0585-95E4-D308-3638EF0039A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52E364E0-2A47-6697-FCB8-1806B982D78F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48020E47-2CD7-A6F1-2D33-A47D48BA819A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F6380CB2-FAFB-319F-3E46-DC3CC4A4AE55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46548BF4-F822-11A8-16E2-480B2FB023E3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06F677A6-99B1-7910-D576-AC222FAD8AC5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3C7D0BC0-A04A-E2DC-11F4-C73417290283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9B9297A4-5677-0BA7-4D37-358875AE48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7EC086BD-C397-BCFA-6F73-8EECAD936B02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6D6EA192-2633-AA91-5929-EC0EB8AD9CBD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0F61851A-030B-79C5-D918-F1B1E907856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AE9590BC-4325-2517-EBC7-E6FD2E416974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Gardnerjeva teorija inteligentnosti: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je med najbolj znanimi novejšimi teorijami inteligentnosti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Gardner inteligentnost opredeljuje kot zmožnost reševanja vsakdanjih problemov, ustvarjanja uporabnih izdelkov in učenja na osnovi preteklih izkušenj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loči med sedmimi vrstami neodvisnih inteligentnosti:</a:t>
            </a:r>
          </a:p>
        </p:txBody>
      </p:sp>
      <p:sp>
        <p:nvSpPr>
          <p:cNvPr id="3" name="PoljeZBesedilom 2">
            <a:extLst>
              <a:ext uri="{FF2B5EF4-FFF2-40B4-BE49-F238E27FC236}">
                <a16:creationId xmlns:a16="http://schemas.microsoft.com/office/drawing/2014/main" id="{96FD881A-3B27-931B-2833-923102FABC7E}"/>
              </a:ext>
            </a:extLst>
          </p:cNvPr>
          <p:cNvSpPr txBox="1"/>
          <p:nvPr/>
        </p:nvSpPr>
        <p:spPr>
          <a:xfrm>
            <a:off x="1655868" y="4297493"/>
            <a:ext cx="609452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jezikovna inteligentnost</a:t>
            </a:r>
          </a:p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logično-matematična</a:t>
            </a:r>
          </a:p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prostorska inteligentnost</a:t>
            </a:r>
          </a:p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glasbena inteligentnost</a:t>
            </a:r>
          </a:p>
        </p:txBody>
      </p:sp>
      <p:sp>
        <p:nvSpPr>
          <p:cNvPr id="4" name="PoljeZBesedilom 3">
            <a:extLst>
              <a:ext uri="{FF2B5EF4-FFF2-40B4-BE49-F238E27FC236}">
                <a16:creationId xmlns:a16="http://schemas.microsoft.com/office/drawing/2014/main" id="{2BD7193A-B8A1-084A-943D-647A6B9DD03C}"/>
              </a:ext>
            </a:extLst>
          </p:cNvPr>
          <p:cNvSpPr txBox="1"/>
          <p:nvPr/>
        </p:nvSpPr>
        <p:spPr>
          <a:xfrm>
            <a:off x="5420064" y="4310285"/>
            <a:ext cx="364345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telesno – gibalna intelgentnost</a:t>
            </a:r>
          </a:p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medosebna inteligentnost</a:t>
            </a:r>
          </a:p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znotajosebna inteligentnost</a:t>
            </a:r>
          </a:p>
          <a:p>
            <a:pPr marL="0" indent="0">
              <a:buNone/>
            </a:pPr>
            <a:r>
              <a:rPr lang="pl-PL" sz="1800" dirty="0">
                <a:latin typeface="Comic Sans MS" panose="030F0702030302020204" pitchFamily="66" charset="0"/>
              </a:rPr>
              <a:t>- naravoslovna inteligentnost</a:t>
            </a:r>
          </a:p>
        </p:txBody>
      </p:sp>
    </p:spTree>
    <p:extLst>
      <p:ext uri="{BB962C8B-B14F-4D97-AF65-F5344CB8AC3E}">
        <p14:creationId xmlns:p14="http://schemas.microsoft.com/office/powerpoint/2010/main" val="10450479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349E60-0594-8526-48B9-A850326FF0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E3EEAC65-F70E-2090-6FB6-913EB451F6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2C3C1CB7-C8BB-85DA-9F6D-B1248BE01C8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9759CAFB-828B-C601-7F2B-1557B67B8087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C33AAB49-D95F-04D3-DAC4-9C048409B56C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FEB5CE94-6E67-E9D9-5C1A-E187F47B1629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16426071-EFDC-3A19-A439-105FF8840C05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5DA772BC-96C4-566A-32E6-8A82D031FF2B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233546FC-5720-0087-89EB-982508347A2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771BD087-7092-695B-A10D-9119F11CFC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AE98B5E3-4D77-999E-0297-1DE4E723EB08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7EDC3A47-CC83-A669-3D3B-D591D154D2C7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00CBE19C-447B-666B-E056-71F9A6F5B2F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CDE56243-40EA-CBB9-2221-F25DF5850E06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Gardnerjeva teorija inteligentnosti:</a:t>
            </a:r>
            <a:endParaRPr lang="pl-PL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jezikovna inteligentnost: </a:t>
            </a:r>
            <a:r>
              <a:rPr lang="pl-PL" sz="2000" dirty="0">
                <a:latin typeface="Comic Sans MS" panose="030F0702030302020204" pitchFamily="66" charset="0"/>
              </a:rPr>
              <a:t>sposobnost učinkovitega besednega izražanja in razumevanja kompleksnih besednih sporočil (npr. pri branju knjige, pisanju eseja in razumevanje predavanja)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logično-matematična: </a:t>
            </a:r>
            <a:r>
              <a:rPr lang="pl-PL" sz="2000" dirty="0">
                <a:latin typeface="Comic Sans MS" panose="030F0702030302020204" pitchFamily="66" charset="0"/>
              </a:rPr>
              <a:t>sposobnost abstraktnega in logičnega razmišljanja (npr. pri reševanju abstraktnih matematičnih problemov, pri deduktivnem/induktivnem mišljenju, pri znanstvenem raziskovanju)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prostorska inteligentnost: </a:t>
            </a:r>
            <a:r>
              <a:rPr lang="pl-PL" sz="2000" dirty="0">
                <a:latin typeface="Comic Sans MS" panose="030F0702030302020204" pitchFamily="66" charset="0"/>
              </a:rPr>
              <a:t>sposobnost tvorbe vidnih predstav o poteku ali videzu stvari ter sposobnosti znajti se v prostoru in presoditi razmerja med predmeti v prostoru</a:t>
            </a:r>
          </a:p>
        </p:txBody>
      </p:sp>
    </p:spTree>
    <p:extLst>
      <p:ext uri="{BB962C8B-B14F-4D97-AF65-F5344CB8AC3E}">
        <p14:creationId xmlns:p14="http://schemas.microsoft.com/office/powerpoint/2010/main" val="46041966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366719-9333-1752-D4DC-7634B0529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77CB8C7C-3B5E-97F3-7D61-FE3E977DC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AACC128-60C0-8DA8-82CE-3D6D2A00B0A1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5F453E98-C360-5378-117E-8DC8C1E0FA39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75A4C509-4CC5-3E1F-A2A9-7ED5490D144F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5A085332-3F0E-C45B-DE5D-718B899C05EB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E7FFFFAB-AEAC-3692-54CA-9BCCA6C787D4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4E5B5ADB-329E-C3B3-6794-363A78363C42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8CEA8469-7207-FE87-5102-3BB9E8956754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EAEE5CB9-25A5-64A4-0212-51803ECB08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03104775-FE15-9B72-BB78-B4B27C343616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967D70F7-7CC5-85BF-83A8-DA5073E2FA80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DEB65C29-B9E7-2B0A-AF41-91CC5FE93EB0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F82F2CF3-736A-CF7C-EFB8-A57CE9B3249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Gardnerjeva teorija inteligentnosti:</a:t>
            </a:r>
            <a:endParaRPr lang="pl-PL" sz="20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glasbena inteligentnost: </a:t>
            </a:r>
            <a:r>
              <a:rPr lang="pl-PL" sz="2000" dirty="0">
                <a:latin typeface="Comic Sans MS" panose="030F0702030302020204" pitchFamily="66" charset="0"/>
              </a:rPr>
              <a:t>sposobnost ustvarjanja in poustvarjanja glasbe, prepoznavanja melodij in sledenja ritmu (igranje inštrumenta, petje)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telesno – gibalna intelgentnost: </a:t>
            </a:r>
            <a:r>
              <a:rPr lang="pl-PL" sz="2000" dirty="0">
                <a:latin typeface="Comic Sans MS" panose="030F0702030302020204" pitchFamily="66" charset="0"/>
              </a:rPr>
              <a:t>sposobnost spretne uporabe telesa, nadzorovanja in koordinacije telesnih gibov (šport, ročne spretnosti)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medosebna inteligentnost: </a:t>
            </a:r>
            <a:r>
              <a:rPr lang="pl-PL" sz="2000" dirty="0">
                <a:latin typeface="Comic Sans MS" panose="030F0702030302020204" pitchFamily="66" charset="0"/>
              </a:rPr>
              <a:t>sposobnost razumevanja drugih ljudi in uravnavanja medčloveških odnosov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znotaj osebna inteligentnost: </a:t>
            </a:r>
            <a:r>
              <a:rPr lang="pl-PL" sz="2000" dirty="0">
                <a:latin typeface="Comic Sans MS" panose="030F0702030302020204" pitchFamily="66" charset="0"/>
              </a:rPr>
              <a:t>sposobnost zavedanja in razumevanja lastnega dožvljanja in vedenja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naravoslovna inteligentnost: </a:t>
            </a:r>
            <a:r>
              <a:rPr lang="pl-PL" sz="2000" dirty="0">
                <a:latin typeface="Comic Sans MS" panose="030F0702030302020204" pitchFamily="66" charset="0"/>
              </a:rPr>
              <a:t>sposobnost sistematičnega opazovanja, razumevanja n natančnega razlkovanja naravnih in umetnih vzorcev al sistemov</a:t>
            </a:r>
          </a:p>
        </p:txBody>
      </p:sp>
    </p:spTree>
    <p:extLst>
      <p:ext uri="{BB962C8B-B14F-4D97-AF65-F5344CB8AC3E}">
        <p14:creationId xmlns:p14="http://schemas.microsoft.com/office/powerpoint/2010/main" val="23487321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D11D97-1F3E-62E6-7CDD-17C26FBA85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6851A7DF-37C7-F829-3A95-917AC2EA0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9DFC9E7-3E5D-74BE-DE33-7C6BC37B47D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D806F122-0B77-0523-92DB-5E868A2EFE09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AB94F449-DC3F-A9F9-E3EA-A13C5A35AF12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5798EBC3-A78F-75EA-5D94-33BB0E550C26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08D01558-91B7-0A90-01C0-F983721A2B6D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C560BEF6-5A17-04F1-D7F4-E6A1EAC7DDD3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C1A14E38-910E-36BC-4D0E-8EA2762F228D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2E147503-A65B-0A81-06CF-2DE5EF0F2A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C237EAFD-1452-A919-40FE-9A4F3F334AFD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C7D1A9C9-351F-763D-E017-AAB8564BC93E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6F5467E7-4501-FE55-70CE-2257BC52D7BA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33A5B6C5-4879-8245-5725-1B259092943B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SAMOPODOBA:</a:t>
            </a:r>
          </a:p>
          <a:p>
            <a:pPr marL="0" indent="0">
              <a:buNone/>
            </a:pPr>
            <a:r>
              <a:rPr lang="pl-PL" sz="2000" b="1" dirty="0">
                <a:solidFill>
                  <a:srgbClr val="0070C0"/>
                </a:solidFill>
                <a:latin typeface="Comic Sans MS" panose="030F0702030302020204" pitchFamily="66" charset="0"/>
              </a:rPr>
              <a:t>Samopodoba:</a:t>
            </a: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</a:rPr>
              <a:t>sklop predstav, pojmovanj, vrednotenj in prepričanj, ki jih nekdo oblikuje o samem sebi. Samopodobo sestavlja vse, kar si mislimo o sebi.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= celota predstav in stališč in sodb o samemu sebi (posameznikovo doživljanje samega sebe)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S samopodobo posameznik identificira samega sebe, identificira svoj lastni “jaz”.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Najprej je odvisna od informacij, ki jih o sebi dobimo od drugih ljudi (zelo pomembni so starši ali skrbniki, kasneje tudi vrstniki, učitelji …), odvisna pa je tudi od naših dosežkov na različnih področjih.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lvl="1"/>
            <a:r>
              <a:rPr lang="pl-PL" sz="2000" dirty="0">
                <a:latin typeface="Comic Sans MS" panose="030F0702030302020204" pitchFamily="66" charset="0"/>
              </a:rPr>
              <a:t>Šolska/akademska in telesna samopodoba</a:t>
            </a:r>
          </a:p>
          <a:p>
            <a:pPr lvl="1"/>
            <a:r>
              <a:rPr lang="pl-PL" sz="2000" dirty="0">
                <a:latin typeface="Comic Sans MS" panose="030F0702030302020204" pitchFamily="66" charset="0"/>
              </a:rPr>
              <a:t>Medosebna in socialna samopodoba</a:t>
            </a:r>
          </a:p>
          <a:p>
            <a:pPr lvl="1"/>
            <a:r>
              <a:rPr lang="pl-PL" sz="2000">
                <a:latin typeface="Comic Sans MS" panose="030F0702030302020204" pitchFamily="66" charset="0"/>
              </a:rPr>
              <a:t>Čustvena </a:t>
            </a:r>
            <a:r>
              <a:rPr lang="pl-PL" sz="2000" dirty="0">
                <a:latin typeface="Comic Sans MS" panose="030F0702030302020204" pitchFamily="66" charset="0"/>
              </a:rPr>
              <a:t>samopodoba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27146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1B455E-1335-026D-5CE7-F073470882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375625C1-54A0-1AFE-8E1C-7E23681765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C5B943AB-BAAE-BB83-68A9-3261CB551E58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D5E2098F-7A28-6AFE-9EE9-544B26DE1A62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A7EBB615-E991-5ECA-B9C2-941814112A29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0E98B822-C7CB-E3E6-7FB6-8BD8EEE94127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0CCE047C-056E-92A9-4F80-C34295E6FFBB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CC8CCEC5-EE58-6848-73AB-70A666F4CEF8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C02FBDCC-2DC2-08BA-F0EA-B4748F1E59C5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46179B4B-A365-0F31-AB3C-A27724532C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DD7473FB-DD1F-815E-0E06-14F8C2A18117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60395C36-D7E7-F3DB-58FF-4951775B5ADA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79D37B7C-1C12-66A7-0EAD-1AFF64C32CA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5E3E78F1-DC77-34BE-D868-C1659407489A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OSEBNOSTNA ZRELOST: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Osebnostna zrelost pomeni razvito in skladno delovanje osebnosti, ki omogoča posamezniku, da na ustrezen, konstruktiven in svojemu osebnostnemu razvoju primeren način uravnava svoje življenje.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u="sng" dirty="0">
                <a:latin typeface="Comic Sans MS" panose="030F0702030302020204" pitchFamily="66" charset="0"/>
              </a:rPr>
              <a:t>Za zrelo osebnost je značilno: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realističen, pozitiven in tudi kritičen odnos do stvarnosti, do drugih ljudi in do sebe,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zmožnost, da postavimo življenjske cilje in ravnamo v skladu z njimi,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težnja po osebnem napredku in izpopolnjevanju.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929642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DB5A3-6480-8BCE-B840-2D54FAC70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SchizoBlog – Nothin' But Yeah">
            <a:extLst>
              <a:ext uri="{FF2B5EF4-FFF2-40B4-BE49-F238E27FC236}">
                <a16:creationId xmlns:a16="http://schemas.microsoft.com/office/drawing/2014/main" id="{FD721377-8AD5-D2B4-EA05-2313A8E5D0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2291073" cy="6883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4EAEC578-189B-419F-BA72-5044C025942E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5" name="Skupina 4">
            <a:extLst>
              <a:ext uri="{FF2B5EF4-FFF2-40B4-BE49-F238E27FC236}">
                <a16:creationId xmlns:a16="http://schemas.microsoft.com/office/drawing/2014/main" id="{413675B9-946B-1FE7-743C-CE90E286BB1D}"/>
              </a:ext>
            </a:extLst>
          </p:cNvPr>
          <p:cNvGrpSpPr/>
          <p:nvPr/>
        </p:nvGrpSpPr>
        <p:grpSpPr>
          <a:xfrm>
            <a:off x="-12802" y="1074198"/>
            <a:ext cx="12270129" cy="5840954"/>
            <a:chOff x="239415" y="1069662"/>
            <a:chExt cx="12270129" cy="5840954"/>
          </a:xfrm>
        </p:grpSpPr>
        <p:sp>
          <p:nvSpPr>
            <p:cNvPr id="7" name="Pravokotni trikotnik 6">
              <a:extLst>
                <a:ext uri="{FF2B5EF4-FFF2-40B4-BE49-F238E27FC236}">
                  <a16:creationId xmlns:a16="http://schemas.microsoft.com/office/drawing/2014/main" id="{CE90FF3C-F9DD-1624-5A68-561D4DDC5A75}"/>
                </a:ext>
              </a:extLst>
            </p:cNvPr>
            <p:cNvSpPr/>
            <p:nvPr/>
          </p:nvSpPr>
          <p:spPr>
            <a:xfrm>
              <a:off x="239415" y="1069662"/>
              <a:ext cx="12270129" cy="5808803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8" name="Pravokotni trikotnik 7">
              <a:extLst>
                <a:ext uri="{FF2B5EF4-FFF2-40B4-BE49-F238E27FC236}">
                  <a16:creationId xmlns:a16="http://schemas.microsoft.com/office/drawing/2014/main" id="{733B9428-F652-D194-7A2B-8627274B08C2}"/>
                </a:ext>
              </a:extLst>
            </p:cNvPr>
            <p:cNvSpPr/>
            <p:nvPr/>
          </p:nvSpPr>
          <p:spPr>
            <a:xfrm>
              <a:off x="252217" y="1549056"/>
              <a:ext cx="11340990" cy="536156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7E020B03-B762-C23E-82A1-7CAC688BC3D5}"/>
              </a:ext>
            </a:extLst>
          </p:cNvPr>
          <p:cNvGrpSpPr/>
          <p:nvPr/>
        </p:nvGrpSpPr>
        <p:grpSpPr>
          <a:xfrm>
            <a:off x="5866156" y="0"/>
            <a:ext cx="6424916" cy="5366924"/>
            <a:chOff x="6613864" y="-2"/>
            <a:chExt cx="5894248" cy="5181602"/>
          </a:xfrm>
        </p:grpSpPr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B43420F2-F64A-099D-D7F8-E30A8DD089A9}"/>
                </a:ext>
              </a:extLst>
            </p:cNvPr>
            <p:cNvSpPr/>
            <p:nvPr/>
          </p:nvSpPr>
          <p:spPr>
            <a:xfrm rot="10800000">
              <a:off x="6613864" y="0"/>
              <a:ext cx="5883538" cy="5181600"/>
            </a:xfrm>
            <a:prstGeom prst="rtTriangle">
              <a:avLst/>
            </a:prstGeom>
            <a:solidFill>
              <a:srgbClr val="0070C0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19" name="Pravokotni trikotnik 18">
              <a:extLst>
                <a:ext uri="{FF2B5EF4-FFF2-40B4-BE49-F238E27FC236}">
                  <a16:creationId xmlns:a16="http://schemas.microsoft.com/office/drawing/2014/main" id="{CD21AFF4-0850-38B8-DDF5-0186B1052FA2}"/>
                </a:ext>
              </a:extLst>
            </p:cNvPr>
            <p:cNvSpPr/>
            <p:nvPr/>
          </p:nvSpPr>
          <p:spPr>
            <a:xfrm rot="10800000">
              <a:off x="7090458" y="-2"/>
              <a:ext cx="5417654" cy="4598634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1" name="Označba mesta vsebine 20">
            <a:extLst>
              <a:ext uri="{FF2B5EF4-FFF2-40B4-BE49-F238E27FC236}">
                <a16:creationId xmlns:a16="http://schemas.microsoft.com/office/drawing/2014/main" id="{2556E8CE-00CA-CDCA-93FA-C9DF776EE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5BF8821F-E9E5-FB97-6DAB-393F21A648D3}"/>
              </a:ext>
            </a:extLst>
          </p:cNvPr>
          <p:cNvSpPr/>
          <p:nvPr/>
        </p:nvSpPr>
        <p:spPr>
          <a:xfrm>
            <a:off x="467076" y="-616745"/>
            <a:ext cx="11483624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CA6292FC-A24A-8B48-5BC3-A9E3C66A42B1}"/>
              </a:ext>
            </a:extLst>
          </p:cNvPr>
          <p:cNvSpPr txBox="1"/>
          <p:nvPr/>
        </p:nvSpPr>
        <p:spPr>
          <a:xfrm>
            <a:off x="2094759" y="622315"/>
            <a:ext cx="81294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4800" b="1" dirty="0">
                <a:latin typeface="Ink Free" panose="03080402000500000000" pitchFamily="66" charset="0"/>
              </a:rPr>
              <a:t>OSEBNOST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17A12A5B-1C3E-3D48-7361-4D708C9259E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" name="Označba mesta vsebine 2">
            <a:extLst>
              <a:ext uri="{FF2B5EF4-FFF2-40B4-BE49-F238E27FC236}">
                <a16:creationId xmlns:a16="http://schemas.microsoft.com/office/drawing/2014/main" id="{18280B92-6AAB-180D-C200-7FA96A5B2B80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0070C0"/>
                </a:solidFill>
                <a:latin typeface="Comic Sans MS" panose="030F0702030302020204" pitchFamily="66" charset="0"/>
              </a:rPr>
              <a:t>OSEBNOSTNA ZRELOST:</a:t>
            </a:r>
          </a:p>
          <a:p>
            <a:pPr marL="0" indent="0">
              <a:buNone/>
            </a:pP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Telesna zrelost </a:t>
            </a:r>
            <a:r>
              <a:rPr lang="pl-PL" sz="2000" dirty="0">
                <a:latin typeface="Comic Sans MS" panose="030F0702030302020204" pitchFamily="66" charset="0"/>
              </a:rPr>
              <a:t>– ustrezna razvitost telesnih zmogljivosti in funkcij, ustrezna telesna spretnost</a:t>
            </a:r>
          </a:p>
          <a:p>
            <a:pPr marL="0" indent="0">
              <a:buNone/>
            </a:pP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Čustvena zrelost </a:t>
            </a:r>
            <a:r>
              <a:rPr lang="pl-PL" sz="2000" dirty="0">
                <a:latin typeface="Comic Sans MS" panose="030F0702030302020204" pitchFamily="66" charset="0"/>
              </a:rPr>
              <a:t>– ustreznost, uravnavanje, raznolikost čustvovanja; pozitiven čustven odnos do drugih in do sebe, pripravljenost sočustvovati, pomagati</a:t>
            </a:r>
          </a:p>
          <a:p>
            <a:pPr marL="0" indent="0">
              <a:buNone/>
            </a:pP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Spoznavna (kognitivna) zrelost </a:t>
            </a:r>
            <a:r>
              <a:rPr lang="pl-PL" sz="2000" dirty="0">
                <a:latin typeface="Comic Sans MS" panose="030F0702030302020204" pitchFamily="66" charset="0"/>
              </a:rPr>
              <a:t>– razvitost umskega presojanja, razvitost interesov, zmožnost, da napredujemo pri učenju in izobraževanju, da smo sposobni načrtovati prihodnost, spoštovanje kulture in kulturnih dosežkov</a:t>
            </a:r>
          </a:p>
          <a:p>
            <a:pPr marL="0" indent="0">
              <a:buNone/>
            </a:pP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Socialna zrelost </a:t>
            </a:r>
            <a:r>
              <a:rPr lang="pl-PL" sz="2000" dirty="0">
                <a:latin typeface="Comic Sans MS" panose="030F0702030302020204" pitchFamily="66" charset="0"/>
              </a:rPr>
              <a:t>– spoštovanje drugih, upoštevanje njihovega mišljenja, zmožnost samokontrole, prilagojenost na družbeni način življenja (!!!)</a:t>
            </a:r>
          </a:p>
          <a:p>
            <a:pPr marL="0" indent="0">
              <a:buNone/>
            </a:pPr>
            <a:r>
              <a:rPr lang="pl-PL" sz="2000" dirty="0">
                <a:solidFill>
                  <a:srgbClr val="0070C0"/>
                </a:solidFill>
                <a:latin typeface="Comic Sans MS" panose="030F0702030302020204" pitchFamily="66" charset="0"/>
              </a:rPr>
              <a:t>Moralna zrelost </a:t>
            </a:r>
            <a:r>
              <a:rPr lang="pl-PL" sz="2000" dirty="0">
                <a:latin typeface="Comic Sans MS" panose="030F0702030302020204" pitchFamily="66" charset="0"/>
              </a:rPr>
              <a:t>– spoštovanje sprejetih in utemeljenih moralnih načel in norm, zmožnost moralnega presojanja, izoblikovana etična prepričanja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47064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9A3616FB-B088-96B1-0C46-B57E685B5B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354B13CE-DFB8-850A-1CCF-2DFA2F78179B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B5400762-8560-8D3C-FD47-2D6B5233FCA3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5CEBFA35-7E1B-90CA-E3DA-326ADE8DACF5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78CE010C-E5D5-9B94-4FD1-E4BA4E7AABF9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D68E36BC-C0DF-E9E0-2895-1D5D45AD2E14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B55CC090-D61D-9DBB-A939-350E3279865F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3788FCF3-149B-1452-3E9D-682E8B82C2F1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27DE64F1-4E92-1461-63FC-0B846D4F6B5D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CD7CB398-02BE-7865-5E42-1109C42FDB6A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4" name="Pravokotnik: zaokroženi vogali 23">
            <a:extLst>
              <a:ext uri="{FF2B5EF4-FFF2-40B4-BE49-F238E27FC236}">
                <a16:creationId xmlns:a16="http://schemas.microsoft.com/office/drawing/2014/main" id="{6DC7A063-AD44-C37C-90C2-0F7028F111BD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25" name="Označba mesta vsebine 2">
            <a:extLst>
              <a:ext uri="{FF2B5EF4-FFF2-40B4-BE49-F238E27FC236}">
                <a16:creationId xmlns:a16="http://schemas.microsoft.com/office/drawing/2014/main" id="{6A12A371-9802-9D0D-F038-92B87B74A335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FB9FB5"/>
                </a:solidFill>
                <a:latin typeface="Comic Sans MS" panose="030F0702030302020204" pitchFamily="66" charset="0"/>
              </a:rPr>
              <a:t>ŽIVLJENJE V DRUŽBI IN SKUPINI:</a:t>
            </a:r>
          </a:p>
          <a:p>
            <a:pPr marL="0" indent="0">
              <a:buNone/>
            </a:pPr>
            <a:endParaRPr lang="pl-PL" sz="2000" b="1" dirty="0">
              <a:solidFill>
                <a:srgbClr val="FB9FB5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Socializacija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: </a:t>
            </a:r>
            <a:r>
              <a:rPr lang="pl-PL" sz="2000" dirty="0">
                <a:latin typeface="Comic Sans MS" panose="030F0702030302020204" pitchFamily="66" charset="0"/>
              </a:rPr>
              <a:t>vseživljenjski proces, v katerem osvajamo vedenja, ki so zaželena v okolju, v katerem živimo.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s socializacijo postajamo družbena bitja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posameznikovi vedenjski vzorci, vrednote, standardi, veščine, stališča, motivi se oblikujejo skladno s tistimi, ki so v določenem socialnem okolju zaželene.</a:t>
            </a:r>
          </a:p>
          <a:p>
            <a:pPr marL="0" indent="0">
              <a:buNone/>
            </a:pPr>
            <a:r>
              <a:rPr lang="pl-PL" sz="2000" u="sng" dirty="0">
                <a:latin typeface="Comic Sans MS" panose="030F0702030302020204" pitchFamily="66" charset="0"/>
              </a:rPr>
              <a:t>PRIMARNA: </a:t>
            </a:r>
            <a:r>
              <a:rPr lang="pl-PL" sz="2000" dirty="0">
                <a:latin typeface="Comic Sans MS" panose="030F0702030302020204" pitchFamily="66" charset="0"/>
              </a:rPr>
              <a:t>se odvija v družini</a:t>
            </a:r>
          </a:p>
          <a:p>
            <a:pPr marL="0" indent="0">
              <a:buNone/>
            </a:pPr>
            <a:r>
              <a:rPr lang="pl-PL" sz="2000" u="sng" dirty="0">
                <a:latin typeface="Comic Sans MS" panose="030F0702030302020204" pitchFamily="66" charset="0"/>
              </a:rPr>
              <a:t>SEKUNDARNA</a:t>
            </a:r>
            <a:r>
              <a:rPr lang="pl-PL" sz="2000" dirty="0">
                <a:latin typeface="Comic Sans MS" panose="030F0702030302020204" pitchFamily="66" charset="0"/>
              </a:rPr>
              <a:t>: poteka v izobraževalnem procesu</a:t>
            </a:r>
          </a:p>
          <a:p>
            <a:pPr marL="0" indent="0">
              <a:buNone/>
            </a:pPr>
            <a:r>
              <a:rPr lang="pl-PL" sz="2000" u="sng" dirty="0">
                <a:latin typeface="Comic Sans MS" panose="030F0702030302020204" pitchFamily="66" charset="0"/>
              </a:rPr>
              <a:t>TERCIARNA</a:t>
            </a:r>
            <a:r>
              <a:rPr lang="pl-PL" sz="2000" dirty="0">
                <a:latin typeface="Comic Sans MS" panose="030F0702030302020204" pitchFamily="66" charset="0"/>
              </a:rPr>
              <a:t>: širše družbeno okolje</a:t>
            </a:r>
          </a:p>
        </p:txBody>
      </p:sp>
    </p:spTree>
    <p:extLst>
      <p:ext uri="{BB962C8B-B14F-4D97-AF65-F5344CB8AC3E}">
        <p14:creationId xmlns:p14="http://schemas.microsoft.com/office/powerpoint/2010/main" val="29552640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D477B-73E0-906E-A2A8-D803254F32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3741039C-2AC5-E8C5-04D0-7E276B1842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E47A1A65-436C-999E-12B6-7D53379F15D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703B8407-350B-428D-ADE6-65837FC0D8CD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B5C74EA9-3304-886B-4910-AD11C2BFF080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81B5478C-70A5-B4C4-D670-B6F66A2CC7AC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217008F1-4A5C-8E6B-B1EE-DEB9940EA905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68940CCE-034B-8B78-2B0F-ADEDFCFAF3AD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B45B3EF4-6A5A-03AE-E8B6-442FC856E3E8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8C8EA8DE-84F6-8A4A-8E2B-7231AE3287D0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3D183317-9EF3-6FDA-846D-A6A8F838B4BF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4" name="Pravokotnik: zaokroženi vogali 3">
            <a:extLst>
              <a:ext uri="{FF2B5EF4-FFF2-40B4-BE49-F238E27FC236}">
                <a16:creationId xmlns:a16="http://schemas.microsoft.com/office/drawing/2014/main" id="{FF04613F-40F9-FF52-1469-C3AFE8C9C3D3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5" name="Označba mesta vsebine 2">
            <a:extLst>
              <a:ext uri="{FF2B5EF4-FFF2-40B4-BE49-F238E27FC236}">
                <a16:creationId xmlns:a16="http://schemas.microsoft.com/office/drawing/2014/main" id="{A66CB2CD-925E-437F-7FE8-3A2F570FC45A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FB9FB5"/>
                </a:solidFill>
                <a:latin typeface="Comic Sans MS" panose="030F0702030302020204" pitchFamily="66" charset="0"/>
              </a:rPr>
              <a:t>ŽIVLJENJE V DRUŽBI IN SKUPINI:</a:t>
            </a:r>
          </a:p>
          <a:p>
            <a:pPr marL="0" indent="0">
              <a:buNone/>
            </a:pPr>
            <a:endParaRPr lang="pl-PL" sz="2000" b="1" dirty="0">
              <a:solidFill>
                <a:srgbClr val="FB9FB5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Skupina: </a:t>
            </a:r>
            <a:r>
              <a:rPr lang="pl-PL" sz="2000" dirty="0">
                <a:latin typeface="Comic Sans MS" panose="030F0702030302020204" pitchFamily="66" charset="0"/>
              </a:rPr>
              <a:t>sociana enota, k jo sestavlja omejeno št. posamznikov med katerimi obstaja stabilen sistem odnosov in določene norme vedenja.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posamezniki so usmerjeni k doseganju skupnih ciljev in so v neposrednem stiku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nn-NO" sz="2000" dirty="0">
                <a:latin typeface="Comic Sans MS" panose="030F0702030302020204" pitchFamily="66" charset="0"/>
              </a:rPr>
              <a:t>Obstajajo različne razdelitve strukture skupine, med njimi delitev na:</a:t>
            </a:r>
          </a:p>
          <a:p>
            <a:pPr marL="0" indent="0">
              <a:buNone/>
            </a:pPr>
            <a:r>
              <a:rPr lang="nn-NO" sz="2000" b="1" u="sng" dirty="0">
                <a:latin typeface="Comic Sans MS" panose="030F0702030302020204" pitchFamily="66" charset="0"/>
              </a:rPr>
              <a:t>formalne in neformalne</a:t>
            </a:r>
          </a:p>
          <a:p>
            <a:pPr marL="0" indent="0">
              <a:buNone/>
            </a:pPr>
            <a:r>
              <a:rPr lang="nn-NO" sz="2000" b="1" u="sng" dirty="0">
                <a:latin typeface="Comic Sans MS" panose="030F0702030302020204" pitchFamily="66" charset="0"/>
              </a:rPr>
              <a:t>primarne in sekundarne.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17916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FC06D5-B620-BD9C-20E8-2240A51736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BCDB49B0-5E9A-0E2B-7595-73FD32C90A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CE87D421-BD78-E784-7DF5-1D02F51F59A1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907D61E2-F66F-46EF-9E43-F693EB3539EA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D338F66E-1F91-EFAC-D848-B6FD18251719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2DD63D48-CF3A-C90A-75AC-80EF16FAA60D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F3F3C06E-A2C7-5D7E-5B61-C6915B15DA46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761BD484-177E-81EC-FA72-AD5F1598135B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1F349496-B7B9-9C3D-3705-DB8F331B3184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7642AA79-1954-73B5-9139-91F4E1158A92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9A50A0A0-153B-3D9F-54F0-7E00BDFBF8B2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E3E2AF93-BE03-AA6F-3598-122917AA49F4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ln>
                <a:solidFill>
                  <a:sysClr val="windowText" lastClr="000000"/>
                </a:solidFill>
              </a:ln>
              <a:solidFill>
                <a:srgbClr val="800000"/>
              </a:solidFill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BEA424F3-157B-297F-F00D-1C50DC6D24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0751061"/>
              </p:ext>
            </p:extLst>
          </p:nvPr>
        </p:nvGraphicFramePr>
        <p:xfrm>
          <a:off x="1565460" y="2025243"/>
          <a:ext cx="9061080" cy="3739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4177485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AAF949-4B6F-F419-6323-0015A19FD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13EA42CD-A827-FB10-3A00-C990F41B33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440480A8-A46B-649D-8C94-90C20B5705E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5CCCD8C2-AF04-8EA1-90EF-FE6C657E1589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9CEACF98-9507-8CA8-EF56-FE65405DFCC2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FB287848-56EA-1C68-06E5-26DDD951B4E7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0AC60533-74D2-8320-5B12-29DFA0F51400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1EEFEF88-DBBA-BA4E-A10B-66773544CB14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831CC5AC-C40E-0885-7A27-90C131237173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A57CF283-E6CA-75FA-36F6-88008696368A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A6851A9A-F008-6B34-4FEA-95D957C9544B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4F280AEE-13FE-130F-3DA7-4F9CCE52BCF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E7896BA4-4950-C012-A80E-ABBC51891CB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0915251"/>
              </p:ext>
            </p:extLst>
          </p:nvPr>
        </p:nvGraphicFramePr>
        <p:xfrm>
          <a:off x="1565460" y="2025243"/>
          <a:ext cx="9061080" cy="37396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965179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56C8B3-B18A-F74A-845B-676E353D03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AFA89F1E-BBFA-5E52-AF12-B25E8DD90E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9EDED226-3A3A-3072-793E-42797236663F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9E445C10-18A1-A823-194B-F09D97B5F612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F1C960CF-02AE-5B07-E707-24A737E44D1B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DA0AA749-4117-E6D2-12A3-BD062D6286A5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3837FCE5-BD9B-7DA9-05FB-046BE407D3FF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52566E55-83F4-4CD5-3903-DBA36C8351A7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590250A9-AEC6-54D8-8515-2A3077C43F05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68301EC5-C408-AA6F-5E11-77F5366B6AD1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FA5809F1-177A-5005-A6CB-5756D3DCE6BD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135BFE5A-9AC6-FAD3-08B3-2D42A65C8B89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C2B503E7-3B31-337D-B26A-B409A40C3047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FB9FB5"/>
                </a:solidFill>
                <a:latin typeface="Comic Sans MS" panose="030F0702030302020204" pitchFamily="66" charset="0"/>
              </a:rPr>
              <a:t>DRUŽINA:</a:t>
            </a: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</a:rPr>
              <a:t>skupnost staršev in otrok. Je najbolj temeljna človeška skupina.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Ima več funkcij: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biološko – reproduktivna,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seksualna,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ekonomska,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vzgojno – izobraževalna,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emocionalna,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socializacijska,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psihološka…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6316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1CD7BA-C480-939C-5C58-557DF20CB6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AD86A156-ED12-B261-0341-2D7D04C31A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9048B938-4FED-AC4B-CA2C-F4C993856FC0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FFAFD7DF-C486-1265-51D5-722163D1DA3B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8CCF4560-14DC-CCD2-2BB1-C5DE0EC54D53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71DEAD3D-FC77-3ABB-2E53-DFB4CD9FD283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ECC220DA-0F33-16FD-8B42-55DA8F563464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9DD7C8F5-27F5-405C-5820-289794FF7260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653B5694-8679-CCCF-E00F-8B0AAA392A33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0F1F9D77-FEF6-EA7E-52DC-B99B289C0937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E6E8C201-9642-2E58-0F5D-F08A0E5CBE0E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2718811C-B6CF-E163-A140-B0AE1B537312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2FDA375C-1537-CCAD-BAED-3F54B0B16A0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FB9FB5"/>
                </a:solidFill>
                <a:latin typeface="Comic Sans MS" panose="030F0702030302020204" pitchFamily="66" charset="0"/>
              </a:rPr>
              <a:t>DRUŽINA: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Med najpomembnejšimi so psihološke funkcije, saj se z njimi v družini zadovoljijo potrebe po:</a:t>
            </a: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varnosti: </a:t>
            </a:r>
            <a:r>
              <a:rPr lang="pl-PL" sz="2000" dirty="0">
                <a:latin typeface="Comic Sans MS" panose="030F0702030302020204" pitchFamily="66" charset="0"/>
              </a:rPr>
              <a:t>družina bi morala biti prostor, kjer se vsak počuti varno, kjer se mu ne more zgoditi nič, kar mu škodi ali povzroča trpljenje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ljubezni, sprejetnosti in blžini oz. intimnosti: </a:t>
            </a:r>
            <a:r>
              <a:rPr lang="pl-PL" sz="2000" dirty="0">
                <a:latin typeface="Comic Sans MS" panose="030F0702030302020204" pitchFamily="66" charset="0"/>
              </a:rPr>
              <a:t>v družin bi moral biti vsak sprejet in cenjen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razvoju in uveljavljanju: </a:t>
            </a:r>
            <a:r>
              <a:rPr lang="pl-PL" sz="2000" dirty="0">
                <a:latin typeface="Comic Sans MS" panose="030F0702030302020204" pitchFamily="66" charset="0"/>
              </a:rPr>
              <a:t>v družini je lažje zagotoviti varen prostor za preizkušanje novih veščin, brez posemhovanja</a:t>
            </a: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samostojnosti: </a:t>
            </a:r>
            <a:r>
              <a:rPr lang="pl-PL" sz="2000" dirty="0">
                <a:latin typeface="Comic Sans MS" panose="030F0702030302020204" pitchFamily="66" charset="0"/>
              </a:rPr>
              <a:t>starši naj bi si čim bolj prizadevali, da njihov otrok postopno postane samostojna, odgovorna in odrasla oseba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51904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F65B37-82CD-8B01-B674-142BF3BE85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02DE58A3-761C-CA5F-78E5-2DE6570EB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13C28A3C-4DB9-7DDF-AEA2-1ADF845180F9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1B9414AE-C3FE-7B85-ECBA-6217014971EC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911867DD-8F32-416B-E4E9-CAC73F9FBAF3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E19760EC-6F19-AD79-6AA4-97A73902C30B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823E7D1A-398F-577A-B1C9-EC867B7085F6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BE8C43B7-2064-1575-F9A2-5DC569CABCB9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943A6B87-8360-5709-BEF7-E1BB2F0898A3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A0A0AEC6-6461-F1F2-1672-FBE5388C3B26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D6E7FC6B-B5E5-6747-9775-3410A45B9C2A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3" name="Pravokotnik: zaokroženi vogali 2">
            <a:extLst>
              <a:ext uri="{FF2B5EF4-FFF2-40B4-BE49-F238E27FC236}">
                <a16:creationId xmlns:a16="http://schemas.microsoft.com/office/drawing/2014/main" id="{475A8BF7-D53E-71E8-6467-34847180664F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4" name="Označba mesta vsebine 2">
            <a:extLst>
              <a:ext uri="{FF2B5EF4-FFF2-40B4-BE49-F238E27FC236}">
                <a16:creationId xmlns:a16="http://schemas.microsoft.com/office/drawing/2014/main" id="{DC08DCED-C6E2-C3C6-22E9-17523FD5ED2E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FB9FB5"/>
                </a:solidFill>
                <a:latin typeface="Comic Sans MS" panose="030F0702030302020204" pitchFamily="66" charset="0"/>
              </a:rPr>
              <a:t>NAČINI VZGAJANJA (vzgojni slogi) – družina: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AVTORTATIVEN </a:t>
            </a:r>
            <a:r>
              <a:rPr lang="pl-PL" sz="2000" dirty="0">
                <a:latin typeface="Comic Sans MS" panose="030F0702030302020204" pitchFamily="66" charset="0"/>
              </a:rPr>
              <a:t>(demokratična vzgoja): temelji na dogovarjanju in prevzemanju odgovornosti; upošteva potrebe vseh članov družine (vrednote: enakost, svoboda, odgovornost); starši postavljajo meje – jih smiselno utemeljijo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Oseba bo: samostojna, čustveno uravnotežena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AVTORITAREN: </a:t>
            </a:r>
            <a:r>
              <a:rPr lang="pl-PL" sz="2000" dirty="0">
                <a:latin typeface="Comic Sans MS" panose="030F0702030302020204" pitchFamily="66" charset="0"/>
              </a:rPr>
              <a:t>podrejanje staršem, uboganje staršev; če odstopimo smo kaznovani (otrok ne upošteva svojih lastnih potreb in je prilagodljiv - vsem želi ustreči); otrok se staršem upira in uveljavlja podoben stil vodenja, tam kjer lahko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</a:t>
            </a: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PERMISIVEN: </a:t>
            </a:r>
            <a:r>
              <a:rPr lang="pl-PL" sz="2000" dirty="0">
                <a:latin typeface="Comic Sans MS" panose="030F0702030302020204" pitchFamily="66" charset="0"/>
              </a:rPr>
              <a:t>otroku je dopuščeno vse, skoraj brez vsakih omejitev (otrokove potrebe so na prvem mestu)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nekontrolirana in neprilagojena oseba, nesocializirana, pretirano razvajena, ne ve, kje so meje, prezira potebe drugih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00815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91E792-E796-58D5-481E-6D28E9B012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142782F1-4C04-4070-1130-908FD8719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A008613-0F00-F21A-3466-40DA6C3FB6F4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2F0BB5BB-A166-707B-0286-96CD158E8DAA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6D783CEE-3C93-E1E2-7898-E3E7D395080A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1E6758CC-FFF3-AE98-95CA-1E789CAB0423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8E0F070C-4FC9-BE67-E588-93D22C12203E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CCD7D036-A8D5-A703-32B9-4A8959F9B80F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43B78A81-BE1A-AC14-C262-9957F5083603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FF6AB042-A51F-2A9C-C618-50B5FD162DD1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1FBF653A-59E5-73E7-869B-41374FC6F03F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5D1C337C-2DF8-2862-C817-01138817B93A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9220ECB6-F120-A6F7-F987-DE2BD3AB3CCD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VODENJE: </a:t>
            </a:r>
            <a:r>
              <a:rPr lang="pl-PL" sz="2000" dirty="0">
                <a:latin typeface="Comic Sans MS" panose="030F0702030302020204" pitchFamily="66" charset="0"/>
              </a:rPr>
              <a:t>če ima en ali več posameznikov možnosti vplivanja na sprejeto končno odločitev kot drugi (take osebe so vodje)</a:t>
            </a:r>
          </a:p>
          <a:p>
            <a:pPr marL="0" indent="0">
              <a:buNone/>
            </a:pPr>
            <a:endParaRPr lang="pl-PL" sz="2000" b="1" u="sng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u="sng" dirty="0">
                <a:latin typeface="Comic Sans MS" panose="030F0702030302020204" pitchFamily="66" charset="0"/>
              </a:rPr>
              <a:t>Stili vodenja: </a:t>
            </a:r>
          </a:p>
          <a:p>
            <a:pPr marL="0" indent="0">
              <a:buNone/>
            </a:pP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Avtokratsko: </a:t>
            </a:r>
            <a:r>
              <a:rPr lang="pl-PL" sz="2000" dirty="0">
                <a:latin typeface="Comic Sans MS" panose="030F0702030302020204" pitchFamily="66" charset="0"/>
              </a:rPr>
              <a:t>direktivno; vodja odloča o vsem; vzdržuje disciplno, nadzira podrejene; vodja ima največjo moč; zahteva podrejanje; komunikacija je enosmrna; interakcije med člani pa šibke (skupina vodjo spoštuje)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 primerna v kriznih situacijah (vojna, vodja neizkušenih članov)  razdeljene naloge; produktivnost je kratkoročno visoka – če ni nadzora delavci ne delajo; člani so odvisni od vodje</a:t>
            </a: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326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39D58-964E-BD55-BB18-3ECEE8BD24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E7407CE3-3993-FDAE-DE4F-AC0D73F06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FA6A675A-7058-1A92-87EE-EC051C0CBE96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EC7FD956-9198-18DB-CAB2-AD2C28F82DF6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69A8B16B-FEED-0792-89B7-5D715C6686B2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04D337B0-84EE-4403-8EA3-F895064734E4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CD57617B-7510-05A9-7F07-707C55EE0AB1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083ADEF9-0633-0ECF-CF89-8EB3DCE79D7D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7C627B7C-2859-3A7A-721C-D77EBF7523B0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CDCC3FBA-1439-F8BE-83DB-C5FC458FCF4B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1B8D52C6-6DFB-F143-13FF-97888A855B75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2EC61594-8FC5-B926-56FD-F38BE7DEF76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3C3E6417-597C-DF01-381E-CE4B7DB8B98D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Demokratsko: </a:t>
            </a:r>
            <a:r>
              <a:rPr lang="pl-PL" sz="2000" dirty="0">
                <a:latin typeface="Comic Sans MS" panose="030F0702030302020204" pitchFamily="66" charset="0"/>
              </a:rPr>
              <a:t>vodja se pri odločanju dogovarja in posvetuje z drugimi člani, koordinira njihovo delo in deli odgovornost; člani so mu enakovredni, komunikacija je vzajemna in vsestranska (+ omogoča oblikovanje najboljše odločitve; člani imajo možnost odločanja in sovplivanja; so bolj aktivn, motivirani, boljši odnosi in počutje)</a:t>
            </a:r>
          </a:p>
          <a:p>
            <a:pPr marL="0" indent="0">
              <a:buNone/>
            </a:pPr>
            <a:endParaRPr lang="pl-PL" sz="2000" b="1" dirty="0">
              <a:solidFill>
                <a:schemeClr val="accent6">
                  <a:lumMod val="75000"/>
                </a:schemeClr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Liberalno: </a:t>
            </a:r>
            <a:r>
              <a:rPr lang="pl-PL" sz="2000" dirty="0">
                <a:latin typeface="Comic Sans MS" panose="030F0702030302020204" pitchFamily="66" charset="0"/>
              </a:rPr>
              <a:t>vodja prenaša odločanja in odgovornost za odločitve na člane; člani so povsem samostojni; če kdo hoče vodjev nasvet, jim je na voljo (vodenje priimerno za odgovorne, zrele posameznike)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( + podpira zadovoljstvo in ustvarjalnost članov) – ni pravpogosto v uporabi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31152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CD6DF-B7EB-6EEC-09E4-C2027B4C04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6482E9CF-54FC-9027-7E09-D78681F43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27D39468-016A-9243-997E-E335E1562852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14104386-BFF9-CFC1-0B78-060459D73B2E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A5DEA61A-E698-5DA9-4822-B290952A35B1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AF0BFF01-D9CD-DFF8-766C-5A4B9AF43A6D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91A04096-B5AB-135B-D654-D8EA3E6B1924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EF6AF053-F006-058F-4AA9-435BF03DDA6C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06AFBACB-F94E-8AC5-4B33-60F4E1B18209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E45EB0C4-78F7-2E54-6F05-C926666BE579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D1DE20A8-CFC1-79A9-BE5C-8CF5DA18478A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40801EE4-DDEF-BF3F-F802-AB5EEA7353F1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DB021901-0E52-40DB-0755-E5ABF2370090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Stališča: </a:t>
            </a:r>
            <a:r>
              <a:rPr lang="pl-PL" sz="2000" dirty="0">
                <a:latin typeface="Comic Sans MS" panose="030F0702030302020204" pitchFamily="66" charset="0"/>
              </a:rPr>
              <a:t>so celote prepričanj, čustev in vrednostnih ocen v odnosu do socialnih situacij in objektov, ki delujejo kot pripravljenost za določen način vedenja </a:t>
            </a: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najbolj odvsna od socialnih dejavnikov in hrati najbolj vplvajo na socialno dogajanje</a:t>
            </a:r>
          </a:p>
          <a:p>
            <a:pPr marL="0" indent="0">
              <a:buNone/>
            </a:pPr>
            <a:r>
              <a:rPr lang="pl-PL" sz="2000" b="1" u="sng" dirty="0">
                <a:latin typeface="Comic Sans MS" panose="030F0702030302020204" pitchFamily="66" charset="0"/>
              </a:rPr>
              <a:t>Vsako stališče vsebuje 3 komponente: </a:t>
            </a:r>
          </a:p>
          <a:p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kognitivna komponenta (spoznavno): </a:t>
            </a:r>
            <a:r>
              <a:rPr lang="pl-PL" sz="2000" dirty="0">
                <a:latin typeface="Comic Sans MS" panose="030F0702030302020204" pitchFamily="66" charset="0"/>
              </a:rPr>
              <a:t>znanje, informacije, argumenti o objektu stališča </a:t>
            </a:r>
          </a:p>
          <a:p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emocionalno (vrednostno) komponento </a:t>
            </a:r>
            <a:r>
              <a:rPr lang="pl-PL" sz="2000" dirty="0">
                <a:latin typeface="Comic Sans MS" panose="030F0702030302020204" pitchFamily="66" charset="0"/>
              </a:rPr>
              <a:t>sestavljajo pozitivna ali negativna čustva (simpatija, jeza, zaničevanje) in vrednostne ocene do objekta stališča </a:t>
            </a:r>
            <a:r>
              <a:rPr lang="pl-PL" sz="2000" dirty="0">
                <a:latin typeface="Comic Sans MS" panose="030F0702030302020204" pitchFamily="66" charset="0"/>
                <a:sym typeface="Wingdings" panose="05000000000000000000" pitchFamily="2" charset="2"/>
              </a:rPr>
              <a:t></a:t>
            </a:r>
            <a:r>
              <a:rPr lang="pl-PL" sz="2000" dirty="0">
                <a:latin typeface="Comic Sans MS" panose="030F0702030302020204" pitchFamily="66" charset="0"/>
              </a:rPr>
              <a:t> kaj čutim?</a:t>
            </a:r>
          </a:p>
          <a:p>
            <a:r>
              <a:rPr lang="pl-PL" sz="2000" dirty="0">
                <a:solidFill>
                  <a:srgbClr val="FB9FB5"/>
                </a:solidFill>
                <a:latin typeface="Comic Sans MS" panose="030F0702030302020204" pitchFamily="66" charset="0"/>
              </a:rPr>
              <a:t>dinamična (aktivnostna) komponenta: </a:t>
            </a:r>
            <a:r>
              <a:rPr lang="pl-PL" sz="2000" dirty="0">
                <a:latin typeface="Comic Sans MS" panose="030F0702030302020204" pitchFamily="66" charset="0"/>
              </a:rPr>
              <a:t>pripravljenost oz. težnja, da delujemo v skladu s stališčem, ki pa se ne uresniči vedno</a:t>
            </a:r>
          </a:p>
        </p:txBody>
      </p:sp>
    </p:spTree>
    <p:extLst>
      <p:ext uri="{BB962C8B-B14F-4D97-AF65-F5344CB8AC3E}">
        <p14:creationId xmlns:p14="http://schemas.microsoft.com/office/powerpoint/2010/main" val="222467350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AF3385-A326-3500-B12C-571E32B4E2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B5B25CA2-8815-D8C8-52D2-31877859B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CF1345A9-995C-7F57-C075-F640AC0BAA7F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EE3063C3-3CD4-AF59-550F-2E3A01086CF2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7A9F4227-5218-D64E-F4BE-4852F3E4AAB5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F55FF52D-D80A-B9E5-89EF-C5D47D871BA7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FB9E43B0-5FC0-E33B-6354-B18F2EB5AEBE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304AB0B0-F8F9-3230-79F7-B74E3AC89720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F66DFE3A-3349-807D-B6CB-F2E089E8A67D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1D174299-66D4-992C-7EB6-F4CD2BFD4446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F27B00C6-211E-2A5F-5681-2D2B7CDEB6CD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415C1C48-214F-637E-4DCA-7228CA977154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4EB4E38A-F689-B7D3-05A6-BDCDC28368C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Stereotipi: </a:t>
            </a:r>
            <a:r>
              <a:rPr lang="pl-PL" sz="2000" dirty="0">
                <a:latin typeface="Comic Sans MS" panose="030F0702030302020204" pitchFamily="66" charset="0"/>
              </a:rPr>
              <a:t>poenostavljena in posplošena pojmovanja (sodbe) o socialnih skupnah in njihovih pripadnikih 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b="1" u="sng" dirty="0">
                <a:latin typeface="Comic Sans MS" panose="030F0702030302020204" pitchFamily="66" charset="0"/>
              </a:rPr>
              <a:t>Etnični stereotipi:</a:t>
            </a:r>
            <a:r>
              <a:rPr lang="pl-PL" sz="2000" b="1" dirty="0"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</a:rPr>
              <a:t>poenostavljene in neutemeljene sodbe o narodih in nacionalnih skupinah. Drugim narodom navadno pripisujemo negativne lastnosti, lastnemu pa izključno pozitivne lastnosti.</a:t>
            </a:r>
          </a:p>
          <a:p>
            <a:pPr marL="0" indent="0">
              <a:buNone/>
            </a:pPr>
            <a:r>
              <a:rPr lang="pl-PL" sz="2000" b="1" u="sng" dirty="0">
                <a:latin typeface="Comic Sans MS" panose="030F0702030302020204" pitchFamily="66" charset="0"/>
              </a:rPr>
              <a:t>Spolni stereotipi:</a:t>
            </a:r>
            <a:r>
              <a:rPr lang="pl-PL" sz="2000" b="1" dirty="0">
                <a:latin typeface="Comic Sans MS" panose="030F0702030302020204" pitchFamily="66" charset="0"/>
              </a:rPr>
              <a:t> </a:t>
            </a:r>
            <a:r>
              <a:rPr lang="pl-PL" sz="2000" dirty="0">
                <a:latin typeface="Comic Sans MS" panose="030F0702030302020204" pitchFamily="66" charset="0"/>
              </a:rPr>
              <a:t>moški kot pametni, odločni, racionalni, ženske so tople, popustljive, šibke… “pametni in pridne”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pl-PL" sz="2000" dirty="0">
                <a:latin typeface="Comic Sans MS" panose="030F0702030302020204" pitchFamily="66" charset="0"/>
              </a:rPr>
              <a:t>- na njiihovo vsebino vplivajo vsi dejavniki sociaizacije</a:t>
            </a:r>
          </a:p>
        </p:txBody>
      </p:sp>
    </p:spTree>
    <p:extLst>
      <p:ext uri="{BB962C8B-B14F-4D97-AF65-F5344CB8AC3E}">
        <p14:creationId xmlns:p14="http://schemas.microsoft.com/office/powerpoint/2010/main" val="72395557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FA008D-7FAA-66E9-C381-91E1DE683D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5FB8265B-7D04-1549-EF9E-43918665D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184D37BC-2880-2B0A-E1A9-8ED322795C81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B1672BCD-D3B2-66C2-3399-B42CDA5C614D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66753B4E-4CE8-1F8B-4B0E-775591C1083B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BD613E5F-048E-FDF3-6677-875E0F05ACB3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B24D3118-A84B-5243-89EC-2FDD66805B80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8B1F8E4C-9EB8-13F2-3E48-5473BD075112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DFD72324-E0B9-01D9-43DF-540984078E5B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934FA162-AD62-0DBB-4369-4D2AAD283D9D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233F9721-4460-B5D9-254D-C599F2D9F121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0581BD4F-D07D-AA8F-150C-B66CE3E6C625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4A63E8FD-4AC6-DB5C-E137-75EB81712B76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Predsodki: </a:t>
            </a:r>
            <a:r>
              <a:rPr lang="pl-PL" sz="2000" dirty="0">
                <a:latin typeface="Comic Sans MS" panose="030F0702030302020204" pitchFamily="66" charset="0"/>
              </a:rPr>
              <a:t>vrsta stališč do socialnih skupin, ki niso utemeljena, a jh spremljajo močna čustva in so odporna proti spremembam (moški kot pametni, odločni, racionalni, ženske so tople, popustljive, šibke… “pametni in pridne”)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  <a:p>
            <a:r>
              <a:rPr lang="pl-PL" sz="2000" dirty="0">
                <a:latin typeface="Comic Sans MS" panose="030F0702030302020204" pitchFamily="66" charset="0"/>
              </a:rPr>
              <a:t>Etnični predsodki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Rasni predsodki 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Spolni predsodki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Verski predsodki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Predsodki do starejših</a:t>
            </a:r>
          </a:p>
          <a:p>
            <a:pPr marL="0" indent="0">
              <a:buNone/>
            </a:pP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4731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9BC7F-EE35-C947-705D-F22313002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15D3512C-42C3-CC28-0F31-9B7DC845D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A3BA370D-28F8-CBE3-4438-3BE9C0612E25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E784B075-E249-3FD7-19EF-18C09C389DA6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D6AB3D11-958C-60D4-7C44-D8977758BEE8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67CC9F61-81C0-D382-F831-FCEC31923405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F289EA27-DDB1-480E-D6DA-134265E16180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69BD66D7-914B-3FEF-EA5C-DE1A71A0E903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69895C85-6180-EE81-ED35-9074CBC1F13B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71D217BC-9667-E603-621A-7F0B2A585D24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1E87F1F8-279B-644C-4830-7D6265C531F5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765F7485-029B-A90E-6584-7D0C08C6A1EC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505796AD-D3E7-8F1F-BFC6-4439CCA1E648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u="sng" dirty="0">
                <a:solidFill>
                  <a:srgbClr val="FB9FB5"/>
                </a:solidFill>
                <a:latin typeface="Comic Sans MS" panose="030F0702030302020204" pitchFamily="66" charset="0"/>
              </a:rPr>
              <a:t>MEDOSEBNI ODNOSI: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Prosocialno vedenje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Proindividualno vedenje</a:t>
            </a:r>
          </a:p>
          <a:p>
            <a:r>
              <a:rPr lang="pl-PL" sz="2000" dirty="0">
                <a:latin typeface="Comic Sans MS" panose="030F0702030302020204" pitchFamily="66" charset="0"/>
              </a:rPr>
              <a:t>Antisocialno vedenje</a:t>
            </a:r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97E08368-33DC-77C6-EC93-820CC5E0FB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500" t="16223" r="10536" b="22271"/>
          <a:stretch/>
        </p:blipFill>
        <p:spPr>
          <a:xfrm>
            <a:off x="4643625" y="2391857"/>
            <a:ext cx="6213525" cy="336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4028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377F86-BF77-CD6A-5CBE-06BCEA6D3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Psychedelic trippy lsd or magic mushrooms hallucinations hippie concept  design 3d illustration | Premium Photo">
            <a:extLst>
              <a:ext uri="{FF2B5EF4-FFF2-40B4-BE49-F238E27FC236}">
                <a16:creationId xmlns:a16="http://schemas.microsoft.com/office/drawing/2014/main" id="{A42188A3-F643-5E82-06A3-22624407D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5471" y="-151771"/>
            <a:ext cx="12335178" cy="705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Označba mesta vsebine 2">
            <a:extLst>
              <a:ext uri="{FF2B5EF4-FFF2-40B4-BE49-F238E27FC236}">
                <a16:creationId xmlns:a16="http://schemas.microsoft.com/office/drawing/2014/main" id="{893F6999-4845-36A4-C320-67F20F7E7A91}"/>
              </a:ext>
            </a:extLst>
          </p:cNvPr>
          <p:cNvSpPr txBox="1">
            <a:spLocks/>
          </p:cNvSpPr>
          <p:nvPr/>
        </p:nvSpPr>
        <p:spPr>
          <a:xfrm>
            <a:off x="1254917" y="1950670"/>
            <a:ext cx="9791700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sl-SI" sz="2000" dirty="0">
              <a:latin typeface="Comic Sans MS" panose="030F0702030302020204" pitchFamily="66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6D89EDAD-A147-72B3-9145-F085BA965B4C}"/>
              </a:ext>
            </a:extLst>
          </p:cNvPr>
          <p:cNvGrpSpPr/>
          <p:nvPr/>
        </p:nvGrpSpPr>
        <p:grpSpPr>
          <a:xfrm>
            <a:off x="-65471" y="-151771"/>
            <a:ext cx="10297360" cy="5708531"/>
            <a:chOff x="-20286" y="-1"/>
            <a:chExt cx="9796438" cy="5330599"/>
          </a:xfrm>
        </p:grpSpPr>
        <p:sp>
          <p:nvSpPr>
            <p:cNvPr id="13" name="Pravokotni trikotnik 12">
              <a:extLst>
                <a:ext uri="{FF2B5EF4-FFF2-40B4-BE49-F238E27FC236}">
                  <a16:creationId xmlns:a16="http://schemas.microsoft.com/office/drawing/2014/main" id="{2147DC00-0509-0F40-D244-2008F12EB53D}"/>
                </a:ext>
              </a:extLst>
            </p:cNvPr>
            <p:cNvSpPr/>
            <p:nvPr/>
          </p:nvSpPr>
          <p:spPr>
            <a:xfrm flipV="1">
              <a:off x="-15548" y="-1"/>
              <a:ext cx="9791700" cy="5330599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 dirty="0"/>
            </a:p>
          </p:txBody>
        </p:sp>
        <p:sp>
          <p:nvSpPr>
            <p:cNvPr id="16" name="Pravokotni trikotnik 15">
              <a:extLst>
                <a:ext uri="{FF2B5EF4-FFF2-40B4-BE49-F238E27FC236}">
                  <a16:creationId xmlns:a16="http://schemas.microsoft.com/office/drawing/2014/main" id="{4003191B-FD52-A79B-B919-BA8313D23118}"/>
                </a:ext>
              </a:extLst>
            </p:cNvPr>
            <p:cNvSpPr/>
            <p:nvPr/>
          </p:nvSpPr>
          <p:spPr>
            <a:xfrm flipV="1">
              <a:off x="-20286" y="-1"/>
              <a:ext cx="8783286" cy="4876800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1AE7D868-BCC5-3AF1-BA79-7E0EDA5984FE}"/>
              </a:ext>
            </a:extLst>
          </p:cNvPr>
          <p:cNvGrpSpPr/>
          <p:nvPr/>
        </p:nvGrpSpPr>
        <p:grpSpPr>
          <a:xfrm>
            <a:off x="6327587" y="257597"/>
            <a:ext cx="5942120" cy="6644935"/>
            <a:chOff x="6419106" y="275205"/>
            <a:chExt cx="5784695" cy="6657493"/>
          </a:xfrm>
          <a:solidFill>
            <a:srgbClr val="FB9FB5"/>
          </a:solidFill>
        </p:grpSpPr>
        <p:sp>
          <p:nvSpPr>
            <p:cNvPr id="20" name="Pravokotni trikotnik 19">
              <a:extLst>
                <a:ext uri="{FF2B5EF4-FFF2-40B4-BE49-F238E27FC236}">
                  <a16:creationId xmlns:a16="http://schemas.microsoft.com/office/drawing/2014/main" id="{B588D0EF-D36C-74BB-68E2-B0B4CBA42878}"/>
                </a:ext>
              </a:extLst>
            </p:cNvPr>
            <p:cNvSpPr/>
            <p:nvPr/>
          </p:nvSpPr>
          <p:spPr>
            <a:xfrm rot="16200000">
              <a:off x="5982708" y="711603"/>
              <a:ext cx="6657492" cy="5784695"/>
            </a:xfrm>
            <a:prstGeom prst="rtTriangle">
              <a:avLst/>
            </a:prstGeom>
            <a:solidFill>
              <a:srgbClr val="FB9FB5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l-SI"/>
            </a:p>
          </p:txBody>
        </p:sp>
        <p:sp>
          <p:nvSpPr>
            <p:cNvPr id="21" name="Pravokotni trikotnik 20">
              <a:extLst>
                <a:ext uri="{FF2B5EF4-FFF2-40B4-BE49-F238E27FC236}">
                  <a16:creationId xmlns:a16="http://schemas.microsoft.com/office/drawing/2014/main" id="{DB474F17-6C4A-8579-9F1E-900B5A4E0035}"/>
                </a:ext>
              </a:extLst>
            </p:cNvPr>
            <p:cNvSpPr/>
            <p:nvPr/>
          </p:nvSpPr>
          <p:spPr>
            <a:xfrm rot="16200000">
              <a:off x="6587632" y="1316530"/>
              <a:ext cx="6005601" cy="5226735"/>
            </a:xfrm>
            <a:prstGeom prst="rtTriangl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342900" indent="-342900" algn="ctr">
                <a:buFont typeface="+mj-lt"/>
                <a:buAutoNum type="arabicPeriod"/>
              </a:pPr>
              <a:endParaRPr lang="sl-SI" dirty="0"/>
            </a:p>
          </p:txBody>
        </p:sp>
      </p:grpSp>
      <p:sp>
        <p:nvSpPr>
          <p:cNvPr id="22" name="Znak za minus 21">
            <a:extLst>
              <a:ext uri="{FF2B5EF4-FFF2-40B4-BE49-F238E27FC236}">
                <a16:creationId xmlns:a16="http://schemas.microsoft.com/office/drawing/2014/main" id="{41657558-743D-344D-ECF4-7D373D64D367}"/>
              </a:ext>
            </a:extLst>
          </p:cNvPr>
          <p:cNvSpPr/>
          <p:nvPr/>
        </p:nvSpPr>
        <p:spPr>
          <a:xfrm>
            <a:off x="-503473" y="-711495"/>
            <a:ext cx="13308480" cy="3276062"/>
          </a:xfrm>
          <a:prstGeom prst="mathMinus">
            <a:avLst/>
          </a:prstGeom>
          <a:solidFill>
            <a:srgbClr val="FFC000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FFC000"/>
              </a:solidFill>
            </a:endParaRPr>
          </a:p>
        </p:txBody>
      </p:sp>
      <p:sp>
        <p:nvSpPr>
          <p:cNvPr id="23" name="PoljeZBesedilom 22">
            <a:extLst>
              <a:ext uri="{FF2B5EF4-FFF2-40B4-BE49-F238E27FC236}">
                <a16:creationId xmlns:a16="http://schemas.microsoft.com/office/drawing/2014/main" id="{C490BE96-6BB9-9AD7-9384-8C1F6DAD02EF}"/>
              </a:ext>
            </a:extLst>
          </p:cNvPr>
          <p:cNvSpPr txBox="1"/>
          <p:nvPr/>
        </p:nvSpPr>
        <p:spPr>
          <a:xfrm>
            <a:off x="765663" y="673265"/>
            <a:ext cx="1064290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sl-SI" sz="3200" b="1" dirty="0">
                <a:latin typeface="Ink Free" panose="03080402000500000000" pitchFamily="66" charset="0"/>
              </a:rPr>
              <a:t>ČLOVEK V DRUŽBENEM IN DELOVNEM OKOLJU</a:t>
            </a:r>
          </a:p>
        </p:txBody>
      </p:sp>
      <p:sp>
        <p:nvSpPr>
          <p:cNvPr id="2" name="Pravokotnik: zaokroženi vogali 1">
            <a:extLst>
              <a:ext uri="{FF2B5EF4-FFF2-40B4-BE49-F238E27FC236}">
                <a16:creationId xmlns:a16="http://schemas.microsoft.com/office/drawing/2014/main" id="{471A2EA5-FBDE-ADB1-E420-6010354DD962}"/>
              </a:ext>
            </a:extLst>
          </p:cNvPr>
          <p:cNvSpPr/>
          <p:nvPr/>
        </p:nvSpPr>
        <p:spPr>
          <a:xfrm>
            <a:off x="892967" y="1527401"/>
            <a:ext cx="10515600" cy="4735286"/>
          </a:xfrm>
          <a:prstGeom prst="roundRect">
            <a:avLst/>
          </a:prstGeom>
          <a:solidFill>
            <a:schemeClr val="lt1">
              <a:alpha val="89000"/>
            </a:schemeClr>
          </a:solidFill>
          <a:ln w="19050">
            <a:solidFill>
              <a:srgbClr val="8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sl-SI" dirty="0">
              <a:solidFill>
                <a:srgbClr val="800000"/>
              </a:solidFill>
            </a:endParaRPr>
          </a:p>
        </p:txBody>
      </p:sp>
      <p:sp>
        <p:nvSpPr>
          <p:cNvPr id="3" name="Označba mesta vsebine 2">
            <a:extLst>
              <a:ext uri="{FF2B5EF4-FFF2-40B4-BE49-F238E27FC236}">
                <a16:creationId xmlns:a16="http://schemas.microsoft.com/office/drawing/2014/main" id="{EC31CFAD-8FEB-21E3-B5AE-1EEF7920511E}"/>
              </a:ext>
            </a:extLst>
          </p:cNvPr>
          <p:cNvSpPr txBox="1">
            <a:spLocks/>
          </p:cNvSpPr>
          <p:nvPr/>
        </p:nvSpPr>
        <p:spPr>
          <a:xfrm>
            <a:off x="1284555" y="1977412"/>
            <a:ext cx="9848665" cy="4147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pl-PL" sz="2000" b="1" dirty="0">
                <a:solidFill>
                  <a:srgbClr val="FB9FB5"/>
                </a:solidFill>
                <a:latin typeface="Comic Sans MS" panose="030F0702030302020204" pitchFamily="66" charset="0"/>
              </a:rPr>
              <a:t>MEDOSEBNI ODNOSI:</a:t>
            </a: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Prosocialno vedenje: </a:t>
            </a:r>
            <a:r>
              <a:rPr lang="pl-PL" sz="2000" dirty="0">
                <a:latin typeface="Comic Sans MS" panose="030F0702030302020204" pitchFamily="66" charset="0"/>
              </a:rPr>
              <a:t>zajema vedenje, ki je naravnano na pomoč drugim, ki so v  težavah, v iskanju koristi za druge, v zadovoljevanje potreb drugih ljudi (razvija se med socializacijo) – sodelovanje, altruizem</a:t>
            </a: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Proindividualno vedenje: </a:t>
            </a:r>
            <a:r>
              <a:rPr lang="pl-PL" sz="2000" dirty="0">
                <a:latin typeface="Comic Sans MS" panose="030F0702030302020204" pitchFamily="66" charset="0"/>
              </a:rPr>
              <a:t>kadar v medosebnih odnosih postavljamo v ospredje sebe in svoje korsti (egoizem ali sebičnost; asertivnost, tekmovalnost)</a:t>
            </a:r>
          </a:p>
          <a:p>
            <a:pPr marL="0" indent="0">
              <a:buNone/>
            </a:pPr>
            <a:r>
              <a:rPr lang="pl-PL" sz="2000" b="1" dirty="0">
                <a:latin typeface="Comic Sans MS" panose="030F0702030302020204" pitchFamily="66" charset="0"/>
              </a:rPr>
              <a:t>Antisocialno vedenje: </a:t>
            </a:r>
            <a:r>
              <a:rPr lang="pl-PL" sz="2000" dirty="0">
                <a:latin typeface="Comic Sans MS" panose="030F0702030302020204" pitchFamily="66" charset="0"/>
              </a:rPr>
              <a:t>vedenje, ki ni v skladu z normatvno urejenostjo neke družbe (antisocialno vedenje: neposredno ogroža interese drugih; asocialno vedenje: vedenje ni v skladu z normami neke družbe, vendar jih neposredno ne ruši in ne ogroža)</a:t>
            </a:r>
          </a:p>
        </p:txBody>
      </p:sp>
    </p:spTree>
    <p:extLst>
      <p:ext uri="{BB962C8B-B14F-4D97-AF65-F5344CB8AC3E}">
        <p14:creationId xmlns:p14="http://schemas.microsoft.com/office/powerpoint/2010/main" val="36974703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isarn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8592</TotalTime>
  <Words>3596</Words>
  <Application>Microsoft Office PowerPoint</Application>
  <PresentationFormat>Širokozaslonsko</PresentationFormat>
  <Paragraphs>444</Paragraphs>
  <Slides>57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9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57</vt:i4>
      </vt:variant>
    </vt:vector>
  </HeadingPairs>
  <TitlesOfParts>
    <vt:vector size="67" baseType="lpstr">
      <vt:lpstr>Arial</vt:lpstr>
      <vt:lpstr>Calibri</vt:lpstr>
      <vt:lpstr>Calibri Light</vt:lpstr>
      <vt:lpstr>Comic Sans MS</vt:lpstr>
      <vt:lpstr>Cormorant Garamond Medium</vt:lpstr>
      <vt:lpstr>Cormorant Garamond Medium Bold</vt:lpstr>
      <vt:lpstr>Ink Free</vt:lpstr>
      <vt:lpstr>Open Sans Light Italics</vt:lpstr>
      <vt:lpstr>Wingdings</vt:lpstr>
      <vt:lpstr>Officeova tema</vt:lpstr>
      <vt:lpstr>--------------------------------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  <vt:lpstr>PowerPointova predstavitev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---------------</dc:title>
  <dc:creator>Žana</dc:creator>
  <cp:lastModifiedBy>Žana</cp:lastModifiedBy>
  <cp:revision>186</cp:revision>
  <dcterms:created xsi:type="dcterms:W3CDTF">2024-01-14T14:15:03Z</dcterms:created>
  <dcterms:modified xsi:type="dcterms:W3CDTF">2025-11-16T21:15:58Z</dcterms:modified>
</cp:coreProperties>
</file>