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ink/ink5.xml" ContentType="application/inkml+xml"/>
  <Override PartName="/ppt/ink/ink6.xml" ContentType="application/inkml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83" r:id="rId3"/>
    <p:sldId id="284" r:id="rId4"/>
    <p:sldId id="297" r:id="rId5"/>
    <p:sldId id="299" r:id="rId6"/>
    <p:sldId id="383" r:id="rId7"/>
    <p:sldId id="384" r:id="rId8"/>
    <p:sldId id="386" r:id="rId9"/>
    <p:sldId id="385" r:id="rId10"/>
    <p:sldId id="387" r:id="rId11"/>
    <p:sldId id="388" r:id="rId12"/>
    <p:sldId id="389" r:id="rId13"/>
    <p:sldId id="390" r:id="rId14"/>
    <p:sldId id="391" r:id="rId15"/>
    <p:sldId id="392" r:id="rId16"/>
    <p:sldId id="393" r:id="rId17"/>
    <p:sldId id="394" r:id="rId18"/>
    <p:sldId id="395" r:id="rId19"/>
    <p:sldId id="396" r:id="rId20"/>
    <p:sldId id="397" r:id="rId21"/>
    <p:sldId id="398" r:id="rId22"/>
    <p:sldId id="399" r:id="rId23"/>
    <p:sldId id="405" r:id="rId24"/>
    <p:sldId id="404" r:id="rId25"/>
    <p:sldId id="406" r:id="rId26"/>
    <p:sldId id="407" r:id="rId27"/>
    <p:sldId id="408" r:id="rId28"/>
    <p:sldId id="409" r:id="rId29"/>
    <p:sldId id="411" r:id="rId30"/>
    <p:sldId id="412" r:id="rId31"/>
    <p:sldId id="413" r:id="rId32"/>
    <p:sldId id="414" r:id="rId33"/>
    <p:sldId id="415" r:id="rId34"/>
    <p:sldId id="416" r:id="rId35"/>
    <p:sldId id="417" r:id="rId36"/>
    <p:sldId id="418" r:id="rId37"/>
    <p:sldId id="461" r:id="rId38"/>
    <p:sldId id="419" r:id="rId39"/>
    <p:sldId id="422" r:id="rId40"/>
    <p:sldId id="423" r:id="rId41"/>
    <p:sldId id="424" r:id="rId42"/>
    <p:sldId id="425" r:id="rId43"/>
    <p:sldId id="426" r:id="rId44"/>
    <p:sldId id="427" r:id="rId45"/>
    <p:sldId id="462" r:id="rId46"/>
    <p:sldId id="429" r:id="rId47"/>
    <p:sldId id="430" r:id="rId48"/>
    <p:sldId id="431" r:id="rId49"/>
    <p:sldId id="432" r:id="rId50"/>
    <p:sldId id="433" r:id="rId51"/>
    <p:sldId id="434" r:id="rId52"/>
    <p:sldId id="435" r:id="rId53"/>
    <p:sldId id="436" r:id="rId54"/>
    <p:sldId id="437" r:id="rId55"/>
    <p:sldId id="438" r:id="rId56"/>
    <p:sldId id="439" r:id="rId57"/>
    <p:sldId id="440" r:id="rId58"/>
    <p:sldId id="441" r:id="rId59"/>
    <p:sldId id="442" r:id="rId60"/>
    <p:sldId id="443" r:id="rId61"/>
    <p:sldId id="444" r:id="rId62"/>
    <p:sldId id="445" r:id="rId63"/>
    <p:sldId id="446" r:id="rId64"/>
    <p:sldId id="447" r:id="rId65"/>
    <p:sldId id="448" r:id="rId66"/>
    <p:sldId id="449" r:id="rId67"/>
    <p:sldId id="450" r:id="rId68"/>
    <p:sldId id="455" r:id="rId69"/>
    <p:sldId id="460" r:id="rId70"/>
    <p:sldId id="463" r:id="rId71"/>
    <p:sldId id="457" r:id="rId72"/>
    <p:sldId id="458" r:id="rId73"/>
    <p:sldId id="372" r:id="rId74"/>
    <p:sldId id="375" r:id="rId75"/>
    <p:sldId id="376" r:id="rId76"/>
    <p:sldId id="377" r:id="rId77"/>
    <p:sldId id="378" r:id="rId78"/>
    <p:sldId id="373" r:id="rId79"/>
    <p:sldId id="379" r:id="rId80"/>
    <p:sldId id="380" r:id="rId81"/>
    <p:sldId id="381" r:id="rId82"/>
    <p:sldId id="374" r:id="rId83"/>
    <p:sldId id="382" r:id="rId84"/>
  </p:sldIdLst>
  <p:sldSz cx="12192000" cy="6858000"/>
  <p:notesSz cx="6858000" cy="9144000"/>
  <p:defaultTextStyle>
    <a:defPPr>
      <a:defRPr lang="sl-S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Žana" initials="Ž" lastIdx="1" clrIdx="0">
    <p:extLst>
      <p:ext uri="{19B8F6BF-5375-455C-9EA6-DF929625EA0E}">
        <p15:presenceInfo xmlns:p15="http://schemas.microsoft.com/office/powerpoint/2012/main" userId="Žana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83700"/>
    <a:srgbClr val="D88516"/>
    <a:srgbClr val="800000"/>
    <a:srgbClr val="9D6A2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75DCB02-9BB8-47FD-8907-85C794F793BA}" styleName="Tematski slog 1 – poudarek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660" autoAdjust="0"/>
    <p:restoredTop sz="94660"/>
  </p:normalViewPr>
  <p:slideViewPr>
    <p:cSldViewPr snapToGrid="0">
      <p:cViewPr varScale="1">
        <p:scale>
          <a:sx n="69" d="100"/>
          <a:sy n="69" d="100"/>
        </p:scale>
        <p:origin x="692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tableStyles" Target="tableStyles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commentAuthors" Target="commentAuthor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viewProps" Target="viewProps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BAB5513-C231-4186-8679-6E15BE78A586}" type="doc">
      <dgm:prSet loTypeId="urn:microsoft.com/office/officeart/2005/8/layout/hierarchy2" loCatId="hierarchy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sl-SI"/>
        </a:p>
      </dgm:t>
    </dgm:pt>
    <dgm:pt modelId="{AD6A8E62-3CB5-4FCE-BF52-44EB168070A4}">
      <dgm:prSet phldrT="[besedilo]"/>
      <dgm:spPr>
        <a:ln w="28575">
          <a:solidFill>
            <a:srgbClr val="9D6A27"/>
          </a:solidFill>
        </a:ln>
      </dgm:spPr>
      <dgm:t>
        <a:bodyPr/>
        <a:lstStyle/>
        <a:p>
          <a:r>
            <a:rPr lang="sl-SI" dirty="0">
              <a:latin typeface="Comic Sans MS" panose="030F0702030302020204" pitchFamily="66" charset="0"/>
            </a:rPr>
            <a:t>DUŠEVNI PROCESI</a:t>
          </a:r>
        </a:p>
      </dgm:t>
    </dgm:pt>
    <dgm:pt modelId="{00B6B45D-2DE0-40E4-B801-DF7BDE69C4F9}" type="parTrans" cxnId="{D4E7E147-DD43-45AE-ACA6-315103642529}">
      <dgm:prSet/>
      <dgm:spPr/>
      <dgm:t>
        <a:bodyPr/>
        <a:lstStyle/>
        <a:p>
          <a:endParaRPr lang="sl-SI"/>
        </a:p>
      </dgm:t>
    </dgm:pt>
    <dgm:pt modelId="{C9312CAF-B6B3-4639-BAF5-73D2F9C57821}" type="sibTrans" cxnId="{D4E7E147-DD43-45AE-ACA6-315103642529}">
      <dgm:prSet/>
      <dgm:spPr/>
      <dgm:t>
        <a:bodyPr/>
        <a:lstStyle/>
        <a:p>
          <a:endParaRPr lang="sl-SI"/>
        </a:p>
      </dgm:t>
    </dgm:pt>
    <dgm:pt modelId="{E8817ED1-EEDD-4612-B63B-85FC9DD34F97}">
      <dgm:prSet phldrT="[besedilo]"/>
      <dgm:spPr>
        <a:ln w="28575">
          <a:solidFill>
            <a:srgbClr val="9D6A27"/>
          </a:solidFill>
        </a:ln>
      </dgm:spPr>
      <dgm:t>
        <a:bodyPr/>
        <a:lstStyle/>
        <a:p>
          <a:r>
            <a:rPr lang="sl-SI" dirty="0">
              <a:latin typeface="Comic Sans MS" panose="030F0702030302020204" pitchFamily="66" charset="0"/>
            </a:rPr>
            <a:t>spoznavni (kognitivni) procesi</a:t>
          </a:r>
        </a:p>
      </dgm:t>
    </dgm:pt>
    <dgm:pt modelId="{E3672CD3-36BC-4971-81CB-B2A5F12AB21B}" type="parTrans" cxnId="{C1F38959-91AF-4571-B41C-773A01E48462}">
      <dgm:prSet/>
      <dgm:spPr/>
      <dgm:t>
        <a:bodyPr/>
        <a:lstStyle/>
        <a:p>
          <a:endParaRPr lang="sl-SI"/>
        </a:p>
      </dgm:t>
    </dgm:pt>
    <dgm:pt modelId="{551A2E15-89DB-4F1A-B759-26B33F904155}" type="sibTrans" cxnId="{C1F38959-91AF-4571-B41C-773A01E48462}">
      <dgm:prSet/>
      <dgm:spPr/>
      <dgm:t>
        <a:bodyPr/>
        <a:lstStyle/>
        <a:p>
          <a:endParaRPr lang="sl-SI"/>
        </a:p>
      </dgm:t>
    </dgm:pt>
    <dgm:pt modelId="{E706E841-6393-49A6-8A4A-CAFC7F05D721}">
      <dgm:prSet phldrT="[besedilo]"/>
      <dgm:spPr>
        <a:ln w="28575">
          <a:solidFill>
            <a:srgbClr val="9D6A27"/>
          </a:solidFill>
        </a:ln>
      </dgm:spPr>
      <dgm:t>
        <a:bodyPr/>
        <a:lstStyle/>
        <a:p>
          <a:r>
            <a:rPr lang="sl-SI" dirty="0">
              <a:latin typeface="Comic Sans MS" panose="030F0702030302020204" pitchFamily="66" charset="0"/>
            </a:rPr>
            <a:t>čustveni procesi</a:t>
          </a:r>
        </a:p>
      </dgm:t>
    </dgm:pt>
    <dgm:pt modelId="{789ED44A-A5B1-4D6E-A391-E5D869FDFE3D}" type="parTrans" cxnId="{DED979B5-6BD3-499A-8B9A-32F4F89894C8}">
      <dgm:prSet/>
      <dgm:spPr/>
      <dgm:t>
        <a:bodyPr/>
        <a:lstStyle/>
        <a:p>
          <a:endParaRPr lang="sl-SI"/>
        </a:p>
      </dgm:t>
    </dgm:pt>
    <dgm:pt modelId="{9BAD065F-1038-41C2-9F85-86E01F692AAC}" type="sibTrans" cxnId="{DED979B5-6BD3-499A-8B9A-32F4F89894C8}">
      <dgm:prSet/>
      <dgm:spPr/>
      <dgm:t>
        <a:bodyPr/>
        <a:lstStyle/>
        <a:p>
          <a:endParaRPr lang="sl-SI"/>
        </a:p>
      </dgm:t>
    </dgm:pt>
    <dgm:pt modelId="{608ABD42-5898-4920-9C4F-787527083D2C}">
      <dgm:prSet phldrT="[besedilo]"/>
      <dgm:spPr>
        <a:ln w="28575">
          <a:solidFill>
            <a:srgbClr val="9D6A27"/>
          </a:solidFill>
        </a:ln>
      </dgm:spPr>
      <dgm:t>
        <a:bodyPr/>
        <a:lstStyle/>
        <a:p>
          <a:r>
            <a:rPr lang="sl-SI" dirty="0">
              <a:latin typeface="Comic Sans MS" panose="030F0702030302020204" pitchFamily="66" charset="0"/>
            </a:rPr>
            <a:t>motivacijski procesi</a:t>
          </a:r>
        </a:p>
      </dgm:t>
    </dgm:pt>
    <dgm:pt modelId="{2CFE0AE3-3EBB-44B7-ACFE-BE0DE5B8CA2C}" type="parTrans" cxnId="{5356A8A7-5E81-4326-AFFD-E260CB603108}">
      <dgm:prSet/>
      <dgm:spPr/>
      <dgm:t>
        <a:bodyPr/>
        <a:lstStyle/>
        <a:p>
          <a:endParaRPr lang="sl-SI"/>
        </a:p>
      </dgm:t>
    </dgm:pt>
    <dgm:pt modelId="{F801C507-0BE2-4837-846B-E77767C60325}" type="sibTrans" cxnId="{5356A8A7-5E81-4326-AFFD-E260CB603108}">
      <dgm:prSet/>
      <dgm:spPr/>
      <dgm:t>
        <a:bodyPr/>
        <a:lstStyle/>
        <a:p>
          <a:endParaRPr lang="sl-SI"/>
        </a:p>
      </dgm:t>
    </dgm:pt>
    <dgm:pt modelId="{263E9FA7-D959-4734-AE35-4B6791FD902A}" type="pres">
      <dgm:prSet presAssocID="{6BAB5513-C231-4186-8679-6E15BE78A586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sl-SI"/>
        </a:p>
      </dgm:t>
    </dgm:pt>
    <dgm:pt modelId="{B82A0F3C-70E0-438C-92A9-2254299D15AA}" type="pres">
      <dgm:prSet presAssocID="{AD6A8E62-3CB5-4FCE-BF52-44EB168070A4}" presName="root1" presStyleCnt="0"/>
      <dgm:spPr/>
    </dgm:pt>
    <dgm:pt modelId="{4C4F56A0-26A3-4C34-87C8-6D3D913A3EA0}" type="pres">
      <dgm:prSet presAssocID="{AD6A8E62-3CB5-4FCE-BF52-44EB168070A4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sl-SI"/>
        </a:p>
      </dgm:t>
    </dgm:pt>
    <dgm:pt modelId="{6B030540-C453-45A4-A400-3879B8891812}" type="pres">
      <dgm:prSet presAssocID="{AD6A8E62-3CB5-4FCE-BF52-44EB168070A4}" presName="level2hierChild" presStyleCnt="0"/>
      <dgm:spPr/>
    </dgm:pt>
    <dgm:pt modelId="{2DAFD5CF-C047-42D8-9757-3AB80C905C6D}" type="pres">
      <dgm:prSet presAssocID="{E3672CD3-36BC-4971-81CB-B2A5F12AB21B}" presName="conn2-1" presStyleLbl="parChTrans1D2" presStyleIdx="0" presStyleCnt="3"/>
      <dgm:spPr/>
      <dgm:t>
        <a:bodyPr/>
        <a:lstStyle/>
        <a:p>
          <a:endParaRPr lang="sl-SI"/>
        </a:p>
      </dgm:t>
    </dgm:pt>
    <dgm:pt modelId="{983FFAA3-E131-4231-A8DF-A2A94088AEF1}" type="pres">
      <dgm:prSet presAssocID="{E3672CD3-36BC-4971-81CB-B2A5F12AB21B}" presName="connTx" presStyleLbl="parChTrans1D2" presStyleIdx="0" presStyleCnt="3"/>
      <dgm:spPr/>
      <dgm:t>
        <a:bodyPr/>
        <a:lstStyle/>
        <a:p>
          <a:endParaRPr lang="sl-SI"/>
        </a:p>
      </dgm:t>
    </dgm:pt>
    <dgm:pt modelId="{C684E9F3-3D9B-4894-AE3A-F7E7AADFFB94}" type="pres">
      <dgm:prSet presAssocID="{E8817ED1-EEDD-4612-B63B-85FC9DD34F97}" presName="root2" presStyleCnt="0"/>
      <dgm:spPr/>
    </dgm:pt>
    <dgm:pt modelId="{41930B0C-3FBE-4802-8542-294344B9FD08}" type="pres">
      <dgm:prSet presAssocID="{E8817ED1-EEDD-4612-B63B-85FC9DD34F97}" presName="LevelTwoTextNode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sl-SI"/>
        </a:p>
      </dgm:t>
    </dgm:pt>
    <dgm:pt modelId="{88632F4A-3B06-47E3-AD3E-B8CF483DCB7D}" type="pres">
      <dgm:prSet presAssocID="{E8817ED1-EEDD-4612-B63B-85FC9DD34F97}" presName="level3hierChild" presStyleCnt="0"/>
      <dgm:spPr/>
    </dgm:pt>
    <dgm:pt modelId="{1917E0A0-2E2B-45D5-A707-7D913F1AEBE2}" type="pres">
      <dgm:prSet presAssocID="{789ED44A-A5B1-4D6E-A391-E5D869FDFE3D}" presName="conn2-1" presStyleLbl="parChTrans1D2" presStyleIdx="1" presStyleCnt="3"/>
      <dgm:spPr/>
      <dgm:t>
        <a:bodyPr/>
        <a:lstStyle/>
        <a:p>
          <a:endParaRPr lang="sl-SI"/>
        </a:p>
      </dgm:t>
    </dgm:pt>
    <dgm:pt modelId="{771D7290-F102-407E-963F-2E7AA292F12B}" type="pres">
      <dgm:prSet presAssocID="{789ED44A-A5B1-4D6E-A391-E5D869FDFE3D}" presName="connTx" presStyleLbl="parChTrans1D2" presStyleIdx="1" presStyleCnt="3"/>
      <dgm:spPr/>
      <dgm:t>
        <a:bodyPr/>
        <a:lstStyle/>
        <a:p>
          <a:endParaRPr lang="sl-SI"/>
        </a:p>
      </dgm:t>
    </dgm:pt>
    <dgm:pt modelId="{FAF4F1B6-10A1-4FC9-8C98-9C9C62D0546A}" type="pres">
      <dgm:prSet presAssocID="{E706E841-6393-49A6-8A4A-CAFC7F05D721}" presName="root2" presStyleCnt="0"/>
      <dgm:spPr/>
    </dgm:pt>
    <dgm:pt modelId="{EA69953C-46A8-46EE-B04D-C59021D29576}" type="pres">
      <dgm:prSet presAssocID="{E706E841-6393-49A6-8A4A-CAFC7F05D721}" presName="LevelTwoTextNode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sl-SI"/>
        </a:p>
      </dgm:t>
    </dgm:pt>
    <dgm:pt modelId="{031F4E13-27B1-4FE6-92CE-2AC2EE6E9A4F}" type="pres">
      <dgm:prSet presAssocID="{E706E841-6393-49A6-8A4A-CAFC7F05D721}" presName="level3hierChild" presStyleCnt="0"/>
      <dgm:spPr/>
    </dgm:pt>
    <dgm:pt modelId="{E2B3B42A-4D56-4913-B078-EB2C316DEDC1}" type="pres">
      <dgm:prSet presAssocID="{2CFE0AE3-3EBB-44B7-ACFE-BE0DE5B8CA2C}" presName="conn2-1" presStyleLbl="parChTrans1D2" presStyleIdx="2" presStyleCnt="3"/>
      <dgm:spPr/>
      <dgm:t>
        <a:bodyPr/>
        <a:lstStyle/>
        <a:p>
          <a:endParaRPr lang="sl-SI"/>
        </a:p>
      </dgm:t>
    </dgm:pt>
    <dgm:pt modelId="{A29D075D-A456-4001-BC2F-A95A2AE73CC8}" type="pres">
      <dgm:prSet presAssocID="{2CFE0AE3-3EBB-44B7-ACFE-BE0DE5B8CA2C}" presName="connTx" presStyleLbl="parChTrans1D2" presStyleIdx="2" presStyleCnt="3"/>
      <dgm:spPr/>
      <dgm:t>
        <a:bodyPr/>
        <a:lstStyle/>
        <a:p>
          <a:endParaRPr lang="sl-SI"/>
        </a:p>
      </dgm:t>
    </dgm:pt>
    <dgm:pt modelId="{5D9EE08F-4BC2-409E-885A-58A502F095BC}" type="pres">
      <dgm:prSet presAssocID="{608ABD42-5898-4920-9C4F-787527083D2C}" presName="root2" presStyleCnt="0"/>
      <dgm:spPr/>
    </dgm:pt>
    <dgm:pt modelId="{45B9B00B-35B4-4DDC-8968-B94640132329}" type="pres">
      <dgm:prSet presAssocID="{608ABD42-5898-4920-9C4F-787527083D2C}" presName="LevelTwoTextNode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sl-SI"/>
        </a:p>
      </dgm:t>
    </dgm:pt>
    <dgm:pt modelId="{E116AAD0-D8F4-4468-923D-51F604E5DB78}" type="pres">
      <dgm:prSet presAssocID="{608ABD42-5898-4920-9C4F-787527083D2C}" presName="level3hierChild" presStyleCnt="0"/>
      <dgm:spPr/>
    </dgm:pt>
  </dgm:ptLst>
  <dgm:cxnLst>
    <dgm:cxn modelId="{D5CFAFC3-B060-4D8C-BC1C-765244712D91}" type="presOf" srcId="{789ED44A-A5B1-4D6E-A391-E5D869FDFE3D}" destId="{1917E0A0-2E2B-45D5-A707-7D913F1AEBE2}" srcOrd="0" destOrd="0" presId="urn:microsoft.com/office/officeart/2005/8/layout/hierarchy2"/>
    <dgm:cxn modelId="{DDED3242-27AE-4E07-A073-484F7A3FC855}" type="presOf" srcId="{6BAB5513-C231-4186-8679-6E15BE78A586}" destId="{263E9FA7-D959-4734-AE35-4B6791FD902A}" srcOrd="0" destOrd="0" presId="urn:microsoft.com/office/officeart/2005/8/layout/hierarchy2"/>
    <dgm:cxn modelId="{2DA9A6F0-644E-4E2F-B496-B68615670F47}" type="presOf" srcId="{608ABD42-5898-4920-9C4F-787527083D2C}" destId="{45B9B00B-35B4-4DDC-8968-B94640132329}" srcOrd="0" destOrd="0" presId="urn:microsoft.com/office/officeart/2005/8/layout/hierarchy2"/>
    <dgm:cxn modelId="{D4E7E147-DD43-45AE-ACA6-315103642529}" srcId="{6BAB5513-C231-4186-8679-6E15BE78A586}" destId="{AD6A8E62-3CB5-4FCE-BF52-44EB168070A4}" srcOrd="0" destOrd="0" parTransId="{00B6B45D-2DE0-40E4-B801-DF7BDE69C4F9}" sibTransId="{C9312CAF-B6B3-4639-BAF5-73D2F9C57821}"/>
    <dgm:cxn modelId="{F0F97A95-BBAA-415C-BAD0-165F2EE58526}" type="presOf" srcId="{E3672CD3-36BC-4971-81CB-B2A5F12AB21B}" destId="{2DAFD5CF-C047-42D8-9757-3AB80C905C6D}" srcOrd="0" destOrd="0" presId="urn:microsoft.com/office/officeart/2005/8/layout/hierarchy2"/>
    <dgm:cxn modelId="{60FC80A0-98EC-4081-9CA0-08D591D803D2}" type="presOf" srcId="{E8817ED1-EEDD-4612-B63B-85FC9DD34F97}" destId="{41930B0C-3FBE-4802-8542-294344B9FD08}" srcOrd="0" destOrd="0" presId="urn:microsoft.com/office/officeart/2005/8/layout/hierarchy2"/>
    <dgm:cxn modelId="{C1F38959-91AF-4571-B41C-773A01E48462}" srcId="{AD6A8E62-3CB5-4FCE-BF52-44EB168070A4}" destId="{E8817ED1-EEDD-4612-B63B-85FC9DD34F97}" srcOrd="0" destOrd="0" parTransId="{E3672CD3-36BC-4971-81CB-B2A5F12AB21B}" sibTransId="{551A2E15-89DB-4F1A-B759-26B33F904155}"/>
    <dgm:cxn modelId="{D4CF5519-04C3-4AFC-BD7B-D275C0D58DCB}" type="presOf" srcId="{2CFE0AE3-3EBB-44B7-ACFE-BE0DE5B8CA2C}" destId="{A29D075D-A456-4001-BC2F-A95A2AE73CC8}" srcOrd="1" destOrd="0" presId="urn:microsoft.com/office/officeart/2005/8/layout/hierarchy2"/>
    <dgm:cxn modelId="{DED979B5-6BD3-499A-8B9A-32F4F89894C8}" srcId="{AD6A8E62-3CB5-4FCE-BF52-44EB168070A4}" destId="{E706E841-6393-49A6-8A4A-CAFC7F05D721}" srcOrd="1" destOrd="0" parTransId="{789ED44A-A5B1-4D6E-A391-E5D869FDFE3D}" sibTransId="{9BAD065F-1038-41C2-9F85-86E01F692AAC}"/>
    <dgm:cxn modelId="{2C7214AD-9ADA-4090-9C2E-AB553B304779}" type="presOf" srcId="{AD6A8E62-3CB5-4FCE-BF52-44EB168070A4}" destId="{4C4F56A0-26A3-4C34-87C8-6D3D913A3EA0}" srcOrd="0" destOrd="0" presId="urn:microsoft.com/office/officeart/2005/8/layout/hierarchy2"/>
    <dgm:cxn modelId="{7381E397-0648-46CE-94E4-0FF326581FFA}" type="presOf" srcId="{2CFE0AE3-3EBB-44B7-ACFE-BE0DE5B8CA2C}" destId="{E2B3B42A-4D56-4913-B078-EB2C316DEDC1}" srcOrd="0" destOrd="0" presId="urn:microsoft.com/office/officeart/2005/8/layout/hierarchy2"/>
    <dgm:cxn modelId="{5356A8A7-5E81-4326-AFFD-E260CB603108}" srcId="{AD6A8E62-3CB5-4FCE-BF52-44EB168070A4}" destId="{608ABD42-5898-4920-9C4F-787527083D2C}" srcOrd="2" destOrd="0" parTransId="{2CFE0AE3-3EBB-44B7-ACFE-BE0DE5B8CA2C}" sibTransId="{F801C507-0BE2-4837-846B-E77767C60325}"/>
    <dgm:cxn modelId="{B46DC332-07AF-4DFE-8810-C35DDFFEC594}" type="presOf" srcId="{789ED44A-A5B1-4D6E-A391-E5D869FDFE3D}" destId="{771D7290-F102-407E-963F-2E7AA292F12B}" srcOrd="1" destOrd="0" presId="urn:microsoft.com/office/officeart/2005/8/layout/hierarchy2"/>
    <dgm:cxn modelId="{7EE2B473-E443-4497-AA6A-3C3B4FD198BF}" type="presOf" srcId="{E3672CD3-36BC-4971-81CB-B2A5F12AB21B}" destId="{983FFAA3-E131-4231-A8DF-A2A94088AEF1}" srcOrd="1" destOrd="0" presId="urn:microsoft.com/office/officeart/2005/8/layout/hierarchy2"/>
    <dgm:cxn modelId="{A1EFCC33-ADF9-402D-8C80-D74BADEFAA26}" type="presOf" srcId="{E706E841-6393-49A6-8A4A-CAFC7F05D721}" destId="{EA69953C-46A8-46EE-B04D-C59021D29576}" srcOrd="0" destOrd="0" presId="urn:microsoft.com/office/officeart/2005/8/layout/hierarchy2"/>
    <dgm:cxn modelId="{440708D5-9A5C-4E4C-8EF4-FBD6BF02AA90}" type="presParOf" srcId="{263E9FA7-D959-4734-AE35-4B6791FD902A}" destId="{B82A0F3C-70E0-438C-92A9-2254299D15AA}" srcOrd="0" destOrd="0" presId="urn:microsoft.com/office/officeart/2005/8/layout/hierarchy2"/>
    <dgm:cxn modelId="{27C98698-0C54-4D41-8187-E919EC44DCB1}" type="presParOf" srcId="{B82A0F3C-70E0-438C-92A9-2254299D15AA}" destId="{4C4F56A0-26A3-4C34-87C8-6D3D913A3EA0}" srcOrd="0" destOrd="0" presId="urn:microsoft.com/office/officeart/2005/8/layout/hierarchy2"/>
    <dgm:cxn modelId="{8E9E4FF6-9DB3-4909-8019-4CAD064C24FB}" type="presParOf" srcId="{B82A0F3C-70E0-438C-92A9-2254299D15AA}" destId="{6B030540-C453-45A4-A400-3879B8891812}" srcOrd="1" destOrd="0" presId="urn:microsoft.com/office/officeart/2005/8/layout/hierarchy2"/>
    <dgm:cxn modelId="{E97FCAC1-0815-4870-A5C5-5AEBB599FE30}" type="presParOf" srcId="{6B030540-C453-45A4-A400-3879B8891812}" destId="{2DAFD5CF-C047-42D8-9757-3AB80C905C6D}" srcOrd="0" destOrd="0" presId="urn:microsoft.com/office/officeart/2005/8/layout/hierarchy2"/>
    <dgm:cxn modelId="{44343991-F01C-433B-B04F-EA50039745F7}" type="presParOf" srcId="{2DAFD5CF-C047-42D8-9757-3AB80C905C6D}" destId="{983FFAA3-E131-4231-A8DF-A2A94088AEF1}" srcOrd="0" destOrd="0" presId="urn:microsoft.com/office/officeart/2005/8/layout/hierarchy2"/>
    <dgm:cxn modelId="{B4A2AE3D-5F87-4E95-AA7E-9BBBBAE4A385}" type="presParOf" srcId="{6B030540-C453-45A4-A400-3879B8891812}" destId="{C684E9F3-3D9B-4894-AE3A-F7E7AADFFB94}" srcOrd="1" destOrd="0" presId="urn:microsoft.com/office/officeart/2005/8/layout/hierarchy2"/>
    <dgm:cxn modelId="{9D695964-E167-45AD-A16D-42CC2E83D22C}" type="presParOf" srcId="{C684E9F3-3D9B-4894-AE3A-F7E7AADFFB94}" destId="{41930B0C-3FBE-4802-8542-294344B9FD08}" srcOrd="0" destOrd="0" presId="urn:microsoft.com/office/officeart/2005/8/layout/hierarchy2"/>
    <dgm:cxn modelId="{76903D72-3257-47E7-AA71-30519045F538}" type="presParOf" srcId="{C684E9F3-3D9B-4894-AE3A-F7E7AADFFB94}" destId="{88632F4A-3B06-47E3-AD3E-B8CF483DCB7D}" srcOrd="1" destOrd="0" presId="urn:microsoft.com/office/officeart/2005/8/layout/hierarchy2"/>
    <dgm:cxn modelId="{E9078213-EA76-423C-8C09-7CD341E1E36E}" type="presParOf" srcId="{6B030540-C453-45A4-A400-3879B8891812}" destId="{1917E0A0-2E2B-45D5-A707-7D913F1AEBE2}" srcOrd="2" destOrd="0" presId="urn:microsoft.com/office/officeart/2005/8/layout/hierarchy2"/>
    <dgm:cxn modelId="{E6CA04E8-44EF-4C4E-B844-A9140B13B859}" type="presParOf" srcId="{1917E0A0-2E2B-45D5-A707-7D913F1AEBE2}" destId="{771D7290-F102-407E-963F-2E7AA292F12B}" srcOrd="0" destOrd="0" presId="urn:microsoft.com/office/officeart/2005/8/layout/hierarchy2"/>
    <dgm:cxn modelId="{10E999DF-2F51-4726-8161-1B26B01E46B6}" type="presParOf" srcId="{6B030540-C453-45A4-A400-3879B8891812}" destId="{FAF4F1B6-10A1-4FC9-8C98-9C9C62D0546A}" srcOrd="3" destOrd="0" presId="urn:microsoft.com/office/officeart/2005/8/layout/hierarchy2"/>
    <dgm:cxn modelId="{39435726-360C-491F-B013-3082DB1E805E}" type="presParOf" srcId="{FAF4F1B6-10A1-4FC9-8C98-9C9C62D0546A}" destId="{EA69953C-46A8-46EE-B04D-C59021D29576}" srcOrd="0" destOrd="0" presId="urn:microsoft.com/office/officeart/2005/8/layout/hierarchy2"/>
    <dgm:cxn modelId="{45A727C1-4AFD-4004-B3B3-0076A58A1CC7}" type="presParOf" srcId="{FAF4F1B6-10A1-4FC9-8C98-9C9C62D0546A}" destId="{031F4E13-27B1-4FE6-92CE-2AC2EE6E9A4F}" srcOrd="1" destOrd="0" presId="urn:microsoft.com/office/officeart/2005/8/layout/hierarchy2"/>
    <dgm:cxn modelId="{CFDACB3D-62EA-441C-9F9E-A856FFF825C8}" type="presParOf" srcId="{6B030540-C453-45A4-A400-3879B8891812}" destId="{E2B3B42A-4D56-4913-B078-EB2C316DEDC1}" srcOrd="4" destOrd="0" presId="urn:microsoft.com/office/officeart/2005/8/layout/hierarchy2"/>
    <dgm:cxn modelId="{8BB39E6F-1D24-4584-953F-5908BB12ACCD}" type="presParOf" srcId="{E2B3B42A-4D56-4913-B078-EB2C316DEDC1}" destId="{A29D075D-A456-4001-BC2F-A95A2AE73CC8}" srcOrd="0" destOrd="0" presId="urn:microsoft.com/office/officeart/2005/8/layout/hierarchy2"/>
    <dgm:cxn modelId="{6B6A473C-E7BA-474F-AE0D-AB5B017EDFEE}" type="presParOf" srcId="{6B030540-C453-45A4-A400-3879B8891812}" destId="{5D9EE08F-4BC2-409E-885A-58A502F095BC}" srcOrd="5" destOrd="0" presId="urn:microsoft.com/office/officeart/2005/8/layout/hierarchy2"/>
    <dgm:cxn modelId="{8EAE6B4A-9DE4-4236-A453-3FFF511DFB71}" type="presParOf" srcId="{5D9EE08F-4BC2-409E-885A-58A502F095BC}" destId="{45B9B00B-35B4-4DDC-8968-B94640132329}" srcOrd="0" destOrd="0" presId="urn:microsoft.com/office/officeart/2005/8/layout/hierarchy2"/>
    <dgm:cxn modelId="{CC41B648-DD97-482D-A8FC-7706EE7DD61F}" type="presParOf" srcId="{5D9EE08F-4BC2-409E-885A-58A502F095BC}" destId="{E116AAD0-D8F4-4468-923D-51F604E5DB78}" srcOrd="1" destOrd="0" presId="urn:microsoft.com/office/officeart/2005/8/layout/hierarchy2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E10E01C-B507-4EDB-B32C-1D45AB7650E1}" type="doc">
      <dgm:prSet loTypeId="urn:microsoft.com/office/officeart/2005/8/layout/hList1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sl-SI"/>
        </a:p>
      </dgm:t>
    </dgm:pt>
    <dgm:pt modelId="{F6310052-1615-407C-BF25-1FEBF70A57B5}">
      <dgm:prSet phldrT="[besedilo]" custT="1"/>
      <dgm:spPr>
        <a:solidFill>
          <a:srgbClr val="D88516"/>
        </a:solidFill>
      </dgm:spPr>
      <dgm:t>
        <a:bodyPr/>
        <a:lstStyle/>
        <a:p>
          <a:r>
            <a:rPr lang="sl-SI" sz="2000" dirty="0"/>
            <a:t>EKSTRASPEKCIJA</a:t>
          </a:r>
        </a:p>
      </dgm:t>
    </dgm:pt>
    <dgm:pt modelId="{B422D61D-8D09-4F81-BC84-8FB01FFB1071}" type="parTrans" cxnId="{6DE9EEEF-110D-4FF6-8521-57512E1E9770}">
      <dgm:prSet/>
      <dgm:spPr/>
      <dgm:t>
        <a:bodyPr/>
        <a:lstStyle/>
        <a:p>
          <a:endParaRPr lang="sl-SI"/>
        </a:p>
      </dgm:t>
    </dgm:pt>
    <dgm:pt modelId="{57C10367-E733-4406-8802-3388CEA8C686}" type="sibTrans" cxnId="{6DE9EEEF-110D-4FF6-8521-57512E1E9770}">
      <dgm:prSet/>
      <dgm:spPr/>
      <dgm:t>
        <a:bodyPr/>
        <a:lstStyle/>
        <a:p>
          <a:endParaRPr lang="sl-SI"/>
        </a:p>
      </dgm:t>
    </dgm:pt>
    <dgm:pt modelId="{9E985FB2-4E22-4280-8F11-53AA2B1C90DE}">
      <dgm:prSet phldrT="[besedilo]" custT="1"/>
      <dgm:spPr>
        <a:solidFill>
          <a:schemeClr val="bg1">
            <a:lumMod val="95000"/>
            <a:alpha val="90000"/>
          </a:schemeClr>
        </a:solidFill>
      </dgm:spPr>
      <dgm:t>
        <a:bodyPr/>
        <a:lstStyle/>
        <a:p>
          <a:r>
            <a:rPr lang="sl-SI" sz="2000" dirty="0">
              <a:latin typeface="+mn-lt"/>
            </a:rPr>
            <a:t>Opazovanje zunanjih pojavov (vedenje, človekov zunanji videz, obrazna mimika, telesne spremembe)</a:t>
          </a:r>
        </a:p>
      </dgm:t>
    </dgm:pt>
    <dgm:pt modelId="{E69C37E5-986E-4807-B7BE-E57F67E5D6A3}" type="parTrans" cxnId="{54141FEF-55BA-4593-B77A-06015D9B88E7}">
      <dgm:prSet/>
      <dgm:spPr/>
      <dgm:t>
        <a:bodyPr/>
        <a:lstStyle/>
        <a:p>
          <a:endParaRPr lang="sl-SI"/>
        </a:p>
      </dgm:t>
    </dgm:pt>
    <dgm:pt modelId="{8F9F64CA-8923-4F39-85A1-96E91AF5F890}" type="sibTrans" cxnId="{54141FEF-55BA-4593-B77A-06015D9B88E7}">
      <dgm:prSet/>
      <dgm:spPr/>
      <dgm:t>
        <a:bodyPr/>
        <a:lstStyle/>
        <a:p>
          <a:endParaRPr lang="sl-SI"/>
        </a:p>
      </dgm:t>
    </dgm:pt>
    <dgm:pt modelId="{2BA1715A-7C68-4CDC-87B9-0D95A06911E0}">
      <dgm:prSet phldrT="[besedilo]" custT="1"/>
      <dgm:spPr>
        <a:solidFill>
          <a:srgbClr val="800000"/>
        </a:solidFill>
      </dgm:spPr>
      <dgm:t>
        <a:bodyPr/>
        <a:lstStyle/>
        <a:p>
          <a:r>
            <a:rPr lang="sl-SI" sz="2000" dirty="0"/>
            <a:t>INTROSPEKCIJA</a:t>
          </a:r>
        </a:p>
      </dgm:t>
    </dgm:pt>
    <dgm:pt modelId="{35093454-F71C-4AAA-B78D-8D34F05A4DAF}" type="parTrans" cxnId="{09B89F00-3758-4A40-BAFC-4B1F94B41DE2}">
      <dgm:prSet/>
      <dgm:spPr/>
      <dgm:t>
        <a:bodyPr/>
        <a:lstStyle/>
        <a:p>
          <a:endParaRPr lang="sl-SI"/>
        </a:p>
      </dgm:t>
    </dgm:pt>
    <dgm:pt modelId="{9E2EA700-35BE-4D7B-8E12-F4E4D0FDE9A1}" type="sibTrans" cxnId="{09B89F00-3758-4A40-BAFC-4B1F94B41DE2}">
      <dgm:prSet/>
      <dgm:spPr/>
      <dgm:t>
        <a:bodyPr/>
        <a:lstStyle/>
        <a:p>
          <a:endParaRPr lang="sl-SI"/>
        </a:p>
      </dgm:t>
    </dgm:pt>
    <dgm:pt modelId="{E23347AB-E0F8-44A4-B303-499BB850F5EE}">
      <dgm:prSet phldrT="[besedilo]" custT="1"/>
      <dgm:spPr>
        <a:solidFill>
          <a:schemeClr val="bg1">
            <a:lumMod val="95000"/>
            <a:alpha val="90000"/>
          </a:schemeClr>
        </a:solidFill>
        <a:ln>
          <a:solidFill>
            <a:schemeClr val="bg1">
              <a:lumMod val="95000"/>
              <a:alpha val="90000"/>
            </a:schemeClr>
          </a:solidFill>
        </a:ln>
      </dgm:spPr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sl-SI" sz="2000" dirty="0">
              <a:latin typeface="+mn-lt"/>
            </a:rPr>
            <a:t>Samoopazovanje lastnih duševnih procesov (misli, čustva, želje, sanje)</a:t>
          </a:r>
        </a:p>
      </dgm:t>
    </dgm:pt>
    <dgm:pt modelId="{E988E9B0-0371-4FFF-B933-98EB8713DC1A}" type="parTrans" cxnId="{CE39DBB4-2450-4F20-99EA-FD7D5A81E90E}">
      <dgm:prSet/>
      <dgm:spPr/>
      <dgm:t>
        <a:bodyPr/>
        <a:lstStyle/>
        <a:p>
          <a:endParaRPr lang="sl-SI"/>
        </a:p>
      </dgm:t>
    </dgm:pt>
    <dgm:pt modelId="{DC9DDFFB-DA7C-45FB-94AF-6A7FAE47885B}" type="sibTrans" cxnId="{CE39DBB4-2450-4F20-99EA-FD7D5A81E90E}">
      <dgm:prSet/>
      <dgm:spPr/>
      <dgm:t>
        <a:bodyPr/>
        <a:lstStyle/>
        <a:p>
          <a:endParaRPr lang="sl-SI"/>
        </a:p>
      </dgm:t>
    </dgm:pt>
    <dgm:pt modelId="{BEA6CA72-507F-490B-9AC7-CFFEEC6E33D7}">
      <dgm:prSet custT="1"/>
      <dgm:spPr>
        <a:solidFill>
          <a:schemeClr val="bg1">
            <a:lumMod val="95000"/>
            <a:alpha val="90000"/>
          </a:schemeClr>
        </a:solidFill>
        <a:ln>
          <a:solidFill>
            <a:schemeClr val="bg1">
              <a:lumMod val="95000"/>
              <a:alpha val="90000"/>
            </a:schemeClr>
          </a:solidFill>
        </a:ln>
      </dgm:spPr>
      <dgm:t>
        <a:bodyPr/>
        <a:lstStyle/>
        <a:p>
          <a:r>
            <a:rPr lang="sl-SI" sz="2000" dirty="0">
              <a:latin typeface="+mn-lt"/>
            </a:rPr>
            <a:t>Jeza in strah?</a:t>
          </a:r>
        </a:p>
      </dgm:t>
    </dgm:pt>
    <dgm:pt modelId="{E0FEFE3B-EAAA-442B-8350-34E357D342A1}" type="parTrans" cxnId="{52F111AE-127B-46B3-AED1-1451AC1B21BC}">
      <dgm:prSet/>
      <dgm:spPr/>
      <dgm:t>
        <a:bodyPr/>
        <a:lstStyle/>
        <a:p>
          <a:endParaRPr lang="sl-SI"/>
        </a:p>
      </dgm:t>
    </dgm:pt>
    <dgm:pt modelId="{1C2E8F12-6E45-43DF-99F8-47866D767919}" type="sibTrans" cxnId="{52F111AE-127B-46B3-AED1-1451AC1B21BC}">
      <dgm:prSet/>
      <dgm:spPr/>
      <dgm:t>
        <a:bodyPr/>
        <a:lstStyle/>
        <a:p>
          <a:endParaRPr lang="sl-SI"/>
        </a:p>
      </dgm:t>
    </dgm:pt>
    <dgm:pt modelId="{CF77B61F-B978-4D09-AC45-4FA067F97D19}">
      <dgm:prSet phldrT="[besedilo]" custT="1"/>
      <dgm:spPr>
        <a:solidFill>
          <a:schemeClr val="bg1">
            <a:lumMod val="95000"/>
            <a:alpha val="90000"/>
          </a:schemeClr>
        </a:solidFill>
      </dgm:spPr>
      <dgm:t>
        <a:bodyPr/>
        <a:lstStyle/>
        <a:p>
          <a:r>
            <a:rPr lang="sl-SI" sz="2000" dirty="0">
              <a:latin typeface="+mn-lt"/>
            </a:rPr>
            <a:t>Objektivnejše</a:t>
          </a:r>
        </a:p>
      </dgm:t>
    </dgm:pt>
    <dgm:pt modelId="{D674F86D-3475-4278-BDCB-DF7F0EDFC00F}" type="parTrans" cxnId="{398EDF4A-8141-44E8-A24D-7A32D02A64E5}">
      <dgm:prSet/>
      <dgm:spPr/>
      <dgm:t>
        <a:bodyPr/>
        <a:lstStyle/>
        <a:p>
          <a:endParaRPr lang="sl-SI"/>
        </a:p>
      </dgm:t>
    </dgm:pt>
    <dgm:pt modelId="{7C315605-2F49-43A8-B640-292DE0A09EE6}" type="sibTrans" cxnId="{398EDF4A-8141-44E8-A24D-7A32D02A64E5}">
      <dgm:prSet/>
      <dgm:spPr/>
      <dgm:t>
        <a:bodyPr/>
        <a:lstStyle/>
        <a:p>
          <a:endParaRPr lang="sl-SI"/>
        </a:p>
      </dgm:t>
    </dgm:pt>
    <dgm:pt modelId="{4703BDE9-76D4-4D2F-8555-7E960F1F8293}">
      <dgm:prSet phldrT="[besedilo]" custT="1"/>
      <dgm:spPr>
        <a:solidFill>
          <a:schemeClr val="bg1">
            <a:lumMod val="95000"/>
            <a:alpha val="90000"/>
          </a:schemeClr>
        </a:solidFill>
      </dgm:spPr>
      <dgm:t>
        <a:bodyPr/>
        <a:lstStyle/>
        <a:p>
          <a:r>
            <a:rPr lang="sl-SI" sz="2000" dirty="0">
              <a:latin typeface="+mn-lt"/>
            </a:rPr>
            <a:t>Več opazovalcev (vpliv na vedenje opazovanca?) </a:t>
          </a:r>
        </a:p>
      </dgm:t>
    </dgm:pt>
    <dgm:pt modelId="{E6AD84AE-23CA-43D2-8B09-7EE977C0E30F}" type="parTrans" cxnId="{1A785867-5175-42F4-B510-701A72AEEA4D}">
      <dgm:prSet/>
      <dgm:spPr/>
      <dgm:t>
        <a:bodyPr/>
        <a:lstStyle/>
        <a:p>
          <a:endParaRPr lang="sl-SI"/>
        </a:p>
      </dgm:t>
    </dgm:pt>
    <dgm:pt modelId="{BA8EDC1E-FFD7-466C-99CE-7CD9F797EA9C}" type="sibTrans" cxnId="{1A785867-5175-42F4-B510-701A72AEEA4D}">
      <dgm:prSet/>
      <dgm:spPr/>
      <dgm:t>
        <a:bodyPr/>
        <a:lstStyle/>
        <a:p>
          <a:endParaRPr lang="sl-SI"/>
        </a:p>
      </dgm:t>
    </dgm:pt>
    <dgm:pt modelId="{51A44E80-D15A-4C0D-B3A8-B33F47BEE102}">
      <dgm:prSet custT="1"/>
      <dgm:spPr>
        <a:solidFill>
          <a:schemeClr val="bg1">
            <a:lumMod val="95000"/>
            <a:alpha val="90000"/>
          </a:schemeClr>
        </a:solidFill>
        <a:ln>
          <a:solidFill>
            <a:schemeClr val="bg1">
              <a:lumMod val="95000"/>
              <a:alpha val="90000"/>
            </a:schemeClr>
          </a:solidFill>
        </a:ln>
      </dgm:spPr>
      <dgm:t>
        <a:bodyPr/>
        <a:lstStyle/>
        <a:p>
          <a:r>
            <a:rPr lang="sl-SI" sz="2000" dirty="0">
              <a:latin typeface="+mn-lt"/>
            </a:rPr>
            <a:t>Omejenost izražanja?</a:t>
          </a:r>
        </a:p>
      </dgm:t>
    </dgm:pt>
    <dgm:pt modelId="{772DB2A4-2C0B-42AD-A0ED-18FC1E67E2FA}" type="parTrans" cxnId="{B8C1DD1D-C92B-4384-A539-E37850187C05}">
      <dgm:prSet/>
      <dgm:spPr/>
      <dgm:t>
        <a:bodyPr/>
        <a:lstStyle/>
        <a:p>
          <a:endParaRPr lang="sl-SI"/>
        </a:p>
      </dgm:t>
    </dgm:pt>
    <dgm:pt modelId="{F4B6558C-5DB4-4860-920B-B2D94E86F6D0}" type="sibTrans" cxnId="{B8C1DD1D-C92B-4384-A539-E37850187C05}">
      <dgm:prSet/>
      <dgm:spPr/>
      <dgm:t>
        <a:bodyPr/>
        <a:lstStyle/>
        <a:p>
          <a:endParaRPr lang="sl-SI"/>
        </a:p>
      </dgm:t>
    </dgm:pt>
    <dgm:pt modelId="{CE0508B8-D0C1-47C8-8908-B2A8EB6C6D65}">
      <dgm:prSet custT="1"/>
      <dgm:spPr>
        <a:solidFill>
          <a:schemeClr val="bg1">
            <a:lumMod val="95000"/>
            <a:alpha val="90000"/>
          </a:schemeClr>
        </a:solidFill>
        <a:ln>
          <a:solidFill>
            <a:schemeClr val="bg1">
              <a:lumMod val="95000"/>
              <a:alpha val="90000"/>
            </a:schemeClr>
          </a:solidFill>
        </a:ln>
      </dgm:spPr>
      <dgm:t>
        <a:bodyPr/>
        <a:lstStyle/>
        <a:p>
          <a:r>
            <a:rPr lang="sl-SI" sz="2000" dirty="0">
              <a:latin typeface="+mn-lt"/>
            </a:rPr>
            <a:t>Preverljivost?</a:t>
          </a:r>
        </a:p>
      </dgm:t>
    </dgm:pt>
    <dgm:pt modelId="{98B65074-9408-4349-B1A2-801B8F540646}" type="parTrans" cxnId="{54969FA1-F62C-4026-BBB0-9BB1892ACAE4}">
      <dgm:prSet/>
      <dgm:spPr/>
      <dgm:t>
        <a:bodyPr/>
        <a:lstStyle/>
        <a:p>
          <a:endParaRPr lang="sl-SI"/>
        </a:p>
      </dgm:t>
    </dgm:pt>
    <dgm:pt modelId="{20B2CD0E-667B-4C4C-8B7A-1B0EA0D38982}" type="sibTrans" cxnId="{54969FA1-F62C-4026-BBB0-9BB1892ACAE4}">
      <dgm:prSet/>
      <dgm:spPr/>
      <dgm:t>
        <a:bodyPr/>
        <a:lstStyle/>
        <a:p>
          <a:endParaRPr lang="sl-SI"/>
        </a:p>
      </dgm:t>
    </dgm:pt>
    <dgm:pt modelId="{C50A0B7C-DA31-44DB-85F0-3E228E49A9F6}">
      <dgm:prSet phldrT="[besedilo]" custT="1"/>
      <dgm:spPr>
        <a:solidFill>
          <a:schemeClr val="bg1">
            <a:lumMod val="95000"/>
            <a:alpha val="90000"/>
          </a:schemeClr>
        </a:solidFill>
        <a:ln>
          <a:solidFill>
            <a:schemeClr val="bg1">
              <a:lumMod val="95000"/>
              <a:alpha val="90000"/>
            </a:schemeClr>
          </a:solidFill>
        </a:ln>
      </dgm:spPr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sl-SI" sz="2000" dirty="0">
              <a:latin typeface="+mn-lt"/>
            </a:rPr>
            <a:t>Subjektivno</a:t>
          </a:r>
        </a:p>
      </dgm:t>
    </dgm:pt>
    <dgm:pt modelId="{C89D7773-93FA-4C36-8065-1F1C5C149ECB}" type="parTrans" cxnId="{ED889AB6-B4CB-4AE5-94F4-DB612705623C}">
      <dgm:prSet/>
      <dgm:spPr/>
      <dgm:t>
        <a:bodyPr/>
        <a:lstStyle/>
        <a:p>
          <a:endParaRPr lang="sl-SI"/>
        </a:p>
      </dgm:t>
    </dgm:pt>
    <dgm:pt modelId="{E670DEF9-001A-4547-88C2-BACF6BAD923F}" type="sibTrans" cxnId="{ED889AB6-B4CB-4AE5-94F4-DB612705623C}">
      <dgm:prSet/>
      <dgm:spPr/>
      <dgm:t>
        <a:bodyPr/>
        <a:lstStyle/>
        <a:p>
          <a:endParaRPr lang="sl-SI"/>
        </a:p>
      </dgm:t>
    </dgm:pt>
    <dgm:pt modelId="{1114FFB0-9205-4DF8-A78B-E30A0C7DE108}" type="pres">
      <dgm:prSet presAssocID="{6E10E01C-B507-4EDB-B32C-1D45AB7650E1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sl-SI"/>
        </a:p>
      </dgm:t>
    </dgm:pt>
    <dgm:pt modelId="{CC06C7DA-C14E-4077-867F-333633203ECB}" type="pres">
      <dgm:prSet presAssocID="{F6310052-1615-407C-BF25-1FEBF70A57B5}" presName="composite" presStyleCnt="0"/>
      <dgm:spPr/>
    </dgm:pt>
    <dgm:pt modelId="{D8BD6FB6-0444-41A4-AF69-626CFDC2CD43}" type="pres">
      <dgm:prSet presAssocID="{F6310052-1615-407C-BF25-1FEBF70A57B5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sl-SI"/>
        </a:p>
      </dgm:t>
    </dgm:pt>
    <dgm:pt modelId="{B734F7B5-CC24-462B-AA45-C636ACB5CE66}" type="pres">
      <dgm:prSet presAssocID="{F6310052-1615-407C-BF25-1FEBF70A57B5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sl-SI"/>
        </a:p>
      </dgm:t>
    </dgm:pt>
    <dgm:pt modelId="{678276F2-2197-4412-BF5F-91F72D253F1F}" type="pres">
      <dgm:prSet presAssocID="{57C10367-E733-4406-8802-3388CEA8C686}" presName="space" presStyleCnt="0"/>
      <dgm:spPr/>
    </dgm:pt>
    <dgm:pt modelId="{534BEDFB-0913-41E8-9D96-D34CCF496B30}" type="pres">
      <dgm:prSet presAssocID="{2BA1715A-7C68-4CDC-87B9-0D95A06911E0}" presName="composite" presStyleCnt="0"/>
      <dgm:spPr/>
    </dgm:pt>
    <dgm:pt modelId="{10545E03-9A57-4F82-ABB7-06F1B49CD0F7}" type="pres">
      <dgm:prSet presAssocID="{2BA1715A-7C68-4CDC-87B9-0D95A06911E0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sl-SI"/>
        </a:p>
      </dgm:t>
    </dgm:pt>
    <dgm:pt modelId="{726C99EF-1635-47CF-864A-83753184D0DF}" type="pres">
      <dgm:prSet presAssocID="{2BA1715A-7C68-4CDC-87B9-0D95A06911E0}" presName="desTx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sl-SI"/>
        </a:p>
      </dgm:t>
    </dgm:pt>
  </dgm:ptLst>
  <dgm:cxnLst>
    <dgm:cxn modelId="{B4CD084F-1B79-492E-9A18-CDE3444C6F2F}" type="presOf" srcId="{2BA1715A-7C68-4CDC-87B9-0D95A06911E0}" destId="{10545E03-9A57-4F82-ABB7-06F1B49CD0F7}" srcOrd="0" destOrd="0" presId="urn:microsoft.com/office/officeart/2005/8/layout/hList1"/>
    <dgm:cxn modelId="{09B89F00-3758-4A40-BAFC-4B1F94B41DE2}" srcId="{6E10E01C-B507-4EDB-B32C-1D45AB7650E1}" destId="{2BA1715A-7C68-4CDC-87B9-0D95A06911E0}" srcOrd="1" destOrd="0" parTransId="{35093454-F71C-4AAA-B78D-8D34F05A4DAF}" sibTransId="{9E2EA700-35BE-4D7B-8E12-F4E4D0FDE9A1}"/>
    <dgm:cxn modelId="{E0FFCC17-9193-4898-B72A-038FB126148E}" type="presOf" srcId="{CF77B61F-B978-4D09-AC45-4FA067F97D19}" destId="{B734F7B5-CC24-462B-AA45-C636ACB5CE66}" srcOrd="0" destOrd="1" presId="urn:microsoft.com/office/officeart/2005/8/layout/hList1"/>
    <dgm:cxn modelId="{B8C1DD1D-C92B-4384-A539-E37850187C05}" srcId="{2BA1715A-7C68-4CDC-87B9-0D95A06911E0}" destId="{51A44E80-D15A-4C0D-B3A8-B33F47BEE102}" srcOrd="3" destOrd="0" parTransId="{772DB2A4-2C0B-42AD-A0ED-18FC1E67E2FA}" sibTransId="{F4B6558C-5DB4-4860-920B-B2D94E86F6D0}"/>
    <dgm:cxn modelId="{3C70CD70-0872-497C-8377-827D43CDE3D3}" type="presOf" srcId="{9E985FB2-4E22-4280-8F11-53AA2B1C90DE}" destId="{B734F7B5-CC24-462B-AA45-C636ACB5CE66}" srcOrd="0" destOrd="0" presId="urn:microsoft.com/office/officeart/2005/8/layout/hList1"/>
    <dgm:cxn modelId="{BB9662A0-7C09-4325-BACA-B83DF7D9C227}" type="presOf" srcId="{6E10E01C-B507-4EDB-B32C-1D45AB7650E1}" destId="{1114FFB0-9205-4DF8-A78B-E30A0C7DE108}" srcOrd="0" destOrd="0" presId="urn:microsoft.com/office/officeart/2005/8/layout/hList1"/>
    <dgm:cxn modelId="{54141FEF-55BA-4593-B77A-06015D9B88E7}" srcId="{F6310052-1615-407C-BF25-1FEBF70A57B5}" destId="{9E985FB2-4E22-4280-8F11-53AA2B1C90DE}" srcOrd="0" destOrd="0" parTransId="{E69C37E5-986E-4807-B7BE-E57F67E5D6A3}" sibTransId="{8F9F64CA-8923-4F39-85A1-96E91AF5F890}"/>
    <dgm:cxn modelId="{52F111AE-127B-46B3-AED1-1451AC1B21BC}" srcId="{2BA1715A-7C68-4CDC-87B9-0D95A06911E0}" destId="{BEA6CA72-507F-490B-9AC7-CFFEEC6E33D7}" srcOrd="2" destOrd="0" parTransId="{E0FEFE3B-EAAA-442B-8350-34E357D342A1}" sibTransId="{1C2E8F12-6E45-43DF-99F8-47866D767919}"/>
    <dgm:cxn modelId="{13EC1585-9F48-4DE7-8439-9A7655BBB960}" type="presOf" srcId="{E23347AB-E0F8-44A4-B303-499BB850F5EE}" destId="{726C99EF-1635-47CF-864A-83753184D0DF}" srcOrd="0" destOrd="0" presId="urn:microsoft.com/office/officeart/2005/8/layout/hList1"/>
    <dgm:cxn modelId="{310CEF4B-0B40-480F-ACD3-CFA282D4CCBC}" type="presOf" srcId="{4703BDE9-76D4-4D2F-8555-7E960F1F8293}" destId="{B734F7B5-CC24-462B-AA45-C636ACB5CE66}" srcOrd="0" destOrd="2" presId="urn:microsoft.com/office/officeart/2005/8/layout/hList1"/>
    <dgm:cxn modelId="{08AE93CD-3A72-4A1C-AC58-F7EA603EAEE2}" type="presOf" srcId="{CE0508B8-D0C1-47C8-8908-B2A8EB6C6D65}" destId="{726C99EF-1635-47CF-864A-83753184D0DF}" srcOrd="0" destOrd="4" presId="urn:microsoft.com/office/officeart/2005/8/layout/hList1"/>
    <dgm:cxn modelId="{ED889AB6-B4CB-4AE5-94F4-DB612705623C}" srcId="{2BA1715A-7C68-4CDC-87B9-0D95A06911E0}" destId="{C50A0B7C-DA31-44DB-85F0-3E228E49A9F6}" srcOrd="1" destOrd="0" parTransId="{C89D7773-93FA-4C36-8065-1F1C5C149ECB}" sibTransId="{E670DEF9-001A-4547-88C2-BACF6BAD923F}"/>
    <dgm:cxn modelId="{1A785867-5175-42F4-B510-701A72AEEA4D}" srcId="{F6310052-1615-407C-BF25-1FEBF70A57B5}" destId="{4703BDE9-76D4-4D2F-8555-7E960F1F8293}" srcOrd="2" destOrd="0" parTransId="{E6AD84AE-23CA-43D2-8B09-7EE977C0E30F}" sibTransId="{BA8EDC1E-FFD7-466C-99CE-7CD9F797EA9C}"/>
    <dgm:cxn modelId="{0F9A97B3-D463-47C8-92B8-13AB0F83862C}" type="presOf" srcId="{BEA6CA72-507F-490B-9AC7-CFFEEC6E33D7}" destId="{726C99EF-1635-47CF-864A-83753184D0DF}" srcOrd="0" destOrd="2" presId="urn:microsoft.com/office/officeart/2005/8/layout/hList1"/>
    <dgm:cxn modelId="{DBF30329-1196-4752-BA1C-A77C3671CB1E}" type="presOf" srcId="{C50A0B7C-DA31-44DB-85F0-3E228E49A9F6}" destId="{726C99EF-1635-47CF-864A-83753184D0DF}" srcOrd="0" destOrd="1" presId="urn:microsoft.com/office/officeart/2005/8/layout/hList1"/>
    <dgm:cxn modelId="{54969FA1-F62C-4026-BBB0-9BB1892ACAE4}" srcId="{2BA1715A-7C68-4CDC-87B9-0D95A06911E0}" destId="{CE0508B8-D0C1-47C8-8908-B2A8EB6C6D65}" srcOrd="4" destOrd="0" parTransId="{98B65074-9408-4349-B1A2-801B8F540646}" sibTransId="{20B2CD0E-667B-4C4C-8B7A-1B0EA0D38982}"/>
    <dgm:cxn modelId="{287456BB-BD51-4527-9100-20095A580FCB}" type="presOf" srcId="{F6310052-1615-407C-BF25-1FEBF70A57B5}" destId="{D8BD6FB6-0444-41A4-AF69-626CFDC2CD43}" srcOrd="0" destOrd="0" presId="urn:microsoft.com/office/officeart/2005/8/layout/hList1"/>
    <dgm:cxn modelId="{37736F15-88DB-49AD-B994-58D2ED00E268}" type="presOf" srcId="{51A44E80-D15A-4C0D-B3A8-B33F47BEE102}" destId="{726C99EF-1635-47CF-864A-83753184D0DF}" srcOrd="0" destOrd="3" presId="urn:microsoft.com/office/officeart/2005/8/layout/hList1"/>
    <dgm:cxn modelId="{6DE9EEEF-110D-4FF6-8521-57512E1E9770}" srcId="{6E10E01C-B507-4EDB-B32C-1D45AB7650E1}" destId="{F6310052-1615-407C-BF25-1FEBF70A57B5}" srcOrd="0" destOrd="0" parTransId="{B422D61D-8D09-4F81-BC84-8FB01FFB1071}" sibTransId="{57C10367-E733-4406-8802-3388CEA8C686}"/>
    <dgm:cxn modelId="{398EDF4A-8141-44E8-A24D-7A32D02A64E5}" srcId="{F6310052-1615-407C-BF25-1FEBF70A57B5}" destId="{CF77B61F-B978-4D09-AC45-4FA067F97D19}" srcOrd="1" destOrd="0" parTransId="{D674F86D-3475-4278-BDCB-DF7F0EDFC00F}" sibTransId="{7C315605-2F49-43A8-B640-292DE0A09EE6}"/>
    <dgm:cxn modelId="{CE39DBB4-2450-4F20-99EA-FD7D5A81E90E}" srcId="{2BA1715A-7C68-4CDC-87B9-0D95A06911E0}" destId="{E23347AB-E0F8-44A4-B303-499BB850F5EE}" srcOrd="0" destOrd="0" parTransId="{E988E9B0-0371-4FFF-B933-98EB8713DC1A}" sibTransId="{DC9DDFFB-DA7C-45FB-94AF-6A7FAE47885B}"/>
    <dgm:cxn modelId="{D1B733A3-D0B0-4BF2-B443-00A25BF2A7F7}" type="presParOf" srcId="{1114FFB0-9205-4DF8-A78B-E30A0C7DE108}" destId="{CC06C7DA-C14E-4077-867F-333633203ECB}" srcOrd="0" destOrd="0" presId="urn:microsoft.com/office/officeart/2005/8/layout/hList1"/>
    <dgm:cxn modelId="{3966C777-5B5C-4716-A330-2E5AD8737C27}" type="presParOf" srcId="{CC06C7DA-C14E-4077-867F-333633203ECB}" destId="{D8BD6FB6-0444-41A4-AF69-626CFDC2CD43}" srcOrd="0" destOrd="0" presId="urn:microsoft.com/office/officeart/2005/8/layout/hList1"/>
    <dgm:cxn modelId="{E4DCDB50-F183-4992-BF65-C8C80C924B8E}" type="presParOf" srcId="{CC06C7DA-C14E-4077-867F-333633203ECB}" destId="{B734F7B5-CC24-462B-AA45-C636ACB5CE66}" srcOrd="1" destOrd="0" presId="urn:microsoft.com/office/officeart/2005/8/layout/hList1"/>
    <dgm:cxn modelId="{C81558FC-3EFF-43F6-8621-49DA6EC1F064}" type="presParOf" srcId="{1114FFB0-9205-4DF8-A78B-E30A0C7DE108}" destId="{678276F2-2197-4412-BF5F-91F72D253F1F}" srcOrd="1" destOrd="0" presId="urn:microsoft.com/office/officeart/2005/8/layout/hList1"/>
    <dgm:cxn modelId="{ED527279-00CC-4A51-A083-C7E58AAC0A16}" type="presParOf" srcId="{1114FFB0-9205-4DF8-A78B-E30A0C7DE108}" destId="{534BEDFB-0913-41E8-9D96-D34CCF496B30}" srcOrd="2" destOrd="0" presId="urn:microsoft.com/office/officeart/2005/8/layout/hList1"/>
    <dgm:cxn modelId="{4D20941F-F02B-4D27-A10A-8115F9649F0C}" type="presParOf" srcId="{534BEDFB-0913-41E8-9D96-D34CCF496B30}" destId="{10545E03-9A57-4F82-ABB7-06F1B49CD0F7}" srcOrd="0" destOrd="0" presId="urn:microsoft.com/office/officeart/2005/8/layout/hList1"/>
    <dgm:cxn modelId="{FE8ED4A2-3851-4A07-93F1-70C71AD6DF9E}" type="presParOf" srcId="{534BEDFB-0913-41E8-9D96-D34CCF496B30}" destId="{726C99EF-1635-47CF-864A-83753184D0DF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E10E01C-B507-4EDB-B32C-1D45AB7650E1}" type="doc">
      <dgm:prSet loTypeId="urn:microsoft.com/office/officeart/2005/8/layout/hList1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sl-SI"/>
        </a:p>
      </dgm:t>
    </dgm:pt>
    <dgm:pt modelId="{F6310052-1615-407C-BF25-1FEBF70A57B5}">
      <dgm:prSet phldrT="[besedilo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sl-SI" sz="2000" b="1" dirty="0">
              <a:latin typeface="Comic Sans MS" panose="030F0702030302020204" pitchFamily="66" charset="0"/>
            </a:rPr>
            <a:t>OSNOVNA ČUSTVA</a:t>
          </a:r>
        </a:p>
      </dgm:t>
    </dgm:pt>
    <dgm:pt modelId="{B422D61D-8D09-4F81-BC84-8FB01FFB1071}" type="parTrans" cxnId="{6DE9EEEF-110D-4FF6-8521-57512E1E9770}">
      <dgm:prSet/>
      <dgm:spPr/>
      <dgm:t>
        <a:bodyPr/>
        <a:lstStyle/>
        <a:p>
          <a:endParaRPr lang="sl-SI"/>
        </a:p>
      </dgm:t>
    </dgm:pt>
    <dgm:pt modelId="{57C10367-E733-4406-8802-3388CEA8C686}" type="sibTrans" cxnId="{6DE9EEEF-110D-4FF6-8521-57512E1E9770}">
      <dgm:prSet/>
      <dgm:spPr/>
      <dgm:t>
        <a:bodyPr/>
        <a:lstStyle/>
        <a:p>
          <a:endParaRPr lang="sl-SI"/>
        </a:p>
      </dgm:t>
    </dgm:pt>
    <dgm:pt modelId="{9E985FB2-4E22-4280-8F11-53AA2B1C90DE}">
      <dgm:prSet phldrT="[besedilo]" custT="1"/>
      <dgm:spPr>
        <a:solidFill>
          <a:schemeClr val="bg1">
            <a:lumMod val="95000"/>
            <a:alpha val="90000"/>
          </a:schemeClr>
        </a:solidFill>
      </dgm:spPr>
      <dgm:t>
        <a:bodyPr/>
        <a:lstStyle/>
        <a:p>
          <a:r>
            <a:rPr lang="pl-PL" sz="2000" dirty="0">
              <a:latin typeface="Comic Sans MS" panose="030F0702030302020204" pitchFamily="66" charset="0"/>
            </a:rPr>
            <a:t>prirojena  - pojavljajo se kmalu po rojstvu</a:t>
          </a:r>
          <a:endParaRPr lang="sl-SI" sz="2000" dirty="0">
            <a:latin typeface="Comic Sans MS" panose="030F0702030302020204" pitchFamily="66" charset="0"/>
          </a:endParaRPr>
        </a:p>
      </dgm:t>
    </dgm:pt>
    <dgm:pt modelId="{E69C37E5-986E-4807-B7BE-E57F67E5D6A3}" type="parTrans" cxnId="{54141FEF-55BA-4593-B77A-06015D9B88E7}">
      <dgm:prSet/>
      <dgm:spPr/>
      <dgm:t>
        <a:bodyPr/>
        <a:lstStyle/>
        <a:p>
          <a:endParaRPr lang="sl-SI"/>
        </a:p>
      </dgm:t>
    </dgm:pt>
    <dgm:pt modelId="{8F9F64CA-8923-4F39-85A1-96E91AF5F890}" type="sibTrans" cxnId="{54141FEF-55BA-4593-B77A-06015D9B88E7}">
      <dgm:prSet/>
      <dgm:spPr/>
      <dgm:t>
        <a:bodyPr/>
        <a:lstStyle/>
        <a:p>
          <a:endParaRPr lang="sl-SI"/>
        </a:p>
      </dgm:t>
    </dgm:pt>
    <dgm:pt modelId="{2BA1715A-7C68-4CDC-87B9-0D95A06911E0}">
      <dgm:prSet phldrT="[besedilo]" custT="1"/>
      <dgm:spPr>
        <a:solidFill>
          <a:schemeClr val="accent6">
            <a:lumMod val="75000"/>
          </a:schemeClr>
        </a:solidFill>
        <a:ln>
          <a:solidFill>
            <a:schemeClr val="accent6">
              <a:lumMod val="50000"/>
            </a:schemeClr>
          </a:solidFill>
        </a:ln>
      </dgm:spPr>
      <dgm:t>
        <a:bodyPr/>
        <a:lstStyle/>
        <a:p>
          <a:r>
            <a:rPr lang="sl-SI" sz="2000" b="1" dirty="0">
              <a:latin typeface="Comic Sans MS" panose="030F0702030302020204" pitchFamily="66" charset="0"/>
            </a:rPr>
            <a:t>SESTAVLJENA ČUSTVA</a:t>
          </a:r>
        </a:p>
      </dgm:t>
    </dgm:pt>
    <dgm:pt modelId="{35093454-F71C-4AAA-B78D-8D34F05A4DAF}" type="parTrans" cxnId="{09B89F00-3758-4A40-BAFC-4B1F94B41DE2}">
      <dgm:prSet/>
      <dgm:spPr/>
      <dgm:t>
        <a:bodyPr/>
        <a:lstStyle/>
        <a:p>
          <a:endParaRPr lang="sl-SI"/>
        </a:p>
      </dgm:t>
    </dgm:pt>
    <dgm:pt modelId="{9E2EA700-35BE-4D7B-8E12-F4E4D0FDE9A1}" type="sibTrans" cxnId="{09B89F00-3758-4A40-BAFC-4B1F94B41DE2}">
      <dgm:prSet/>
      <dgm:spPr/>
      <dgm:t>
        <a:bodyPr/>
        <a:lstStyle/>
        <a:p>
          <a:endParaRPr lang="sl-SI"/>
        </a:p>
      </dgm:t>
    </dgm:pt>
    <dgm:pt modelId="{E23347AB-E0F8-44A4-B303-499BB850F5EE}">
      <dgm:prSet phldrT="[besedilo]" custT="1"/>
      <dgm:spPr>
        <a:solidFill>
          <a:schemeClr val="bg1">
            <a:lumMod val="95000"/>
            <a:alpha val="90000"/>
          </a:schemeClr>
        </a:solidFill>
        <a:ln>
          <a:solidFill>
            <a:schemeClr val="bg1">
              <a:lumMod val="95000"/>
              <a:alpha val="90000"/>
            </a:schemeClr>
          </a:solidFill>
        </a:ln>
      </dgm:spPr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sl-SI" sz="2000" dirty="0">
              <a:latin typeface="Comic Sans MS" panose="030F0702030302020204" pitchFamily="66" charset="0"/>
            </a:rPr>
            <a:t>nastanejo tako, da se osnovna čustva “mešajo”</a:t>
          </a:r>
        </a:p>
      </dgm:t>
    </dgm:pt>
    <dgm:pt modelId="{E988E9B0-0371-4FFF-B933-98EB8713DC1A}" type="parTrans" cxnId="{CE39DBB4-2450-4F20-99EA-FD7D5A81E90E}">
      <dgm:prSet/>
      <dgm:spPr/>
      <dgm:t>
        <a:bodyPr/>
        <a:lstStyle/>
        <a:p>
          <a:endParaRPr lang="sl-SI"/>
        </a:p>
      </dgm:t>
    </dgm:pt>
    <dgm:pt modelId="{DC9DDFFB-DA7C-45FB-94AF-6A7FAE47885B}" type="sibTrans" cxnId="{CE39DBB4-2450-4F20-99EA-FD7D5A81E90E}">
      <dgm:prSet/>
      <dgm:spPr/>
      <dgm:t>
        <a:bodyPr/>
        <a:lstStyle/>
        <a:p>
          <a:endParaRPr lang="sl-SI"/>
        </a:p>
      </dgm:t>
    </dgm:pt>
    <dgm:pt modelId="{346D51D6-7F7F-4EC8-9500-B782C9612458}">
      <dgm:prSet custT="1"/>
      <dgm:spPr/>
      <dgm:t>
        <a:bodyPr/>
        <a:lstStyle/>
        <a:p>
          <a:r>
            <a:rPr lang="sl-SI" sz="2000" dirty="0">
              <a:latin typeface="Comic Sans MS" panose="030F0702030302020204" pitchFamily="66" charset="0"/>
            </a:rPr>
            <a:t>univerzalna – pojavljajo se v vseh kulturah</a:t>
          </a:r>
        </a:p>
      </dgm:t>
    </dgm:pt>
    <dgm:pt modelId="{A78DB771-B3E0-4870-9153-CEB5E8049511}" type="parTrans" cxnId="{4E78E867-4063-4B6B-A274-DD2F354285D8}">
      <dgm:prSet/>
      <dgm:spPr/>
      <dgm:t>
        <a:bodyPr/>
        <a:lstStyle/>
        <a:p>
          <a:endParaRPr lang="sl-SI"/>
        </a:p>
      </dgm:t>
    </dgm:pt>
    <dgm:pt modelId="{6937318E-9A52-4FFF-9C18-CBBD79AD194C}" type="sibTrans" cxnId="{4E78E867-4063-4B6B-A274-DD2F354285D8}">
      <dgm:prSet/>
      <dgm:spPr/>
      <dgm:t>
        <a:bodyPr/>
        <a:lstStyle/>
        <a:p>
          <a:endParaRPr lang="sl-SI"/>
        </a:p>
      </dgm:t>
    </dgm:pt>
    <dgm:pt modelId="{C58EBC5E-FD72-4107-952A-F3F6AEF57671}">
      <dgm:prSet custT="1"/>
      <dgm:spPr/>
      <dgm:t>
        <a:bodyPr/>
        <a:lstStyle/>
        <a:p>
          <a:endParaRPr lang="sl-SI" sz="2000" dirty="0">
            <a:latin typeface="+mn-lt"/>
          </a:endParaRPr>
        </a:p>
      </dgm:t>
    </dgm:pt>
    <dgm:pt modelId="{98290513-E4B2-4E53-8E5A-7EF4305F587E}" type="parTrans" cxnId="{2BD1F3AF-89AC-400C-B0EC-8075B897BE05}">
      <dgm:prSet/>
      <dgm:spPr/>
      <dgm:t>
        <a:bodyPr/>
        <a:lstStyle/>
        <a:p>
          <a:endParaRPr lang="sl-SI"/>
        </a:p>
      </dgm:t>
    </dgm:pt>
    <dgm:pt modelId="{3486F613-D0E8-4B9D-B8F8-7CDE86EFB751}" type="sibTrans" cxnId="{2BD1F3AF-89AC-400C-B0EC-8075B897BE05}">
      <dgm:prSet/>
      <dgm:spPr/>
      <dgm:t>
        <a:bodyPr/>
        <a:lstStyle/>
        <a:p>
          <a:endParaRPr lang="sl-SI"/>
        </a:p>
      </dgm:t>
    </dgm:pt>
    <dgm:pt modelId="{BC6F9605-6CBF-4504-A083-351549D886B2}">
      <dgm:prSet custT="1"/>
      <dgm:spPr/>
      <dgm:t>
        <a:bodyPr/>
        <a:lstStyle/>
        <a:p>
          <a:r>
            <a:rPr lang="sl-SI" sz="2000" dirty="0">
              <a:latin typeface="Comic Sans MS" panose="030F0702030302020204" pitchFamily="66" charset="0"/>
            </a:rPr>
            <a:t>jeza, žalost, presenečenje, veselje, gnus, strah</a:t>
          </a:r>
        </a:p>
      </dgm:t>
    </dgm:pt>
    <dgm:pt modelId="{5D5C8CC0-F85E-41B2-8899-7181B9AFFFA8}" type="parTrans" cxnId="{43BD5646-5DCF-4E28-9A2B-A8025197B9C3}">
      <dgm:prSet/>
      <dgm:spPr/>
      <dgm:t>
        <a:bodyPr/>
        <a:lstStyle/>
        <a:p>
          <a:endParaRPr lang="sl-SI"/>
        </a:p>
      </dgm:t>
    </dgm:pt>
    <dgm:pt modelId="{7670CA4A-4B56-4922-A8A9-0660E3480588}" type="sibTrans" cxnId="{43BD5646-5DCF-4E28-9A2B-A8025197B9C3}">
      <dgm:prSet/>
      <dgm:spPr/>
      <dgm:t>
        <a:bodyPr/>
        <a:lstStyle/>
        <a:p>
          <a:endParaRPr lang="sl-SI"/>
        </a:p>
      </dgm:t>
    </dgm:pt>
    <dgm:pt modelId="{90D69DDE-9971-4595-8D91-1E8230E99D31}">
      <dgm:prSet custT="1"/>
      <dgm:spPr/>
      <dgm:t>
        <a:bodyPr/>
        <a:lstStyle/>
        <a:p>
          <a:r>
            <a:rPr lang="sl-SI" sz="2000" dirty="0">
              <a:latin typeface="Comic Sans MS" panose="030F0702030302020204" pitchFamily="66" charset="0"/>
            </a:rPr>
            <a:t>prilagoditvena funkcija</a:t>
          </a:r>
        </a:p>
      </dgm:t>
    </dgm:pt>
    <dgm:pt modelId="{1A519501-17BA-4D0A-A0D8-4BAFCFA8BB72}" type="parTrans" cxnId="{C97C3B48-1129-4909-8A62-B4BC612E4189}">
      <dgm:prSet/>
      <dgm:spPr/>
      <dgm:t>
        <a:bodyPr/>
        <a:lstStyle/>
        <a:p>
          <a:endParaRPr lang="sl-SI"/>
        </a:p>
      </dgm:t>
    </dgm:pt>
    <dgm:pt modelId="{DB382967-B883-4E0F-B700-F39377EE1F45}" type="sibTrans" cxnId="{C97C3B48-1129-4909-8A62-B4BC612E4189}">
      <dgm:prSet/>
      <dgm:spPr/>
      <dgm:t>
        <a:bodyPr/>
        <a:lstStyle/>
        <a:p>
          <a:endParaRPr lang="sl-SI"/>
        </a:p>
      </dgm:t>
    </dgm:pt>
    <dgm:pt modelId="{C6FA9E3D-BBF4-4A92-9601-9C9AE861BDD5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sl-SI" sz="2000" dirty="0">
              <a:latin typeface="Comic Sans MS" panose="030F0702030302020204" pitchFamily="66" charset="0"/>
            </a:rPr>
            <a:t>p</a:t>
          </a:r>
          <a:r>
            <a:rPr lang="fi-FI" sz="2000" dirty="0">
              <a:latin typeface="Comic Sans MS" panose="030F0702030302020204" pitchFamily="66" charset="0"/>
            </a:rPr>
            <a:t>ojavljajo se kasneje v življenju</a:t>
          </a:r>
          <a:endParaRPr lang="sl-SI" sz="2000" dirty="0">
            <a:latin typeface="Comic Sans MS" panose="030F0702030302020204" pitchFamily="66" charset="0"/>
          </a:endParaRPr>
        </a:p>
      </dgm:t>
    </dgm:pt>
    <dgm:pt modelId="{C1FD37DD-705F-4CF2-A481-A4A027AC3514}" type="parTrans" cxnId="{187DD29F-5309-4927-9749-306840AF9106}">
      <dgm:prSet/>
      <dgm:spPr/>
      <dgm:t>
        <a:bodyPr/>
        <a:lstStyle/>
        <a:p>
          <a:endParaRPr lang="sl-SI"/>
        </a:p>
      </dgm:t>
    </dgm:pt>
    <dgm:pt modelId="{9A99FF1D-812E-48C8-A7BF-A5FAF24D5F87}" type="sibTrans" cxnId="{187DD29F-5309-4927-9749-306840AF9106}">
      <dgm:prSet/>
      <dgm:spPr/>
      <dgm:t>
        <a:bodyPr/>
        <a:lstStyle/>
        <a:p>
          <a:endParaRPr lang="sl-SI"/>
        </a:p>
      </dgm:t>
    </dgm:pt>
    <dgm:pt modelId="{BDF4889C-FA2A-4838-B784-04AFD75C2488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sl-SI" sz="2000" dirty="0">
              <a:latin typeface="Comic Sans MS" panose="030F0702030302020204" pitchFamily="66" charset="0"/>
            </a:rPr>
            <a:t>odvisna od družbeno kulturnih vplivov</a:t>
          </a:r>
        </a:p>
      </dgm:t>
    </dgm:pt>
    <dgm:pt modelId="{84F36A5F-60AE-49D6-972F-CCE87A581FD1}" type="parTrans" cxnId="{4C78A610-A487-4DC8-A751-38972373A3CB}">
      <dgm:prSet/>
      <dgm:spPr/>
      <dgm:t>
        <a:bodyPr/>
        <a:lstStyle/>
        <a:p>
          <a:endParaRPr lang="sl-SI"/>
        </a:p>
      </dgm:t>
    </dgm:pt>
    <dgm:pt modelId="{B01EB720-A2D0-48EA-B24B-21396B434ED9}" type="sibTrans" cxnId="{4C78A610-A487-4DC8-A751-38972373A3CB}">
      <dgm:prSet/>
      <dgm:spPr/>
      <dgm:t>
        <a:bodyPr/>
        <a:lstStyle/>
        <a:p>
          <a:endParaRPr lang="sl-SI"/>
        </a:p>
      </dgm:t>
    </dgm:pt>
    <dgm:pt modelId="{4FCDA486-6AA9-4CD7-9B16-DB1A841FA00D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endParaRPr lang="sl-SI" sz="2000" dirty="0">
            <a:latin typeface="+mn-lt"/>
          </a:endParaRPr>
        </a:p>
      </dgm:t>
    </dgm:pt>
    <dgm:pt modelId="{0DDF74CF-E307-4E59-8B4C-6AC10574D1EF}" type="parTrans" cxnId="{34730460-DAD1-4380-91FD-5751CB1D83D7}">
      <dgm:prSet/>
      <dgm:spPr/>
      <dgm:t>
        <a:bodyPr/>
        <a:lstStyle/>
        <a:p>
          <a:endParaRPr lang="sl-SI"/>
        </a:p>
      </dgm:t>
    </dgm:pt>
    <dgm:pt modelId="{76E4DED1-532D-46D3-BF7E-81A46F37550D}" type="sibTrans" cxnId="{34730460-DAD1-4380-91FD-5751CB1D83D7}">
      <dgm:prSet/>
      <dgm:spPr/>
      <dgm:t>
        <a:bodyPr/>
        <a:lstStyle/>
        <a:p>
          <a:endParaRPr lang="sl-SI"/>
        </a:p>
      </dgm:t>
    </dgm:pt>
    <dgm:pt modelId="{2C93469C-46C4-4027-930A-5D5060012D7D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sl-SI" sz="2000" dirty="0">
              <a:latin typeface="Comic Sans MS" panose="030F0702030302020204" pitchFamily="66" charset="0"/>
            </a:rPr>
            <a:t>ljubosumje, zaničevanje, ponos, krivda</a:t>
          </a:r>
        </a:p>
      </dgm:t>
    </dgm:pt>
    <dgm:pt modelId="{8D9A0042-613E-4B49-AE37-D17DB9F6FB11}" type="parTrans" cxnId="{C3244528-0756-4AA0-BC4B-F053D2E7338D}">
      <dgm:prSet/>
      <dgm:spPr/>
      <dgm:t>
        <a:bodyPr/>
        <a:lstStyle/>
        <a:p>
          <a:endParaRPr lang="sl-SI"/>
        </a:p>
      </dgm:t>
    </dgm:pt>
    <dgm:pt modelId="{2F0E8BC3-985A-43B5-BA94-A9BA86F45FE0}" type="sibTrans" cxnId="{C3244528-0756-4AA0-BC4B-F053D2E7338D}">
      <dgm:prSet/>
      <dgm:spPr/>
      <dgm:t>
        <a:bodyPr/>
        <a:lstStyle/>
        <a:p>
          <a:endParaRPr lang="sl-SI"/>
        </a:p>
      </dgm:t>
    </dgm:pt>
    <dgm:pt modelId="{1114FFB0-9205-4DF8-A78B-E30A0C7DE108}" type="pres">
      <dgm:prSet presAssocID="{6E10E01C-B507-4EDB-B32C-1D45AB7650E1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sl-SI"/>
        </a:p>
      </dgm:t>
    </dgm:pt>
    <dgm:pt modelId="{CC06C7DA-C14E-4077-867F-333633203ECB}" type="pres">
      <dgm:prSet presAssocID="{F6310052-1615-407C-BF25-1FEBF70A57B5}" presName="composite" presStyleCnt="0"/>
      <dgm:spPr/>
    </dgm:pt>
    <dgm:pt modelId="{D8BD6FB6-0444-41A4-AF69-626CFDC2CD43}" type="pres">
      <dgm:prSet presAssocID="{F6310052-1615-407C-BF25-1FEBF70A57B5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sl-SI"/>
        </a:p>
      </dgm:t>
    </dgm:pt>
    <dgm:pt modelId="{B734F7B5-CC24-462B-AA45-C636ACB5CE66}" type="pres">
      <dgm:prSet presAssocID="{F6310052-1615-407C-BF25-1FEBF70A57B5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sl-SI"/>
        </a:p>
      </dgm:t>
    </dgm:pt>
    <dgm:pt modelId="{678276F2-2197-4412-BF5F-91F72D253F1F}" type="pres">
      <dgm:prSet presAssocID="{57C10367-E733-4406-8802-3388CEA8C686}" presName="space" presStyleCnt="0"/>
      <dgm:spPr/>
    </dgm:pt>
    <dgm:pt modelId="{534BEDFB-0913-41E8-9D96-D34CCF496B30}" type="pres">
      <dgm:prSet presAssocID="{2BA1715A-7C68-4CDC-87B9-0D95A06911E0}" presName="composite" presStyleCnt="0"/>
      <dgm:spPr/>
    </dgm:pt>
    <dgm:pt modelId="{10545E03-9A57-4F82-ABB7-06F1B49CD0F7}" type="pres">
      <dgm:prSet presAssocID="{2BA1715A-7C68-4CDC-87B9-0D95A06911E0}" presName="parTx" presStyleLbl="alignNode1" presStyleIdx="1" presStyleCnt="2" custScaleY="10705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sl-SI"/>
        </a:p>
      </dgm:t>
    </dgm:pt>
    <dgm:pt modelId="{726C99EF-1635-47CF-864A-83753184D0DF}" type="pres">
      <dgm:prSet presAssocID="{2BA1715A-7C68-4CDC-87B9-0D95A06911E0}" presName="desTx" presStyleLbl="alignAccFollowNode1" presStyleIdx="1" presStyleCnt="2" custScaleY="100000">
        <dgm:presLayoutVars>
          <dgm:bulletEnabled val="1"/>
        </dgm:presLayoutVars>
      </dgm:prSet>
      <dgm:spPr/>
      <dgm:t>
        <a:bodyPr/>
        <a:lstStyle/>
        <a:p>
          <a:endParaRPr lang="sl-SI"/>
        </a:p>
      </dgm:t>
    </dgm:pt>
  </dgm:ptLst>
  <dgm:cxnLst>
    <dgm:cxn modelId="{B4CD084F-1B79-492E-9A18-CDE3444C6F2F}" type="presOf" srcId="{2BA1715A-7C68-4CDC-87B9-0D95A06911E0}" destId="{10545E03-9A57-4F82-ABB7-06F1B49CD0F7}" srcOrd="0" destOrd="0" presId="urn:microsoft.com/office/officeart/2005/8/layout/hList1"/>
    <dgm:cxn modelId="{09B89F00-3758-4A40-BAFC-4B1F94B41DE2}" srcId="{6E10E01C-B507-4EDB-B32C-1D45AB7650E1}" destId="{2BA1715A-7C68-4CDC-87B9-0D95A06911E0}" srcOrd="1" destOrd="0" parTransId="{35093454-F71C-4AAA-B78D-8D34F05A4DAF}" sibTransId="{9E2EA700-35BE-4D7B-8E12-F4E4D0FDE9A1}"/>
    <dgm:cxn modelId="{34730460-DAD1-4380-91FD-5751CB1D83D7}" srcId="{2BA1715A-7C68-4CDC-87B9-0D95A06911E0}" destId="{4FCDA486-6AA9-4CD7-9B16-DB1A841FA00D}" srcOrd="4" destOrd="0" parTransId="{0DDF74CF-E307-4E59-8B4C-6AC10574D1EF}" sibTransId="{76E4DED1-532D-46D3-BF7E-81A46F37550D}"/>
    <dgm:cxn modelId="{066AF015-BDD8-4EC4-9BF1-1FB96DC45BE8}" type="presOf" srcId="{2C93469C-46C4-4027-930A-5D5060012D7D}" destId="{726C99EF-1635-47CF-864A-83753184D0DF}" srcOrd="0" destOrd="3" presId="urn:microsoft.com/office/officeart/2005/8/layout/hList1"/>
    <dgm:cxn modelId="{C97C3B48-1129-4909-8A62-B4BC612E4189}" srcId="{F6310052-1615-407C-BF25-1FEBF70A57B5}" destId="{90D69DDE-9971-4595-8D91-1E8230E99D31}" srcOrd="2" destOrd="0" parTransId="{1A519501-17BA-4D0A-A0D8-4BAFCFA8BB72}" sibTransId="{DB382967-B883-4E0F-B700-F39377EE1F45}"/>
    <dgm:cxn modelId="{187DD29F-5309-4927-9749-306840AF9106}" srcId="{2BA1715A-7C68-4CDC-87B9-0D95A06911E0}" destId="{C6FA9E3D-BBF4-4A92-9601-9C9AE861BDD5}" srcOrd="1" destOrd="0" parTransId="{C1FD37DD-705F-4CF2-A481-A4A027AC3514}" sibTransId="{9A99FF1D-812E-48C8-A7BF-A5FAF24D5F87}"/>
    <dgm:cxn modelId="{2BD1F3AF-89AC-400C-B0EC-8075B897BE05}" srcId="{F6310052-1615-407C-BF25-1FEBF70A57B5}" destId="{C58EBC5E-FD72-4107-952A-F3F6AEF57671}" srcOrd="4" destOrd="0" parTransId="{98290513-E4B2-4E53-8E5A-7EF4305F587E}" sibTransId="{3486F613-D0E8-4B9D-B8F8-7CDE86EFB751}"/>
    <dgm:cxn modelId="{681B87BB-0286-4F43-B8F5-1898D60C5344}" type="presOf" srcId="{4FCDA486-6AA9-4CD7-9B16-DB1A841FA00D}" destId="{726C99EF-1635-47CF-864A-83753184D0DF}" srcOrd="0" destOrd="4" presId="urn:microsoft.com/office/officeart/2005/8/layout/hList1"/>
    <dgm:cxn modelId="{4E78E867-4063-4B6B-A274-DD2F354285D8}" srcId="{F6310052-1615-407C-BF25-1FEBF70A57B5}" destId="{346D51D6-7F7F-4EC8-9500-B782C9612458}" srcOrd="1" destOrd="0" parTransId="{A78DB771-B3E0-4870-9153-CEB5E8049511}" sibTransId="{6937318E-9A52-4FFF-9C18-CBBD79AD194C}"/>
    <dgm:cxn modelId="{3C70CD70-0872-497C-8377-827D43CDE3D3}" type="presOf" srcId="{9E985FB2-4E22-4280-8F11-53AA2B1C90DE}" destId="{B734F7B5-CC24-462B-AA45-C636ACB5CE66}" srcOrd="0" destOrd="0" presId="urn:microsoft.com/office/officeart/2005/8/layout/hList1"/>
    <dgm:cxn modelId="{BB9662A0-7C09-4325-BACA-B83DF7D9C227}" type="presOf" srcId="{6E10E01C-B507-4EDB-B32C-1D45AB7650E1}" destId="{1114FFB0-9205-4DF8-A78B-E30A0C7DE108}" srcOrd="0" destOrd="0" presId="urn:microsoft.com/office/officeart/2005/8/layout/hList1"/>
    <dgm:cxn modelId="{54141FEF-55BA-4593-B77A-06015D9B88E7}" srcId="{F6310052-1615-407C-BF25-1FEBF70A57B5}" destId="{9E985FB2-4E22-4280-8F11-53AA2B1C90DE}" srcOrd="0" destOrd="0" parTransId="{E69C37E5-986E-4807-B7BE-E57F67E5D6A3}" sibTransId="{8F9F64CA-8923-4F39-85A1-96E91AF5F890}"/>
    <dgm:cxn modelId="{7F1C894C-BA16-4E8F-B0A8-233E1C6AB760}" type="presOf" srcId="{BDF4889C-FA2A-4838-B784-04AFD75C2488}" destId="{726C99EF-1635-47CF-864A-83753184D0DF}" srcOrd="0" destOrd="2" presId="urn:microsoft.com/office/officeart/2005/8/layout/hList1"/>
    <dgm:cxn modelId="{B06D93A4-931F-421B-A755-61BFAF463A9E}" type="presOf" srcId="{346D51D6-7F7F-4EC8-9500-B782C9612458}" destId="{B734F7B5-CC24-462B-AA45-C636ACB5CE66}" srcOrd="0" destOrd="1" presId="urn:microsoft.com/office/officeart/2005/8/layout/hList1"/>
    <dgm:cxn modelId="{C6276791-0C6B-4494-8383-F032B1BB05C2}" type="presOf" srcId="{BC6F9605-6CBF-4504-A083-351549D886B2}" destId="{B734F7B5-CC24-462B-AA45-C636ACB5CE66}" srcOrd="0" destOrd="3" presId="urn:microsoft.com/office/officeart/2005/8/layout/hList1"/>
    <dgm:cxn modelId="{13EC1585-9F48-4DE7-8439-9A7655BBB960}" type="presOf" srcId="{E23347AB-E0F8-44A4-B303-499BB850F5EE}" destId="{726C99EF-1635-47CF-864A-83753184D0DF}" srcOrd="0" destOrd="0" presId="urn:microsoft.com/office/officeart/2005/8/layout/hList1"/>
    <dgm:cxn modelId="{196309C2-7D68-4593-9589-258AC4293088}" type="presOf" srcId="{C58EBC5E-FD72-4107-952A-F3F6AEF57671}" destId="{B734F7B5-CC24-462B-AA45-C636ACB5CE66}" srcOrd="0" destOrd="4" presId="urn:microsoft.com/office/officeart/2005/8/layout/hList1"/>
    <dgm:cxn modelId="{4C78A610-A487-4DC8-A751-38972373A3CB}" srcId="{2BA1715A-7C68-4CDC-87B9-0D95A06911E0}" destId="{BDF4889C-FA2A-4838-B784-04AFD75C2488}" srcOrd="2" destOrd="0" parTransId="{84F36A5F-60AE-49D6-972F-CCE87A581FD1}" sibTransId="{B01EB720-A2D0-48EA-B24B-21396B434ED9}"/>
    <dgm:cxn modelId="{287456BB-BD51-4527-9100-20095A580FCB}" type="presOf" srcId="{F6310052-1615-407C-BF25-1FEBF70A57B5}" destId="{D8BD6FB6-0444-41A4-AF69-626CFDC2CD43}" srcOrd="0" destOrd="0" presId="urn:microsoft.com/office/officeart/2005/8/layout/hList1"/>
    <dgm:cxn modelId="{43BD5646-5DCF-4E28-9A2B-A8025197B9C3}" srcId="{F6310052-1615-407C-BF25-1FEBF70A57B5}" destId="{BC6F9605-6CBF-4504-A083-351549D886B2}" srcOrd="3" destOrd="0" parTransId="{5D5C8CC0-F85E-41B2-8899-7181B9AFFFA8}" sibTransId="{7670CA4A-4B56-4922-A8A9-0660E3480588}"/>
    <dgm:cxn modelId="{C3244528-0756-4AA0-BC4B-F053D2E7338D}" srcId="{2BA1715A-7C68-4CDC-87B9-0D95A06911E0}" destId="{2C93469C-46C4-4027-930A-5D5060012D7D}" srcOrd="3" destOrd="0" parTransId="{8D9A0042-613E-4B49-AE37-D17DB9F6FB11}" sibTransId="{2F0E8BC3-985A-43B5-BA94-A9BA86F45FE0}"/>
    <dgm:cxn modelId="{6DE9EEEF-110D-4FF6-8521-57512E1E9770}" srcId="{6E10E01C-B507-4EDB-B32C-1D45AB7650E1}" destId="{F6310052-1615-407C-BF25-1FEBF70A57B5}" srcOrd="0" destOrd="0" parTransId="{B422D61D-8D09-4F81-BC84-8FB01FFB1071}" sibTransId="{57C10367-E733-4406-8802-3388CEA8C686}"/>
    <dgm:cxn modelId="{CB236D41-9128-48B4-AF60-FC516FB9A5C0}" type="presOf" srcId="{90D69DDE-9971-4595-8D91-1E8230E99D31}" destId="{B734F7B5-CC24-462B-AA45-C636ACB5CE66}" srcOrd="0" destOrd="2" presId="urn:microsoft.com/office/officeart/2005/8/layout/hList1"/>
    <dgm:cxn modelId="{F896EBDA-C70E-4961-90A1-321EED21763A}" type="presOf" srcId="{C6FA9E3D-BBF4-4A92-9601-9C9AE861BDD5}" destId="{726C99EF-1635-47CF-864A-83753184D0DF}" srcOrd="0" destOrd="1" presId="urn:microsoft.com/office/officeart/2005/8/layout/hList1"/>
    <dgm:cxn modelId="{CE39DBB4-2450-4F20-99EA-FD7D5A81E90E}" srcId="{2BA1715A-7C68-4CDC-87B9-0D95A06911E0}" destId="{E23347AB-E0F8-44A4-B303-499BB850F5EE}" srcOrd="0" destOrd="0" parTransId="{E988E9B0-0371-4FFF-B933-98EB8713DC1A}" sibTransId="{DC9DDFFB-DA7C-45FB-94AF-6A7FAE47885B}"/>
    <dgm:cxn modelId="{D1B733A3-D0B0-4BF2-B443-00A25BF2A7F7}" type="presParOf" srcId="{1114FFB0-9205-4DF8-A78B-E30A0C7DE108}" destId="{CC06C7DA-C14E-4077-867F-333633203ECB}" srcOrd="0" destOrd="0" presId="urn:microsoft.com/office/officeart/2005/8/layout/hList1"/>
    <dgm:cxn modelId="{3966C777-5B5C-4716-A330-2E5AD8737C27}" type="presParOf" srcId="{CC06C7DA-C14E-4077-867F-333633203ECB}" destId="{D8BD6FB6-0444-41A4-AF69-626CFDC2CD43}" srcOrd="0" destOrd="0" presId="urn:microsoft.com/office/officeart/2005/8/layout/hList1"/>
    <dgm:cxn modelId="{E4DCDB50-F183-4992-BF65-C8C80C924B8E}" type="presParOf" srcId="{CC06C7DA-C14E-4077-867F-333633203ECB}" destId="{B734F7B5-CC24-462B-AA45-C636ACB5CE66}" srcOrd="1" destOrd="0" presId="urn:microsoft.com/office/officeart/2005/8/layout/hList1"/>
    <dgm:cxn modelId="{C81558FC-3EFF-43F6-8621-49DA6EC1F064}" type="presParOf" srcId="{1114FFB0-9205-4DF8-A78B-E30A0C7DE108}" destId="{678276F2-2197-4412-BF5F-91F72D253F1F}" srcOrd="1" destOrd="0" presId="urn:microsoft.com/office/officeart/2005/8/layout/hList1"/>
    <dgm:cxn modelId="{ED527279-00CC-4A51-A083-C7E58AAC0A16}" type="presParOf" srcId="{1114FFB0-9205-4DF8-A78B-E30A0C7DE108}" destId="{534BEDFB-0913-41E8-9D96-D34CCF496B30}" srcOrd="2" destOrd="0" presId="urn:microsoft.com/office/officeart/2005/8/layout/hList1"/>
    <dgm:cxn modelId="{4D20941F-F02B-4D27-A10A-8115F9649F0C}" type="presParOf" srcId="{534BEDFB-0913-41E8-9D96-D34CCF496B30}" destId="{10545E03-9A57-4F82-ABB7-06F1B49CD0F7}" srcOrd="0" destOrd="0" presId="urn:microsoft.com/office/officeart/2005/8/layout/hList1"/>
    <dgm:cxn modelId="{FE8ED4A2-3851-4A07-93F1-70C71AD6DF9E}" type="presParOf" srcId="{534BEDFB-0913-41E8-9D96-D34CCF496B30}" destId="{726C99EF-1635-47CF-864A-83753184D0DF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4F56A0-26A3-4C34-87C8-6D3D913A3EA0}">
      <dsp:nvSpPr>
        <dsp:cNvPr id="0" name=""/>
        <dsp:cNvSpPr/>
      </dsp:nvSpPr>
      <dsp:spPr>
        <a:xfrm>
          <a:off x="1284275" y="1291161"/>
          <a:ext cx="2242353" cy="112117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rgbClr val="9D6A27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l-SI" sz="2100" kern="1200" dirty="0">
              <a:latin typeface="Comic Sans MS" panose="030F0702030302020204" pitchFamily="66" charset="0"/>
            </a:rPr>
            <a:t>DUŠEVNI PROCESI</a:t>
          </a:r>
        </a:p>
      </dsp:txBody>
      <dsp:txXfrm>
        <a:off x="1317113" y="1323999"/>
        <a:ext cx="2176677" cy="1055500"/>
      </dsp:txXfrm>
    </dsp:sp>
    <dsp:sp modelId="{2DAFD5CF-C047-42D8-9757-3AB80C905C6D}">
      <dsp:nvSpPr>
        <dsp:cNvPr id="0" name=""/>
        <dsp:cNvSpPr/>
      </dsp:nvSpPr>
      <dsp:spPr>
        <a:xfrm rot="18289469">
          <a:off x="3189775" y="1179827"/>
          <a:ext cx="1570648" cy="54492"/>
        </a:xfrm>
        <a:custGeom>
          <a:avLst/>
          <a:gdLst/>
          <a:ahLst/>
          <a:cxnLst/>
          <a:rect l="0" t="0" r="0" b="0"/>
          <a:pathLst>
            <a:path>
              <a:moveTo>
                <a:pt x="0" y="27246"/>
              </a:moveTo>
              <a:lnTo>
                <a:pt x="1570648" y="27246"/>
              </a:lnTo>
            </a:path>
          </a:pathLst>
        </a:custGeom>
        <a:noFill/>
        <a:ln w="127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sl-SI" sz="500" kern="1200"/>
        </a:p>
      </dsp:txBody>
      <dsp:txXfrm>
        <a:off x="3935833" y="1167807"/>
        <a:ext cx="78532" cy="78532"/>
      </dsp:txXfrm>
    </dsp:sp>
    <dsp:sp modelId="{41930B0C-3FBE-4802-8542-294344B9FD08}">
      <dsp:nvSpPr>
        <dsp:cNvPr id="0" name=""/>
        <dsp:cNvSpPr/>
      </dsp:nvSpPr>
      <dsp:spPr>
        <a:xfrm>
          <a:off x="4423570" y="1808"/>
          <a:ext cx="2242353" cy="112117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rgbClr val="9D6A27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l-SI" sz="2100" kern="1200" dirty="0">
              <a:latin typeface="Comic Sans MS" panose="030F0702030302020204" pitchFamily="66" charset="0"/>
            </a:rPr>
            <a:t>spoznavni (kognitivni) procesi</a:t>
          </a:r>
        </a:p>
      </dsp:txBody>
      <dsp:txXfrm>
        <a:off x="4456408" y="34646"/>
        <a:ext cx="2176677" cy="1055500"/>
      </dsp:txXfrm>
    </dsp:sp>
    <dsp:sp modelId="{1917E0A0-2E2B-45D5-A707-7D913F1AEBE2}">
      <dsp:nvSpPr>
        <dsp:cNvPr id="0" name=""/>
        <dsp:cNvSpPr/>
      </dsp:nvSpPr>
      <dsp:spPr>
        <a:xfrm>
          <a:off x="3526629" y="1824503"/>
          <a:ext cx="896941" cy="54492"/>
        </a:xfrm>
        <a:custGeom>
          <a:avLst/>
          <a:gdLst/>
          <a:ahLst/>
          <a:cxnLst/>
          <a:rect l="0" t="0" r="0" b="0"/>
          <a:pathLst>
            <a:path>
              <a:moveTo>
                <a:pt x="0" y="27246"/>
              </a:moveTo>
              <a:lnTo>
                <a:pt x="896941" y="27246"/>
              </a:lnTo>
            </a:path>
          </a:pathLst>
        </a:custGeom>
        <a:noFill/>
        <a:ln w="127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sl-SI" sz="500" kern="1200"/>
        </a:p>
      </dsp:txBody>
      <dsp:txXfrm>
        <a:off x="3952676" y="1829326"/>
        <a:ext cx="44847" cy="44847"/>
      </dsp:txXfrm>
    </dsp:sp>
    <dsp:sp modelId="{EA69953C-46A8-46EE-B04D-C59021D29576}">
      <dsp:nvSpPr>
        <dsp:cNvPr id="0" name=""/>
        <dsp:cNvSpPr/>
      </dsp:nvSpPr>
      <dsp:spPr>
        <a:xfrm>
          <a:off x="4423570" y="1291161"/>
          <a:ext cx="2242353" cy="112117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rgbClr val="9D6A27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l-SI" sz="2100" kern="1200" dirty="0">
              <a:latin typeface="Comic Sans MS" panose="030F0702030302020204" pitchFamily="66" charset="0"/>
            </a:rPr>
            <a:t>čustveni procesi</a:t>
          </a:r>
        </a:p>
      </dsp:txBody>
      <dsp:txXfrm>
        <a:off x="4456408" y="1323999"/>
        <a:ext cx="2176677" cy="1055500"/>
      </dsp:txXfrm>
    </dsp:sp>
    <dsp:sp modelId="{E2B3B42A-4D56-4913-B078-EB2C316DEDC1}">
      <dsp:nvSpPr>
        <dsp:cNvPr id="0" name=""/>
        <dsp:cNvSpPr/>
      </dsp:nvSpPr>
      <dsp:spPr>
        <a:xfrm rot="3310531">
          <a:off x="3189775" y="2469180"/>
          <a:ext cx="1570648" cy="54492"/>
        </a:xfrm>
        <a:custGeom>
          <a:avLst/>
          <a:gdLst/>
          <a:ahLst/>
          <a:cxnLst/>
          <a:rect l="0" t="0" r="0" b="0"/>
          <a:pathLst>
            <a:path>
              <a:moveTo>
                <a:pt x="0" y="27246"/>
              </a:moveTo>
              <a:lnTo>
                <a:pt x="1570648" y="27246"/>
              </a:lnTo>
            </a:path>
          </a:pathLst>
        </a:custGeom>
        <a:noFill/>
        <a:ln w="127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sl-SI" sz="500" kern="1200"/>
        </a:p>
      </dsp:txBody>
      <dsp:txXfrm>
        <a:off x="3935833" y="2457160"/>
        <a:ext cx="78532" cy="78532"/>
      </dsp:txXfrm>
    </dsp:sp>
    <dsp:sp modelId="{45B9B00B-35B4-4DDC-8968-B94640132329}">
      <dsp:nvSpPr>
        <dsp:cNvPr id="0" name=""/>
        <dsp:cNvSpPr/>
      </dsp:nvSpPr>
      <dsp:spPr>
        <a:xfrm>
          <a:off x="4423570" y="2580514"/>
          <a:ext cx="2242353" cy="112117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rgbClr val="9D6A27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l-SI" sz="2100" kern="1200" dirty="0">
              <a:latin typeface="Comic Sans MS" panose="030F0702030302020204" pitchFamily="66" charset="0"/>
            </a:rPr>
            <a:t>motivacijski procesi</a:t>
          </a:r>
        </a:p>
      </dsp:txBody>
      <dsp:txXfrm>
        <a:off x="4456408" y="2613352"/>
        <a:ext cx="2176677" cy="10555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BD6FB6-0444-41A4-AF69-626CFDC2CD43}">
      <dsp:nvSpPr>
        <dsp:cNvPr id="0" name=""/>
        <dsp:cNvSpPr/>
      </dsp:nvSpPr>
      <dsp:spPr>
        <a:xfrm>
          <a:off x="42" y="22931"/>
          <a:ext cx="4037356" cy="662400"/>
        </a:xfrm>
        <a:prstGeom prst="rect">
          <a:avLst/>
        </a:prstGeom>
        <a:solidFill>
          <a:srgbClr val="D88516"/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l-SI" sz="2000" kern="1200" dirty="0"/>
            <a:t>EKSTRASPEKCIJA</a:t>
          </a:r>
        </a:p>
      </dsp:txBody>
      <dsp:txXfrm>
        <a:off x="42" y="22931"/>
        <a:ext cx="4037356" cy="662400"/>
      </dsp:txXfrm>
    </dsp:sp>
    <dsp:sp modelId="{B734F7B5-CC24-462B-AA45-C636ACB5CE66}">
      <dsp:nvSpPr>
        <dsp:cNvPr id="0" name=""/>
        <dsp:cNvSpPr/>
      </dsp:nvSpPr>
      <dsp:spPr>
        <a:xfrm>
          <a:off x="42" y="685331"/>
          <a:ext cx="4037356" cy="2408994"/>
        </a:xfrm>
        <a:prstGeom prst="rect">
          <a:avLst/>
        </a:prstGeom>
        <a:solidFill>
          <a:schemeClr val="bg1">
            <a:lumMod val="95000"/>
            <a:alpha val="90000"/>
          </a:schemeClr>
        </a:solidFill>
        <a:ln w="127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l-SI" sz="2000" kern="1200" dirty="0">
              <a:latin typeface="+mn-lt"/>
            </a:rPr>
            <a:t>Opazovanje zunanjih pojavov (vedenje, človekov zunanji videz, obrazna mimika, telesne spremembe)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l-SI" sz="2000" kern="1200" dirty="0">
              <a:latin typeface="+mn-lt"/>
            </a:rPr>
            <a:t>Objektivnejše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l-SI" sz="2000" kern="1200" dirty="0">
              <a:latin typeface="+mn-lt"/>
            </a:rPr>
            <a:t>Več opazovalcev (vpliv na vedenje opazovanca?) </a:t>
          </a:r>
        </a:p>
      </dsp:txBody>
      <dsp:txXfrm>
        <a:off x="42" y="685331"/>
        <a:ext cx="4037356" cy="2408994"/>
      </dsp:txXfrm>
    </dsp:sp>
    <dsp:sp modelId="{10545E03-9A57-4F82-ABB7-06F1B49CD0F7}">
      <dsp:nvSpPr>
        <dsp:cNvPr id="0" name=""/>
        <dsp:cNvSpPr/>
      </dsp:nvSpPr>
      <dsp:spPr>
        <a:xfrm>
          <a:off x="4602628" y="22931"/>
          <a:ext cx="4037356" cy="662400"/>
        </a:xfrm>
        <a:prstGeom prst="rect">
          <a:avLst/>
        </a:prstGeom>
        <a:solidFill>
          <a:srgbClr val="800000"/>
        </a:solidFill>
        <a:ln w="12700" cap="flat" cmpd="sng" algn="ctr">
          <a:solidFill>
            <a:schemeClr val="accent3">
              <a:hueOff val="2710599"/>
              <a:satOff val="100000"/>
              <a:lumOff val="-1470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l-SI" sz="2000" kern="1200" dirty="0"/>
            <a:t>INTROSPEKCIJA</a:t>
          </a:r>
        </a:p>
      </dsp:txBody>
      <dsp:txXfrm>
        <a:off x="4602628" y="22931"/>
        <a:ext cx="4037356" cy="662400"/>
      </dsp:txXfrm>
    </dsp:sp>
    <dsp:sp modelId="{726C99EF-1635-47CF-864A-83753184D0DF}">
      <dsp:nvSpPr>
        <dsp:cNvPr id="0" name=""/>
        <dsp:cNvSpPr/>
      </dsp:nvSpPr>
      <dsp:spPr>
        <a:xfrm>
          <a:off x="4602628" y="685331"/>
          <a:ext cx="4037356" cy="2408994"/>
        </a:xfrm>
        <a:prstGeom prst="rect">
          <a:avLst/>
        </a:prstGeom>
        <a:solidFill>
          <a:schemeClr val="bg1">
            <a:lumMod val="95000"/>
            <a:alpha val="90000"/>
          </a:schemeClr>
        </a:solidFill>
        <a:ln w="12700" cap="flat" cmpd="sng" algn="ctr">
          <a:solidFill>
            <a:schemeClr val="bg1">
              <a:lumMod val="95000"/>
              <a:alpha val="9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sl-SI" sz="2000" kern="1200" dirty="0">
              <a:latin typeface="+mn-lt"/>
            </a:rPr>
            <a:t>Samoopazovanje lastnih duševnih procesov (misli, čustva, želje, sanje)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sl-SI" sz="2000" kern="1200" dirty="0">
              <a:latin typeface="+mn-lt"/>
            </a:rPr>
            <a:t>Subjektivno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l-SI" sz="2000" kern="1200" dirty="0">
              <a:latin typeface="+mn-lt"/>
            </a:rPr>
            <a:t>Jeza in strah?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l-SI" sz="2000" kern="1200" dirty="0">
              <a:latin typeface="+mn-lt"/>
            </a:rPr>
            <a:t>Omejenost izražanja?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l-SI" sz="2000" kern="1200" dirty="0">
              <a:latin typeface="+mn-lt"/>
            </a:rPr>
            <a:t>Preverljivost?</a:t>
          </a:r>
        </a:p>
      </dsp:txBody>
      <dsp:txXfrm>
        <a:off x="4602628" y="685331"/>
        <a:ext cx="4037356" cy="240899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BD6FB6-0444-41A4-AF69-626CFDC2CD43}">
      <dsp:nvSpPr>
        <dsp:cNvPr id="0" name=""/>
        <dsp:cNvSpPr/>
      </dsp:nvSpPr>
      <dsp:spPr>
        <a:xfrm>
          <a:off x="7268" y="74418"/>
          <a:ext cx="4501678" cy="507167"/>
        </a:xfrm>
        <a:prstGeom prst="rect">
          <a:avLst/>
        </a:prstGeom>
        <a:solidFill>
          <a:schemeClr val="accent6">
            <a:lumMod val="7500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l-SI" sz="2000" b="1" kern="1200" dirty="0">
              <a:latin typeface="Comic Sans MS" panose="030F0702030302020204" pitchFamily="66" charset="0"/>
            </a:rPr>
            <a:t>OSNOVNA ČUSTVA</a:t>
          </a:r>
        </a:p>
      </dsp:txBody>
      <dsp:txXfrm>
        <a:off x="7268" y="74418"/>
        <a:ext cx="4501678" cy="507167"/>
      </dsp:txXfrm>
    </dsp:sp>
    <dsp:sp modelId="{B734F7B5-CC24-462B-AA45-C636ACB5CE66}">
      <dsp:nvSpPr>
        <dsp:cNvPr id="0" name=""/>
        <dsp:cNvSpPr/>
      </dsp:nvSpPr>
      <dsp:spPr>
        <a:xfrm>
          <a:off x="7268" y="581586"/>
          <a:ext cx="4501678" cy="2854800"/>
        </a:xfrm>
        <a:prstGeom prst="rect">
          <a:avLst/>
        </a:prstGeom>
        <a:solidFill>
          <a:schemeClr val="bg1">
            <a:lumMod val="95000"/>
            <a:alpha val="90000"/>
          </a:schemeClr>
        </a:solidFill>
        <a:ln w="127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l-PL" sz="2000" kern="1200" dirty="0">
              <a:latin typeface="Comic Sans MS" panose="030F0702030302020204" pitchFamily="66" charset="0"/>
            </a:rPr>
            <a:t>prirojena  - pojavljajo se kmalu po rojstvu</a:t>
          </a:r>
          <a:endParaRPr lang="sl-SI" sz="2000" kern="1200" dirty="0">
            <a:latin typeface="Comic Sans MS" panose="030F0702030302020204" pitchFamily="66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l-SI" sz="2000" kern="1200" dirty="0">
              <a:latin typeface="Comic Sans MS" panose="030F0702030302020204" pitchFamily="66" charset="0"/>
            </a:rPr>
            <a:t>univerzalna – pojavljajo se v vseh kulturah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l-SI" sz="2000" kern="1200" dirty="0">
              <a:latin typeface="Comic Sans MS" panose="030F0702030302020204" pitchFamily="66" charset="0"/>
            </a:rPr>
            <a:t>prilagoditvena funkcija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l-SI" sz="2000" kern="1200" dirty="0">
              <a:latin typeface="Comic Sans MS" panose="030F0702030302020204" pitchFamily="66" charset="0"/>
            </a:rPr>
            <a:t>jeza, žalost, presenečenje, veselje, gnus, strah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sl-SI" sz="2000" kern="1200" dirty="0">
            <a:latin typeface="+mn-lt"/>
          </a:endParaRPr>
        </a:p>
      </dsp:txBody>
      <dsp:txXfrm>
        <a:off x="7268" y="581586"/>
        <a:ext cx="4501678" cy="2854800"/>
      </dsp:txXfrm>
    </dsp:sp>
    <dsp:sp modelId="{10545E03-9A57-4F82-ABB7-06F1B49CD0F7}">
      <dsp:nvSpPr>
        <dsp:cNvPr id="0" name=""/>
        <dsp:cNvSpPr/>
      </dsp:nvSpPr>
      <dsp:spPr>
        <a:xfrm>
          <a:off x="5139181" y="65471"/>
          <a:ext cx="4506078" cy="542958"/>
        </a:xfrm>
        <a:prstGeom prst="rect">
          <a:avLst/>
        </a:prstGeom>
        <a:solidFill>
          <a:schemeClr val="accent6">
            <a:lumMod val="75000"/>
          </a:schemeClr>
        </a:solidFill>
        <a:ln w="12700" cap="flat" cmpd="sng" algn="ctr">
          <a:solidFill>
            <a:schemeClr val="accent6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l-SI" sz="2000" b="1" kern="1200" dirty="0">
              <a:latin typeface="Comic Sans MS" panose="030F0702030302020204" pitchFamily="66" charset="0"/>
            </a:rPr>
            <a:t>SESTAVLJENA ČUSTVA</a:t>
          </a:r>
        </a:p>
      </dsp:txBody>
      <dsp:txXfrm>
        <a:off x="5139181" y="65471"/>
        <a:ext cx="4506078" cy="542958"/>
      </dsp:txXfrm>
    </dsp:sp>
    <dsp:sp modelId="{726C99EF-1635-47CF-864A-83753184D0DF}">
      <dsp:nvSpPr>
        <dsp:cNvPr id="0" name=""/>
        <dsp:cNvSpPr/>
      </dsp:nvSpPr>
      <dsp:spPr>
        <a:xfrm>
          <a:off x="5139181" y="590533"/>
          <a:ext cx="4506078" cy="2854800"/>
        </a:xfrm>
        <a:prstGeom prst="rect">
          <a:avLst/>
        </a:prstGeom>
        <a:solidFill>
          <a:schemeClr val="bg1">
            <a:lumMod val="95000"/>
            <a:alpha val="90000"/>
          </a:schemeClr>
        </a:solidFill>
        <a:ln w="12700" cap="flat" cmpd="sng" algn="ctr">
          <a:solidFill>
            <a:schemeClr val="bg1">
              <a:lumMod val="95000"/>
              <a:alpha val="9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sl-SI" sz="2000" kern="1200" dirty="0">
              <a:latin typeface="Comic Sans MS" panose="030F0702030302020204" pitchFamily="66" charset="0"/>
            </a:rPr>
            <a:t>nastanejo tako, da se osnovna čustva “mešajo”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sl-SI" sz="2000" kern="1200" dirty="0">
              <a:latin typeface="Comic Sans MS" panose="030F0702030302020204" pitchFamily="66" charset="0"/>
            </a:rPr>
            <a:t>p</a:t>
          </a:r>
          <a:r>
            <a:rPr lang="fi-FI" sz="2000" kern="1200" dirty="0">
              <a:latin typeface="Comic Sans MS" panose="030F0702030302020204" pitchFamily="66" charset="0"/>
            </a:rPr>
            <a:t>ojavljajo se kasneje v življenju</a:t>
          </a:r>
          <a:endParaRPr lang="sl-SI" sz="2000" kern="1200" dirty="0">
            <a:latin typeface="Comic Sans MS" panose="030F0702030302020204" pitchFamily="66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sl-SI" sz="2000" kern="1200" dirty="0">
              <a:latin typeface="Comic Sans MS" panose="030F0702030302020204" pitchFamily="66" charset="0"/>
            </a:rPr>
            <a:t>odvisna od družbeno kulturnih vplivov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sl-SI" sz="2000" kern="1200" dirty="0">
              <a:latin typeface="Comic Sans MS" panose="030F0702030302020204" pitchFamily="66" charset="0"/>
            </a:rPr>
            <a:t>ljubosumje, zaničevanje, ponos, krivda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endParaRPr lang="sl-SI" sz="2000" kern="1200" dirty="0">
            <a:latin typeface="+mn-lt"/>
          </a:endParaRPr>
        </a:p>
      </dsp:txBody>
      <dsp:txXfrm>
        <a:off x="5139181" y="590533"/>
        <a:ext cx="4506078" cy="28548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01-16T04:11:03.731"/>
    </inkml:context>
    <inkml:brush xml:id="br0">
      <inkml:brushProperty name="width" value="0.3" units="cm"/>
      <inkml:brushProperty name="height" value="0.6" units="cm"/>
      <inkml:brushProperty name="color" value="#FFC0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1,'3491'3491,"-3476"-3476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01-16T04:12:49.963"/>
    </inkml:context>
    <inkml:brush xml:id="br0">
      <inkml:brushProperty name="width" value="0.3" units="cm"/>
      <inkml:brushProperty name="height" value="0.6" units="cm"/>
      <inkml:brushProperty name="color" value="#FFC0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1,'2106'2105,"-2097"-2096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1-08T18:19:22.338"/>
    </inkml:context>
    <inkml:brush xml:id="br0">
      <inkml:brushProperty name="width" value="0.5" units="cm"/>
      <inkml:brushProperty name="height" value="1" units="cm"/>
      <inkml:brushProperty name="color" value="#FFC0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1,'160'160,"57"58,109 107,3642 3643,2303 2304,-2789-2791,-3156-3154,-85-87,27 28,54 54,-79-78,1974 1972,-2184-2183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1-08T18:19:22.339"/>
    </inkml:context>
    <inkml:brush xml:id="br0">
      <inkml:brushProperty name="width" value="0.5" units="cm"/>
      <inkml:brushProperty name="height" value="1" units="cm"/>
      <inkml:brushProperty name="color" value="#FFC0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1,'160'160,"57"58,109 107,3642 3643,2303 2304,-2789-2791,-3156-3154,-85-87,27 28,54 54,-79-78,1974 1972,-2184-2183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1-08T18:24:42.015"/>
    </inkml:context>
    <inkml:brush xml:id="br0">
      <inkml:brushProperty name="width" value="0.3" units="cm"/>
      <inkml:brushProperty name="height" value="0.6" units="cm"/>
      <inkml:brushProperty name="color" value="#FFC0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1,'2369'2369,"-2359"-2359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1-08T18:24:42.016"/>
    </inkml:context>
    <inkml:brush xml:id="br0">
      <inkml:brushProperty name="width" value="0.3" units="cm"/>
      <inkml:brushProperty name="height" value="0.6" units="cm"/>
      <inkml:brushProperty name="color" value="#FFC0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1,'2369'2369,"-2359"-2359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1-08T18:26:39.361"/>
    </inkml:context>
    <inkml:brush xml:id="br0">
      <inkml:brushProperty name="width" value="0.3" units="cm"/>
      <inkml:brushProperty name="height" value="0.6" units="cm"/>
      <inkml:brushProperty name="color" value="#FFC0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1,'5469'5469,"-5446"-5446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1-08T18:26:55.086"/>
    </inkml:context>
    <inkml:brush xml:id="br0">
      <inkml:brushProperty name="width" value="0.3" units="cm"/>
      <inkml:brushProperty name="height" value="0.6" units="cm"/>
      <inkml:brushProperty name="color" value="#FFC0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1,'5469'5469,"-5446"-5446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1-08T18:50:24.530"/>
    </inkml:context>
    <inkml:brush xml:id="br0">
      <inkml:brushProperty name="width" value="0.3" units="cm"/>
      <inkml:brushProperty name="height" value="0.6" units="cm"/>
      <inkml:brushProperty name="color" value="#FFC0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1,'9642'9642,"-9602"-9602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1-08T18:50:24.531"/>
    </inkml:context>
    <inkml:brush xml:id="br0">
      <inkml:brushProperty name="width" value="0.3" units="cm"/>
      <inkml:brushProperty name="height" value="0.6" units="cm"/>
      <inkml:brushProperty name="color" value="#FFC0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1,'5743'5743,"-5719"-5719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1-08T18:50:24.532"/>
    </inkml:context>
    <inkml:brush xml:id="br0">
      <inkml:brushProperty name="width" value="0.3" units="cm"/>
      <inkml:brushProperty name="height" value="0.6" units="cm"/>
      <inkml:brushProperty name="color" value="#FFC0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1,'5743'5743,"-5719"-5719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1-08T18:50:24.533"/>
    </inkml:context>
    <inkml:brush xml:id="br0">
      <inkml:brushProperty name="width" value="0.3" units="cm"/>
      <inkml:brushProperty name="height" value="0.6" units="cm"/>
      <inkml:brushProperty name="color" value="#FFC0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1,'6919'6919,"-6890"-6890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1-08T18:51:46.139"/>
    </inkml:context>
    <inkml:brush xml:id="br0">
      <inkml:brushProperty name="width" value="0.3" units="cm"/>
      <inkml:brushProperty name="height" value="0.6" units="cm"/>
      <inkml:brushProperty name="color" value="#FFC0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1,'3293'3293,"-3279"-3279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1-08T19:05:50.223"/>
    </inkml:context>
    <inkml:brush xml:id="br0">
      <inkml:brushProperty name="width" value="0.3" units="cm"/>
      <inkml:brushProperty name="height" value="0.6" units="cm"/>
      <inkml:brushProperty name="color" value="#FFC0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1,'6919'6919,"-6890"-6890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1-08T19:05:50.224"/>
    </inkml:context>
    <inkml:brush xml:id="br0">
      <inkml:brushProperty name="width" value="0.3" units="cm"/>
      <inkml:brushProperty name="height" value="0.6" units="cm"/>
      <inkml:brushProperty name="color" value="#FFC0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1,'6919'6919,"-6890"-6890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1-08T19:05:50.225"/>
    </inkml:context>
    <inkml:brush xml:id="br0">
      <inkml:brushProperty name="width" value="0.3" units="cm"/>
      <inkml:brushProperty name="height" value="0.6" units="cm"/>
      <inkml:brushProperty name="color" value="#FFC0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1,'6919'6919,"-6890"-6890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11-08T19:05:50.226"/>
    </inkml:context>
    <inkml:brush xml:id="br0">
      <inkml:brushProperty name="width" value="0.3" units="cm"/>
      <inkml:brushProperty name="height" value="0.6" units="cm"/>
      <inkml:brushProperty name="color" value="#FFC0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1,'6919'6919,"-6890"-6890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01-22T04:45:10.402"/>
    </inkml:context>
    <inkml:brush xml:id="br0">
      <inkml:brushProperty name="width" value="0.3" units="cm"/>
      <inkml:brushProperty name="height" value="0.6" units="cm"/>
      <inkml:brushProperty name="color" value="#FFC0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1,'7395'7395,"-7364"-7364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01-22T04:45:17.043"/>
    </inkml:context>
    <inkml:brush xml:id="br0">
      <inkml:brushProperty name="width" value="0.3" units="cm"/>
      <inkml:brushProperty name="height" value="0.6" units="cm"/>
      <inkml:brushProperty name="color" value="#FFC0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1,'3986'3986,"-3969"-3969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01-22T04:45:24.125"/>
    </inkml:context>
    <inkml:brush xml:id="br0">
      <inkml:brushProperty name="width" value="0.3" units="cm"/>
      <inkml:brushProperty name="height" value="0.6" units="cm"/>
      <inkml:brushProperty name="color" value="#FFC0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1,'5176'5176,"-5154"-5154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01-22T04:45:33.138"/>
    </inkml:context>
    <inkml:brush xml:id="br0">
      <inkml:brushProperty name="width" value="0.3" units="cm"/>
      <inkml:brushProperty name="height" value="0.6" units="cm"/>
      <inkml:brushProperty name="color" value="#FFC0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1,'3676'3676,"-3661"-3661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63785157-7A0D-A00E-BCD3-56D5A6CF77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l-SI"/>
              <a:t>Kliknite, če želite urediti slog naslova matrice</a:t>
            </a:r>
          </a:p>
        </p:txBody>
      </p:sp>
      <p:sp>
        <p:nvSpPr>
          <p:cNvPr id="3" name="Podnaslov 2">
            <a:extLst>
              <a:ext uri="{FF2B5EF4-FFF2-40B4-BE49-F238E27FC236}">
                <a16:creationId xmlns:a16="http://schemas.microsoft.com/office/drawing/2014/main" id="{3175F8FB-AD17-A7E3-5B9B-3E4DE64F4A2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l-SI"/>
              <a:t>Kliknite, če želite urediti slog podnaslova matrice</a:t>
            </a:r>
          </a:p>
        </p:txBody>
      </p:sp>
      <p:sp>
        <p:nvSpPr>
          <p:cNvPr id="4" name="Označba mesta datuma 3">
            <a:extLst>
              <a:ext uri="{FF2B5EF4-FFF2-40B4-BE49-F238E27FC236}">
                <a16:creationId xmlns:a16="http://schemas.microsoft.com/office/drawing/2014/main" id="{4E1F19FC-63F2-54C8-744E-2C783396C2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91BD5-B194-4244-8804-D1D4B931DC58}" type="datetimeFigureOut">
              <a:rPr lang="sl-SI" smtClean="0"/>
              <a:t>17. 11. 2025</a:t>
            </a:fld>
            <a:endParaRPr lang="sl-SI"/>
          </a:p>
        </p:txBody>
      </p:sp>
      <p:sp>
        <p:nvSpPr>
          <p:cNvPr id="5" name="Označba mesta noge 4">
            <a:extLst>
              <a:ext uri="{FF2B5EF4-FFF2-40B4-BE49-F238E27FC236}">
                <a16:creationId xmlns:a16="http://schemas.microsoft.com/office/drawing/2014/main" id="{447C88BB-548B-EE9F-97D1-F771F1831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Označba mesta številke diapozitiva 5">
            <a:extLst>
              <a:ext uri="{FF2B5EF4-FFF2-40B4-BE49-F238E27FC236}">
                <a16:creationId xmlns:a16="http://schemas.microsoft.com/office/drawing/2014/main" id="{8B5FE92F-AAD2-52F2-A4AB-1757C65946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B81E6-86D6-40F2-81EA-99FC2C91761E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2372661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7331116D-9006-EF41-0A65-6F09ABED5E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</a:p>
        </p:txBody>
      </p:sp>
      <p:sp>
        <p:nvSpPr>
          <p:cNvPr id="3" name="Označba mesta vsebine 2">
            <a:extLst>
              <a:ext uri="{FF2B5EF4-FFF2-40B4-BE49-F238E27FC236}">
                <a16:creationId xmlns:a16="http://schemas.microsoft.com/office/drawing/2014/main" id="{FAC34621-82B2-B88F-0796-850B6FF30A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4" name="Označba mesta datuma 3">
            <a:extLst>
              <a:ext uri="{FF2B5EF4-FFF2-40B4-BE49-F238E27FC236}">
                <a16:creationId xmlns:a16="http://schemas.microsoft.com/office/drawing/2014/main" id="{268F3C1D-4C50-4B5C-4B9B-26DA73991F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91BD5-B194-4244-8804-D1D4B931DC58}" type="datetimeFigureOut">
              <a:rPr lang="sl-SI" smtClean="0"/>
              <a:t>17. 11. 2025</a:t>
            </a:fld>
            <a:endParaRPr lang="sl-SI"/>
          </a:p>
        </p:txBody>
      </p:sp>
      <p:sp>
        <p:nvSpPr>
          <p:cNvPr id="5" name="Označba mesta noge 4">
            <a:extLst>
              <a:ext uri="{FF2B5EF4-FFF2-40B4-BE49-F238E27FC236}">
                <a16:creationId xmlns:a16="http://schemas.microsoft.com/office/drawing/2014/main" id="{6940DCC9-77CA-0D3C-9C9A-377486C4BC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Označba mesta številke diapozitiva 5">
            <a:extLst>
              <a:ext uri="{FF2B5EF4-FFF2-40B4-BE49-F238E27FC236}">
                <a16:creationId xmlns:a16="http://schemas.microsoft.com/office/drawing/2014/main" id="{C2014CB6-E68E-7205-F2D2-8BFB364435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B81E6-86D6-40F2-81EA-99FC2C91761E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751236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A669A575-9039-4BC2-1160-4842203AAF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l-SI"/>
              <a:t>Kliknite, če želite urediti slog naslova matrice</a:t>
            </a:r>
          </a:p>
        </p:txBody>
      </p:sp>
      <p:sp>
        <p:nvSpPr>
          <p:cNvPr id="3" name="Označba mesta besedila 2">
            <a:extLst>
              <a:ext uri="{FF2B5EF4-FFF2-40B4-BE49-F238E27FC236}">
                <a16:creationId xmlns:a16="http://schemas.microsoft.com/office/drawing/2014/main" id="{B30E8E03-862C-7CBA-14D7-B40B5D848F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Označba mesta datuma 3">
            <a:extLst>
              <a:ext uri="{FF2B5EF4-FFF2-40B4-BE49-F238E27FC236}">
                <a16:creationId xmlns:a16="http://schemas.microsoft.com/office/drawing/2014/main" id="{A8867D40-5BDB-C9F7-809F-484BCAC6D7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91BD5-B194-4244-8804-D1D4B931DC58}" type="datetimeFigureOut">
              <a:rPr lang="sl-SI" smtClean="0"/>
              <a:t>17. 11. 2025</a:t>
            </a:fld>
            <a:endParaRPr lang="sl-SI"/>
          </a:p>
        </p:txBody>
      </p:sp>
      <p:sp>
        <p:nvSpPr>
          <p:cNvPr id="5" name="Označba mesta noge 4">
            <a:extLst>
              <a:ext uri="{FF2B5EF4-FFF2-40B4-BE49-F238E27FC236}">
                <a16:creationId xmlns:a16="http://schemas.microsoft.com/office/drawing/2014/main" id="{3F8128B1-027E-7651-1E99-D8E4C6E45A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Označba mesta številke diapozitiva 5">
            <a:extLst>
              <a:ext uri="{FF2B5EF4-FFF2-40B4-BE49-F238E27FC236}">
                <a16:creationId xmlns:a16="http://schemas.microsoft.com/office/drawing/2014/main" id="{9A73AE9E-7635-3D98-851D-0D40CA7205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B81E6-86D6-40F2-81EA-99FC2C91761E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616638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865A9E83-2971-4EE4-45F5-FDADFA2C8C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</a:p>
        </p:txBody>
      </p:sp>
      <p:sp>
        <p:nvSpPr>
          <p:cNvPr id="3" name="Označba mesta vsebine 2">
            <a:extLst>
              <a:ext uri="{FF2B5EF4-FFF2-40B4-BE49-F238E27FC236}">
                <a16:creationId xmlns:a16="http://schemas.microsoft.com/office/drawing/2014/main" id="{FE9B18D1-35AF-F1AC-55E1-E8BFD35B55C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4" name="Označba mesta vsebine 3">
            <a:extLst>
              <a:ext uri="{FF2B5EF4-FFF2-40B4-BE49-F238E27FC236}">
                <a16:creationId xmlns:a16="http://schemas.microsoft.com/office/drawing/2014/main" id="{4E03DEA9-2EA8-93ED-0925-B3B29910D3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5" name="Označba mesta datuma 4">
            <a:extLst>
              <a:ext uri="{FF2B5EF4-FFF2-40B4-BE49-F238E27FC236}">
                <a16:creationId xmlns:a16="http://schemas.microsoft.com/office/drawing/2014/main" id="{D9EE3441-7E80-CB23-28E0-8D731B7F12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91BD5-B194-4244-8804-D1D4B931DC58}" type="datetimeFigureOut">
              <a:rPr lang="sl-SI" smtClean="0"/>
              <a:t>17. 11. 2025</a:t>
            </a:fld>
            <a:endParaRPr lang="sl-SI"/>
          </a:p>
        </p:txBody>
      </p:sp>
      <p:sp>
        <p:nvSpPr>
          <p:cNvPr id="6" name="Označba mesta noge 5">
            <a:extLst>
              <a:ext uri="{FF2B5EF4-FFF2-40B4-BE49-F238E27FC236}">
                <a16:creationId xmlns:a16="http://schemas.microsoft.com/office/drawing/2014/main" id="{D8D8D8D5-EBF9-8F29-CC6D-4C148ACCD7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Označba mesta številke diapozitiva 6">
            <a:extLst>
              <a:ext uri="{FF2B5EF4-FFF2-40B4-BE49-F238E27FC236}">
                <a16:creationId xmlns:a16="http://schemas.microsoft.com/office/drawing/2014/main" id="{A75251B7-DE4F-2C81-02F3-58BE216B3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B81E6-86D6-40F2-81EA-99FC2C91761E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2191084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A68F37BE-A407-8396-25DD-386D60A3D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l-SI"/>
              <a:t>Kliknite, če želite urediti slog naslova matrice</a:t>
            </a:r>
          </a:p>
        </p:txBody>
      </p:sp>
      <p:sp>
        <p:nvSpPr>
          <p:cNvPr id="3" name="Označba mesta besedila 2">
            <a:extLst>
              <a:ext uri="{FF2B5EF4-FFF2-40B4-BE49-F238E27FC236}">
                <a16:creationId xmlns:a16="http://schemas.microsoft.com/office/drawing/2014/main" id="{51E9A238-E783-4968-C61D-24E7854C7C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Označba mesta vsebine 3">
            <a:extLst>
              <a:ext uri="{FF2B5EF4-FFF2-40B4-BE49-F238E27FC236}">
                <a16:creationId xmlns:a16="http://schemas.microsoft.com/office/drawing/2014/main" id="{60A1F675-F03E-BFBF-3737-1BFF285C5E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5" name="Označba mesta besedila 4">
            <a:extLst>
              <a:ext uri="{FF2B5EF4-FFF2-40B4-BE49-F238E27FC236}">
                <a16:creationId xmlns:a16="http://schemas.microsoft.com/office/drawing/2014/main" id="{EBBF906D-46B4-5F6E-98DF-3510058EF79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6" name="Označba mesta vsebine 5">
            <a:extLst>
              <a:ext uri="{FF2B5EF4-FFF2-40B4-BE49-F238E27FC236}">
                <a16:creationId xmlns:a16="http://schemas.microsoft.com/office/drawing/2014/main" id="{B9F270FE-B09F-5C60-C33F-DDBB4C6AFBE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7" name="Označba mesta datuma 6">
            <a:extLst>
              <a:ext uri="{FF2B5EF4-FFF2-40B4-BE49-F238E27FC236}">
                <a16:creationId xmlns:a16="http://schemas.microsoft.com/office/drawing/2014/main" id="{13AC0A91-EB3C-E506-0488-A3D3DA23E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91BD5-B194-4244-8804-D1D4B931DC58}" type="datetimeFigureOut">
              <a:rPr lang="sl-SI" smtClean="0"/>
              <a:t>17. 11. 2025</a:t>
            </a:fld>
            <a:endParaRPr lang="sl-SI"/>
          </a:p>
        </p:txBody>
      </p:sp>
      <p:sp>
        <p:nvSpPr>
          <p:cNvPr id="8" name="Označba mesta noge 7">
            <a:extLst>
              <a:ext uri="{FF2B5EF4-FFF2-40B4-BE49-F238E27FC236}">
                <a16:creationId xmlns:a16="http://schemas.microsoft.com/office/drawing/2014/main" id="{5CACBEFB-A685-2ABE-1942-48B6904252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9" name="Označba mesta številke diapozitiva 8">
            <a:extLst>
              <a:ext uri="{FF2B5EF4-FFF2-40B4-BE49-F238E27FC236}">
                <a16:creationId xmlns:a16="http://schemas.microsoft.com/office/drawing/2014/main" id="{CC02A8B0-360C-8775-0DE2-2A5340D4E9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B81E6-86D6-40F2-81EA-99FC2C91761E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5889594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752A72FD-4678-7147-18C2-DF6D574CA3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</a:p>
        </p:txBody>
      </p:sp>
      <p:sp>
        <p:nvSpPr>
          <p:cNvPr id="3" name="Označba mesta datuma 2">
            <a:extLst>
              <a:ext uri="{FF2B5EF4-FFF2-40B4-BE49-F238E27FC236}">
                <a16:creationId xmlns:a16="http://schemas.microsoft.com/office/drawing/2014/main" id="{9D2C3A29-8DFC-CFBE-4536-49342794E6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91BD5-B194-4244-8804-D1D4B931DC58}" type="datetimeFigureOut">
              <a:rPr lang="sl-SI" smtClean="0"/>
              <a:t>17. 11. 2025</a:t>
            </a:fld>
            <a:endParaRPr lang="sl-SI"/>
          </a:p>
        </p:txBody>
      </p:sp>
      <p:sp>
        <p:nvSpPr>
          <p:cNvPr id="4" name="Označba mesta noge 3">
            <a:extLst>
              <a:ext uri="{FF2B5EF4-FFF2-40B4-BE49-F238E27FC236}">
                <a16:creationId xmlns:a16="http://schemas.microsoft.com/office/drawing/2014/main" id="{5EB56B1A-9524-317A-7858-CAEF80F838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Označba mesta številke diapozitiva 4">
            <a:extLst>
              <a:ext uri="{FF2B5EF4-FFF2-40B4-BE49-F238E27FC236}">
                <a16:creationId xmlns:a16="http://schemas.microsoft.com/office/drawing/2014/main" id="{AEF6B3F7-6DDE-BA52-38E2-112B50D98E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B81E6-86D6-40F2-81EA-99FC2C91761E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2176545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datuma 1">
            <a:extLst>
              <a:ext uri="{FF2B5EF4-FFF2-40B4-BE49-F238E27FC236}">
                <a16:creationId xmlns:a16="http://schemas.microsoft.com/office/drawing/2014/main" id="{3C129593-A5CB-F755-003E-E7A51381C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91BD5-B194-4244-8804-D1D4B931DC58}" type="datetimeFigureOut">
              <a:rPr lang="sl-SI" smtClean="0"/>
              <a:t>17. 11. 2025</a:t>
            </a:fld>
            <a:endParaRPr lang="sl-SI"/>
          </a:p>
        </p:txBody>
      </p:sp>
      <p:sp>
        <p:nvSpPr>
          <p:cNvPr id="3" name="Označba mesta noge 2">
            <a:extLst>
              <a:ext uri="{FF2B5EF4-FFF2-40B4-BE49-F238E27FC236}">
                <a16:creationId xmlns:a16="http://schemas.microsoft.com/office/drawing/2014/main" id="{76438FCE-E001-9393-2AB4-59DDD77115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značba mesta številke diapozitiva 3">
            <a:extLst>
              <a:ext uri="{FF2B5EF4-FFF2-40B4-BE49-F238E27FC236}">
                <a16:creationId xmlns:a16="http://schemas.microsoft.com/office/drawing/2014/main" id="{2BF65A82-815A-4DF3-B64B-5DFC531473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B81E6-86D6-40F2-81EA-99FC2C91761E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5610402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Vsebina z naslo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EC38B96E-653A-B176-BBA0-268BCF2796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/>
              <a:t>Kliknite, če želite urediti slog naslova matrice</a:t>
            </a:r>
          </a:p>
        </p:txBody>
      </p:sp>
      <p:sp>
        <p:nvSpPr>
          <p:cNvPr id="3" name="Označba mesta vsebine 2">
            <a:extLst>
              <a:ext uri="{FF2B5EF4-FFF2-40B4-BE49-F238E27FC236}">
                <a16:creationId xmlns:a16="http://schemas.microsoft.com/office/drawing/2014/main" id="{80E52804-8BD2-E276-F2EC-6A9684AE68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4" name="Označba mesta besedila 3">
            <a:extLst>
              <a:ext uri="{FF2B5EF4-FFF2-40B4-BE49-F238E27FC236}">
                <a16:creationId xmlns:a16="http://schemas.microsoft.com/office/drawing/2014/main" id="{17296188-2C6F-7C44-0058-9B7253F887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Označba mesta datuma 4">
            <a:extLst>
              <a:ext uri="{FF2B5EF4-FFF2-40B4-BE49-F238E27FC236}">
                <a16:creationId xmlns:a16="http://schemas.microsoft.com/office/drawing/2014/main" id="{831E0560-6AD6-4D23-2F87-1B0E8FD75D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91BD5-B194-4244-8804-D1D4B931DC58}" type="datetimeFigureOut">
              <a:rPr lang="sl-SI" smtClean="0"/>
              <a:t>17. 11. 2025</a:t>
            </a:fld>
            <a:endParaRPr lang="sl-SI"/>
          </a:p>
        </p:txBody>
      </p:sp>
      <p:sp>
        <p:nvSpPr>
          <p:cNvPr id="6" name="Označba mesta noge 5">
            <a:extLst>
              <a:ext uri="{FF2B5EF4-FFF2-40B4-BE49-F238E27FC236}">
                <a16:creationId xmlns:a16="http://schemas.microsoft.com/office/drawing/2014/main" id="{992E6EEA-70A5-E4A4-61C3-1879922F54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Označba mesta številke diapozitiva 6">
            <a:extLst>
              <a:ext uri="{FF2B5EF4-FFF2-40B4-BE49-F238E27FC236}">
                <a16:creationId xmlns:a16="http://schemas.microsoft.com/office/drawing/2014/main" id="{E7D8C8F2-CDA1-ADD5-E044-BD67B663B0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B81E6-86D6-40F2-81EA-99FC2C91761E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9071540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54D71783-A4D0-A4AC-9760-D3C820B432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/>
              <a:t>Kliknite, če želite urediti slog naslova matrice</a:t>
            </a:r>
          </a:p>
        </p:txBody>
      </p:sp>
      <p:sp>
        <p:nvSpPr>
          <p:cNvPr id="3" name="Označba mesta slike 2">
            <a:extLst>
              <a:ext uri="{FF2B5EF4-FFF2-40B4-BE49-F238E27FC236}">
                <a16:creationId xmlns:a16="http://schemas.microsoft.com/office/drawing/2014/main" id="{5F5E2439-1AB7-DE0A-7A02-58F5C6C52F1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l-SI"/>
          </a:p>
        </p:txBody>
      </p:sp>
      <p:sp>
        <p:nvSpPr>
          <p:cNvPr id="4" name="Označba mesta besedila 3">
            <a:extLst>
              <a:ext uri="{FF2B5EF4-FFF2-40B4-BE49-F238E27FC236}">
                <a16:creationId xmlns:a16="http://schemas.microsoft.com/office/drawing/2014/main" id="{1E3931EB-9F90-626B-F857-0DF596A6F6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Označba mesta datuma 4">
            <a:extLst>
              <a:ext uri="{FF2B5EF4-FFF2-40B4-BE49-F238E27FC236}">
                <a16:creationId xmlns:a16="http://schemas.microsoft.com/office/drawing/2014/main" id="{94B2638F-1176-D7C7-E878-13F4F5D91B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91BD5-B194-4244-8804-D1D4B931DC58}" type="datetimeFigureOut">
              <a:rPr lang="sl-SI" smtClean="0"/>
              <a:t>17. 11. 2025</a:t>
            </a:fld>
            <a:endParaRPr lang="sl-SI"/>
          </a:p>
        </p:txBody>
      </p:sp>
      <p:sp>
        <p:nvSpPr>
          <p:cNvPr id="6" name="Označba mesta noge 5">
            <a:extLst>
              <a:ext uri="{FF2B5EF4-FFF2-40B4-BE49-F238E27FC236}">
                <a16:creationId xmlns:a16="http://schemas.microsoft.com/office/drawing/2014/main" id="{AAFEC9D0-49D6-E973-DDC4-CCC1AAA0AC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Označba mesta številke diapozitiva 6">
            <a:extLst>
              <a:ext uri="{FF2B5EF4-FFF2-40B4-BE49-F238E27FC236}">
                <a16:creationId xmlns:a16="http://schemas.microsoft.com/office/drawing/2014/main" id="{8C7079E2-DB30-ED40-3882-29E7096F22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B81E6-86D6-40F2-81EA-99FC2C91761E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7919684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05AE7E95-2DD8-C17C-A46B-C4DA4EFEBF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</a:p>
        </p:txBody>
      </p:sp>
      <p:sp>
        <p:nvSpPr>
          <p:cNvPr id="3" name="Označba mesta navpičnega besedila 2">
            <a:extLst>
              <a:ext uri="{FF2B5EF4-FFF2-40B4-BE49-F238E27FC236}">
                <a16:creationId xmlns:a16="http://schemas.microsoft.com/office/drawing/2014/main" id="{26AF2E0D-C419-0CBC-0C4E-74F51B582C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4" name="Označba mesta datuma 3">
            <a:extLst>
              <a:ext uri="{FF2B5EF4-FFF2-40B4-BE49-F238E27FC236}">
                <a16:creationId xmlns:a16="http://schemas.microsoft.com/office/drawing/2014/main" id="{CE781922-AB7F-C6B8-50B6-BA4EE92354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91BD5-B194-4244-8804-D1D4B931DC58}" type="datetimeFigureOut">
              <a:rPr lang="sl-SI" smtClean="0"/>
              <a:t>17. 11. 2025</a:t>
            </a:fld>
            <a:endParaRPr lang="sl-SI"/>
          </a:p>
        </p:txBody>
      </p:sp>
      <p:sp>
        <p:nvSpPr>
          <p:cNvPr id="5" name="Označba mesta noge 4">
            <a:extLst>
              <a:ext uri="{FF2B5EF4-FFF2-40B4-BE49-F238E27FC236}">
                <a16:creationId xmlns:a16="http://schemas.microsoft.com/office/drawing/2014/main" id="{A7604860-4E07-85A1-7843-8BC63D249C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Označba mesta številke diapozitiva 5">
            <a:extLst>
              <a:ext uri="{FF2B5EF4-FFF2-40B4-BE49-F238E27FC236}">
                <a16:creationId xmlns:a16="http://schemas.microsoft.com/office/drawing/2014/main" id="{C030BD42-34CC-C2A9-3B3C-56C6C87847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B81E6-86D6-40F2-81EA-99FC2C91761E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7560768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vpični naslov 1">
            <a:extLst>
              <a:ext uri="{FF2B5EF4-FFF2-40B4-BE49-F238E27FC236}">
                <a16:creationId xmlns:a16="http://schemas.microsoft.com/office/drawing/2014/main" id="{FDB02DA3-53F9-65C0-4262-94CEC69E31F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l-SI"/>
              <a:t>Kliknite, če želite urediti slog naslova matrice</a:t>
            </a:r>
          </a:p>
        </p:txBody>
      </p:sp>
      <p:sp>
        <p:nvSpPr>
          <p:cNvPr id="3" name="Označba mesta navpičnega besedila 2">
            <a:extLst>
              <a:ext uri="{FF2B5EF4-FFF2-40B4-BE49-F238E27FC236}">
                <a16:creationId xmlns:a16="http://schemas.microsoft.com/office/drawing/2014/main" id="{DBCC85C8-65E3-2967-62D7-66B3F7EACC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4" name="Označba mesta datuma 3">
            <a:extLst>
              <a:ext uri="{FF2B5EF4-FFF2-40B4-BE49-F238E27FC236}">
                <a16:creationId xmlns:a16="http://schemas.microsoft.com/office/drawing/2014/main" id="{5939DF92-3DC1-DF6F-FAB0-848D0DD43B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91BD5-B194-4244-8804-D1D4B931DC58}" type="datetimeFigureOut">
              <a:rPr lang="sl-SI" smtClean="0"/>
              <a:t>17. 11. 2025</a:t>
            </a:fld>
            <a:endParaRPr lang="sl-SI"/>
          </a:p>
        </p:txBody>
      </p:sp>
      <p:sp>
        <p:nvSpPr>
          <p:cNvPr id="5" name="Označba mesta noge 4">
            <a:extLst>
              <a:ext uri="{FF2B5EF4-FFF2-40B4-BE49-F238E27FC236}">
                <a16:creationId xmlns:a16="http://schemas.microsoft.com/office/drawing/2014/main" id="{2A51308A-AE31-0CFC-8989-51F96EB9AC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Označba mesta številke diapozitiva 5">
            <a:extLst>
              <a:ext uri="{FF2B5EF4-FFF2-40B4-BE49-F238E27FC236}">
                <a16:creationId xmlns:a16="http://schemas.microsoft.com/office/drawing/2014/main" id="{1CCDA129-3807-AB55-47F1-08B352C307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B81E6-86D6-40F2-81EA-99FC2C91761E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9074264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naslova 1">
            <a:extLst>
              <a:ext uri="{FF2B5EF4-FFF2-40B4-BE49-F238E27FC236}">
                <a16:creationId xmlns:a16="http://schemas.microsoft.com/office/drawing/2014/main" id="{99AF4462-8418-1A4A-112A-9AEBF34391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l-SI"/>
              <a:t>Kliknite, če želite urediti slog naslova matrice</a:t>
            </a:r>
          </a:p>
        </p:txBody>
      </p:sp>
      <p:sp>
        <p:nvSpPr>
          <p:cNvPr id="3" name="Označba mesta besedila 2">
            <a:extLst>
              <a:ext uri="{FF2B5EF4-FFF2-40B4-BE49-F238E27FC236}">
                <a16:creationId xmlns:a16="http://schemas.microsoft.com/office/drawing/2014/main" id="{0F6A7224-401C-E56C-0A79-1A17D71BAE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4" name="Označba mesta datuma 3">
            <a:extLst>
              <a:ext uri="{FF2B5EF4-FFF2-40B4-BE49-F238E27FC236}">
                <a16:creationId xmlns:a16="http://schemas.microsoft.com/office/drawing/2014/main" id="{E8C8405F-029D-B69B-3EBC-6EAAD2EE59A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B91BD5-B194-4244-8804-D1D4B931DC58}" type="datetimeFigureOut">
              <a:rPr lang="sl-SI" smtClean="0"/>
              <a:t>17. 11. 2025</a:t>
            </a:fld>
            <a:endParaRPr lang="sl-SI"/>
          </a:p>
        </p:txBody>
      </p:sp>
      <p:sp>
        <p:nvSpPr>
          <p:cNvPr id="5" name="Označba mesta noge 4">
            <a:extLst>
              <a:ext uri="{FF2B5EF4-FFF2-40B4-BE49-F238E27FC236}">
                <a16:creationId xmlns:a16="http://schemas.microsoft.com/office/drawing/2014/main" id="{CEA7B46E-AB13-8F0B-457A-EA1AE233441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l-SI"/>
          </a:p>
        </p:txBody>
      </p:sp>
      <p:sp>
        <p:nvSpPr>
          <p:cNvPr id="6" name="Označba mesta številke diapozitiva 5">
            <a:extLst>
              <a:ext uri="{FF2B5EF4-FFF2-40B4-BE49-F238E27FC236}">
                <a16:creationId xmlns:a16="http://schemas.microsoft.com/office/drawing/2014/main" id="{A620E9E6-26E2-7BB3-B162-093BDE4501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6B81E6-86D6-40F2-81EA-99FC2C91761E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8601068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l-S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customXml" Target="../ink/ink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ustomXml" Target="../ink/ink3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customXml" Target="../ink/ink4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ustomXml" Target="../ink/ink5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customXml" Target="../ink/ink6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ustomXml" Target="../ink/ink7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customXml" Target="../ink/ink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customXml" Target="../ink/ink12.xml"/><Relationship Id="rId3" Type="http://schemas.openxmlformats.org/officeDocument/2006/relationships/customXml" Target="../ink/ink9.xml"/><Relationship Id="rId7" Type="http://schemas.openxmlformats.org/officeDocument/2006/relationships/customXml" Target="../ink/ink11.xm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customXml" Target="../ink/ink10.xml"/><Relationship Id="rId4" Type="http://schemas.openxmlformats.org/officeDocument/2006/relationships/image" Target="../media/image36.png"/><Relationship Id="rId9" Type="http://schemas.openxmlformats.org/officeDocument/2006/relationships/image" Target="../media/image38.pn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openxmlformats.org/officeDocument/2006/relationships/image" Target="../media/image39.png"/><Relationship Id="rId7" Type="http://schemas.openxmlformats.org/officeDocument/2006/relationships/image" Target="../media/image41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4.wdp"/><Relationship Id="rId5" Type="http://schemas.openxmlformats.org/officeDocument/2006/relationships/image" Target="../media/image40.png"/><Relationship Id="rId4" Type="http://schemas.microsoft.com/office/2007/relationships/hdphoto" Target="../media/hdphoto3.wdp"/><Relationship Id="rId9" Type="http://schemas.openxmlformats.org/officeDocument/2006/relationships/image" Target="../media/image42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FMnhyGozLyE" TargetMode="Externa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customXml" Target="../ink/ink13.xm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youtube.com/watch?v=MOgowRy2WC0" TargetMode="External"/><Relationship Id="rId4" Type="http://schemas.openxmlformats.org/officeDocument/2006/relationships/image" Target="../media/image49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fanm--WyQJo" TargetMode="Externa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png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NjTxQy_U3ac" TargetMode="Externa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5" Type="http://schemas.microsoft.com/office/2007/relationships/hdphoto" Target="../media/hdphoto6.wdp"/><Relationship Id="rId4" Type="http://schemas.openxmlformats.org/officeDocument/2006/relationships/image" Target="../media/image51.png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sv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sv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sv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customXml" Target="../ink/ink14.xml"/><Relationship Id="rId7" Type="http://schemas.openxmlformats.org/officeDocument/2006/relationships/customXml" Target="../ink/ink17.xm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16.xml"/><Relationship Id="rId5" Type="http://schemas.openxmlformats.org/officeDocument/2006/relationships/customXml" Target="../ink/ink15.xml"/><Relationship Id="rId4" Type="http://schemas.openxmlformats.org/officeDocument/2006/relationships/image" Target="../media/image38.pn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customXml" Target="../ink/ink18.xml"/><Relationship Id="rId7" Type="http://schemas.openxmlformats.org/officeDocument/2006/relationships/customXml" Target="../ink/ink21.xml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20.xml"/><Relationship Id="rId5" Type="http://schemas.openxmlformats.org/officeDocument/2006/relationships/customXml" Target="../ink/ink19.xml"/><Relationship Id="rId4" Type="http://schemas.openxmlformats.org/officeDocument/2006/relationships/image" Target="../media/image180.png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OvEci5Bjgd4&amp;t=140s" TargetMode="External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qCo3wSGYRbQ" TargetMode="Externa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E24E5F0E-EE3D-9BA2-49E9-35C405C984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-1973580"/>
            <a:ext cx="12192000" cy="7031038"/>
          </a:xfrm>
        </p:spPr>
        <p:txBody>
          <a:bodyPr>
            <a:prstTxWarp prst="textWave1">
              <a:avLst/>
            </a:prstTxWarp>
          </a:bodyPr>
          <a:lstStyle/>
          <a:p>
            <a:r>
              <a:rPr lang="sl-SI" dirty="0">
                <a:blipFill>
                  <a:blip r:embed="rId2"/>
                  <a:stretch>
                    <a:fillRect/>
                  </a:stretch>
                </a:blipFill>
              </a:rPr>
              <a:t>--------------------------------</a:t>
            </a:r>
          </a:p>
        </p:txBody>
      </p:sp>
      <p:sp>
        <p:nvSpPr>
          <p:cNvPr id="4" name="Naslov 1">
            <a:extLst>
              <a:ext uri="{FF2B5EF4-FFF2-40B4-BE49-F238E27FC236}">
                <a16:creationId xmlns:a16="http://schemas.microsoft.com/office/drawing/2014/main" id="{7B2F5746-F68A-63CA-8F88-142ECE514546}"/>
              </a:ext>
            </a:extLst>
          </p:cNvPr>
          <p:cNvSpPr txBox="1">
            <a:spLocks/>
          </p:cNvSpPr>
          <p:nvPr/>
        </p:nvSpPr>
        <p:spPr>
          <a:xfrm>
            <a:off x="-1442720" y="2585720"/>
            <a:ext cx="9144000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l-SI" b="1" dirty="0">
                <a:ln w="0">
                  <a:solidFill>
                    <a:srgbClr val="FFC000"/>
                  </a:solidFill>
                </a:ln>
                <a:effectLst>
                  <a:reflection blurRad="6350" stA="55000" endA="50" endPos="85000" dir="5400000" sy="-100000" algn="bl" rotWithShape="0"/>
                </a:effectLst>
                <a:latin typeface="Ink Free" panose="03080402000500000000" pitchFamily="66" charset="0"/>
              </a:rPr>
              <a:t>PSIHOLOGIJA</a:t>
            </a:r>
          </a:p>
        </p:txBody>
      </p:sp>
      <p:sp>
        <p:nvSpPr>
          <p:cNvPr id="5" name="Podnaslov 4">
            <a:extLst>
              <a:ext uri="{FF2B5EF4-FFF2-40B4-BE49-F238E27FC236}">
                <a16:creationId xmlns:a16="http://schemas.microsoft.com/office/drawing/2014/main" id="{581CAC94-0275-6AD0-361A-00F47BE388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49500" y="5440998"/>
            <a:ext cx="7493000" cy="1295082"/>
          </a:xfrm>
        </p:spPr>
        <p:txBody>
          <a:bodyPr>
            <a:noAutofit/>
          </a:bodyPr>
          <a:lstStyle/>
          <a:p>
            <a:r>
              <a:rPr lang="sl-SI" b="1" dirty="0">
                <a:latin typeface="Ink Free" panose="03080402000500000000" pitchFamily="66" charset="0"/>
              </a:rPr>
              <a:t>Šolsko leto: 2025/26</a:t>
            </a:r>
          </a:p>
          <a:p>
            <a:r>
              <a:rPr lang="sl-SI" b="1" dirty="0">
                <a:latin typeface="Ink Free" panose="03080402000500000000" pitchFamily="66" charset="0"/>
              </a:rPr>
              <a:t>Žana </a:t>
            </a:r>
            <a:r>
              <a:rPr lang="sl-SI" b="1" dirty="0" err="1">
                <a:latin typeface="Ink Free" panose="03080402000500000000" pitchFamily="66" charset="0"/>
              </a:rPr>
              <a:t>Šaban</a:t>
            </a:r>
            <a:r>
              <a:rPr lang="sl-SI" b="1" dirty="0">
                <a:latin typeface="Ink Free" panose="03080402000500000000" pitchFamily="66" charset="0"/>
              </a:rPr>
              <a:t>, mag. psih. (kabinet 205 -SICLJ)</a:t>
            </a:r>
          </a:p>
          <a:p>
            <a:r>
              <a:rPr lang="sl-SI" b="1" dirty="0">
                <a:latin typeface="Ink Free" panose="03080402000500000000" pitchFamily="66" charset="0"/>
              </a:rPr>
              <a:t>Zana.saban@siclj.si</a:t>
            </a:r>
          </a:p>
        </p:txBody>
      </p:sp>
    </p:spTree>
    <p:extLst>
      <p:ext uri="{BB962C8B-B14F-4D97-AF65-F5344CB8AC3E}">
        <p14:creationId xmlns:p14="http://schemas.microsoft.com/office/powerpoint/2010/main" val="1722766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3.7037E-6 L 0 -0.07223 " pathEditMode="relative" rAng="0" ptsTypes="AA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Slika 15">
            <a:extLst>
              <a:ext uri="{FF2B5EF4-FFF2-40B4-BE49-F238E27FC236}">
                <a16:creationId xmlns:a16="http://schemas.microsoft.com/office/drawing/2014/main" id="{361C3BDE-C8E2-CA40-B591-2D04589519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13231828"/>
          </a:xfrm>
          <a:prstGeom prst="rect">
            <a:avLst/>
          </a:prstGeom>
        </p:spPr>
      </p:pic>
      <p:sp>
        <p:nvSpPr>
          <p:cNvPr id="6" name="Pravokotnik: zaokroženi vogali 5">
            <a:extLst>
              <a:ext uri="{FF2B5EF4-FFF2-40B4-BE49-F238E27FC236}">
                <a16:creationId xmlns:a16="http://schemas.microsoft.com/office/drawing/2014/main" id="{ECEAFA8C-8293-8E7C-1184-39E4008AF32C}"/>
              </a:ext>
            </a:extLst>
          </p:cNvPr>
          <p:cNvSpPr/>
          <p:nvPr/>
        </p:nvSpPr>
        <p:spPr>
          <a:xfrm>
            <a:off x="838200" y="1577890"/>
            <a:ext cx="10515600" cy="4735286"/>
          </a:xfrm>
          <a:prstGeom prst="roundRect">
            <a:avLst/>
          </a:prstGeom>
          <a:solidFill>
            <a:schemeClr val="lt1">
              <a:alpha val="81000"/>
            </a:schemeClr>
          </a:solidFill>
          <a:ln w="1905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endParaRPr lang="sl-SI" dirty="0"/>
          </a:p>
        </p:txBody>
      </p:sp>
      <p:grpSp>
        <p:nvGrpSpPr>
          <p:cNvPr id="10" name="Skupina 9">
            <a:extLst>
              <a:ext uri="{FF2B5EF4-FFF2-40B4-BE49-F238E27FC236}">
                <a16:creationId xmlns:a16="http://schemas.microsoft.com/office/drawing/2014/main" id="{534249D4-811A-EEC8-C1FB-00B6A2D19921}"/>
              </a:ext>
            </a:extLst>
          </p:cNvPr>
          <p:cNvGrpSpPr/>
          <p:nvPr/>
        </p:nvGrpSpPr>
        <p:grpSpPr>
          <a:xfrm>
            <a:off x="838200" y="-610125"/>
            <a:ext cx="10515600" cy="3276062"/>
            <a:chOff x="729343" y="-369576"/>
            <a:chExt cx="10515600" cy="3276062"/>
          </a:xfrm>
          <a:solidFill>
            <a:srgbClr val="800000"/>
          </a:solidFill>
        </p:grpSpPr>
        <p:sp>
          <p:nvSpPr>
            <p:cNvPr id="9" name="Znak za minus 8">
              <a:extLst>
                <a:ext uri="{FF2B5EF4-FFF2-40B4-BE49-F238E27FC236}">
                  <a16:creationId xmlns:a16="http://schemas.microsoft.com/office/drawing/2014/main" id="{561F02A8-3CB3-E8C1-C2C9-1400AF79D025}"/>
                </a:ext>
              </a:extLst>
            </p:cNvPr>
            <p:cNvSpPr/>
            <p:nvPr/>
          </p:nvSpPr>
          <p:spPr>
            <a:xfrm>
              <a:off x="729343" y="-369576"/>
              <a:ext cx="10515600" cy="3276062"/>
            </a:xfrm>
            <a:prstGeom prst="mathMinu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8" name="PoljeZBesedilom 7">
              <a:extLst>
                <a:ext uri="{FF2B5EF4-FFF2-40B4-BE49-F238E27FC236}">
                  <a16:creationId xmlns:a16="http://schemas.microsoft.com/office/drawing/2014/main" id="{8B07A0DA-3CE2-95CC-F62C-A6DDF5BB2C61}"/>
                </a:ext>
              </a:extLst>
            </p:cNvPr>
            <p:cNvSpPr txBox="1"/>
            <p:nvPr/>
          </p:nvSpPr>
          <p:spPr>
            <a:xfrm>
              <a:off x="2895600" y="852957"/>
              <a:ext cx="6183086" cy="830997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sl-SI" sz="4800" b="1" dirty="0">
                  <a:solidFill>
                    <a:schemeClr val="bg1"/>
                  </a:solidFill>
                  <a:latin typeface="Ink Free" panose="03080402000500000000" pitchFamily="66" charset="0"/>
                </a:rPr>
                <a:t>Literatura/izpit</a:t>
              </a:r>
            </a:p>
          </p:txBody>
        </p:sp>
      </p:grpSp>
      <p:sp>
        <p:nvSpPr>
          <p:cNvPr id="14" name="Označba mesta vsebine 2">
            <a:extLst>
              <a:ext uri="{FF2B5EF4-FFF2-40B4-BE49-F238E27FC236}">
                <a16:creationId xmlns:a16="http://schemas.microsoft.com/office/drawing/2014/main" id="{FF6292C0-81B1-86C6-8CBA-682BA3192843}"/>
              </a:ext>
            </a:extLst>
          </p:cNvPr>
          <p:cNvSpPr txBox="1">
            <a:spLocks/>
          </p:cNvSpPr>
          <p:nvPr/>
        </p:nvSpPr>
        <p:spPr>
          <a:xfrm>
            <a:off x="1278741" y="1899944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sl-SI" sz="2600" b="1" dirty="0">
                <a:latin typeface="Comic Sans MS" panose="030F0702030302020204" pitchFamily="66" charset="0"/>
              </a:rPr>
              <a:t>Literatura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sl-SI" sz="2600" dirty="0">
                <a:latin typeface="Comic Sans MS" panose="030F0702030302020204" pitchFamily="66" charset="0"/>
              </a:rPr>
              <a:t>- Uvod v psihologijo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sl-SI" sz="2600" dirty="0">
                <a:latin typeface="Comic Sans MS" panose="030F0702030302020204" pitchFamily="66" charset="0"/>
              </a:rPr>
              <a:t>- PPT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sl-SI" sz="2600" dirty="0">
                <a:latin typeface="Comic Sans MS" panose="030F0702030302020204" pitchFamily="66" charset="0"/>
              </a:rPr>
              <a:t>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sl-SI" sz="2600" b="1" dirty="0">
                <a:latin typeface="Comic Sans MS" panose="030F0702030302020204" pitchFamily="66" charset="0"/>
              </a:rPr>
              <a:t>Izpit</a:t>
            </a:r>
          </a:p>
          <a:p>
            <a:pPr>
              <a:buFontTx/>
              <a:buChar char="-"/>
            </a:pPr>
            <a:r>
              <a:rPr lang="sl-SI" sz="2600" dirty="0">
                <a:latin typeface="Comic Sans MS" panose="030F0702030302020204" pitchFamily="66" charset="0"/>
              </a:rPr>
              <a:t>28.11. in 2.12. (ob 16. uri) </a:t>
            </a:r>
          </a:p>
          <a:p>
            <a:pPr marL="0" indent="0">
              <a:buNone/>
            </a:pPr>
            <a:r>
              <a:rPr lang="sl-SI" sz="2600" dirty="0">
                <a:latin typeface="Comic Sans MS" panose="030F0702030302020204" pitchFamily="66" charset="0"/>
              </a:rPr>
              <a:t>- Ustni izpit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sl-SI" sz="2600" dirty="0">
                <a:latin typeface="Comic Sans MS" panose="030F0702030302020204" pitchFamily="66" charset="0"/>
              </a:rPr>
              <a:t>- Vprašanja iz treh sklopov (enega si izberete sami)</a:t>
            </a:r>
            <a:endParaRPr lang="sl-SI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3" name="Rokopis 12">
                <a:extLst>
                  <a:ext uri="{FF2B5EF4-FFF2-40B4-BE49-F238E27FC236}">
                    <a16:creationId xmlns:a16="http://schemas.microsoft.com/office/drawing/2014/main" id="{B222AF71-2BD4-CE88-E1D7-EB0571CEE276}"/>
                  </a:ext>
                </a:extLst>
              </p14:cNvPr>
              <p14:cNvContentPartPr/>
              <p14:nvPr/>
            </p14:nvContentPartPr>
            <p14:xfrm rot="18786565">
              <a:off x="1539794" y="1507188"/>
              <a:ext cx="1262821" cy="1262821"/>
            </p14:xfrm>
          </p:contentPart>
        </mc:Choice>
        <mc:Fallback xmlns="">
          <p:pic>
            <p:nvPicPr>
              <p:cNvPr id="13" name="Rokopis 12">
                <a:extLst>
                  <a:ext uri="{FF2B5EF4-FFF2-40B4-BE49-F238E27FC236}">
                    <a16:creationId xmlns:a16="http://schemas.microsoft.com/office/drawing/2014/main" id="{B222AF71-2BD4-CE88-E1D7-EB0571CEE276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 rot="18786565">
                <a:off x="1485781" y="1399162"/>
                <a:ext cx="1370487" cy="1478512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20" name="Rokopis 19">
                <a:extLst>
                  <a:ext uri="{FF2B5EF4-FFF2-40B4-BE49-F238E27FC236}">
                    <a16:creationId xmlns:a16="http://schemas.microsoft.com/office/drawing/2014/main" id="{86BCCA6B-1361-E5E2-0A7C-625BA959B176}"/>
                  </a:ext>
                </a:extLst>
              </p14:cNvPr>
              <p14:cNvContentPartPr/>
              <p14:nvPr/>
            </p14:nvContentPartPr>
            <p14:xfrm rot="18786565">
              <a:off x="1469035" y="3689048"/>
              <a:ext cx="761751" cy="761751"/>
            </p14:xfrm>
          </p:contentPart>
        </mc:Choice>
        <mc:Fallback xmlns="">
          <p:pic>
            <p:nvPicPr>
              <p:cNvPr id="20" name="Rokopis 19">
                <a:extLst>
                  <a:ext uri="{FF2B5EF4-FFF2-40B4-BE49-F238E27FC236}">
                    <a16:creationId xmlns:a16="http://schemas.microsoft.com/office/drawing/2014/main" id="{86BCCA6B-1361-E5E2-0A7C-625BA959B176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 rot="18786565">
                <a:off x="1415036" y="3580998"/>
                <a:ext cx="869390" cy="97749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58534309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Slika 7">
            <a:extLst>
              <a:ext uri="{FF2B5EF4-FFF2-40B4-BE49-F238E27FC236}">
                <a16:creationId xmlns:a16="http://schemas.microsoft.com/office/drawing/2014/main" id="{EA6BD199-314B-0A87-65CE-33E1ADAC24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796690"/>
            <a:ext cx="12192000" cy="13231828"/>
          </a:xfrm>
          <a:prstGeom prst="rect">
            <a:avLst/>
          </a:prstGeom>
        </p:spPr>
      </p:pic>
      <p:sp>
        <p:nvSpPr>
          <p:cNvPr id="3" name="Pravokotnik: zaokroženi vogali 2">
            <a:extLst>
              <a:ext uri="{FF2B5EF4-FFF2-40B4-BE49-F238E27FC236}">
                <a16:creationId xmlns:a16="http://schemas.microsoft.com/office/drawing/2014/main" id="{D8B1FB26-50B8-FB92-0B21-536162FD8F0A}"/>
              </a:ext>
            </a:extLst>
          </p:cNvPr>
          <p:cNvSpPr/>
          <p:nvPr/>
        </p:nvSpPr>
        <p:spPr>
          <a:xfrm>
            <a:off x="838200" y="1577890"/>
            <a:ext cx="10515600" cy="4735286"/>
          </a:xfrm>
          <a:prstGeom prst="roundRect">
            <a:avLst/>
          </a:prstGeom>
          <a:solidFill>
            <a:schemeClr val="lt1">
              <a:alpha val="81000"/>
            </a:schemeClr>
          </a:solidFill>
          <a:ln w="1905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endParaRPr lang="sl-SI" dirty="0"/>
          </a:p>
        </p:txBody>
      </p:sp>
      <p:grpSp>
        <p:nvGrpSpPr>
          <p:cNvPr id="4" name="Skupina 3">
            <a:extLst>
              <a:ext uri="{FF2B5EF4-FFF2-40B4-BE49-F238E27FC236}">
                <a16:creationId xmlns:a16="http://schemas.microsoft.com/office/drawing/2014/main" id="{148D0481-CD01-F4B8-E687-A88D69030D33}"/>
              </a:ext>
            </a:extLst>
          </p:cNvPr>
          <p:cNvGrpSpPr/>
          <p:nvPr/>
        </p:nvGrpSpPr>
        <p:grpSpPr>
          <a:xfrm>
            <a:off x="838200" y="-610125"/>
            <a:ext cx="10515600" cy="3276062"/>
            <a:chOff x="729343" y="-369576"/>
            <a:chExt cx="10515600" cy="3276062"/>
          </a:xfrm>
          <a:solidFill>
            <a:srgbClr val="800000"/>
          </a:solidFill>
        </p:grpSpPr>
        <p:sp>
          <p:nvSpPr>
            <p:cNvPr id="13" name="Znak za minus 12">
              <a:extLst>
                <a:ext uri="{FF2B5EF4-FFF2-40B4-BE49-F238E27FC236}">
                  <a16:creationId xmlns:a16="http://schemas.microsoft.com/office/drawing/2014/main" id="{611372C8-9254-C69C-CEFE-DA2440807B37}"/>
                </a:ext>
              </a:extLst>
            </p:cNvPr>
            <p:cNvSpPr/>
            <p:nvPr/>
          </p:nvSpPr>
          <p:spPr>
            <a:xfrm>
              <a:off x="729343" y="-369576"/>
              <a:ext cx="10515600" cy="3276062"/>
            </a:xfrm>
            <a:prstGeom prst="mathMinu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4" name="PoljeZBesedilom 13">
              <a:extLst>
                <a:ext uri="{FF2B5EF4-FFF2-40B4-BE49-F238E27FC236}">
                  <a16:creationId xmlns:a16="http://schemas.microsoft.com/office/drawing/2014/main" id="{60C4FE87-EA66-7CD3-CCAE-2934F1CD1188}"/>
                </a:ext>
              </a:extLst>
            </p:cNvPr>
            <p:cNvSpPr txBox="1"/>
            <p:nvPr/>
          </p:nvSpPr>
          <p:spPr>
            <a:xfrm>
              <a:off x="2895600" y="852957"/>
              <a:ext cx="6183086" cy="830997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r>
                <a:rPr lang="sl-SI" sz="4800" b="1" dirty="0">
                  <a:solidFill>
                    <a:schemeClr val="bg1"/>
                  </a:solidFill>
                  <a:latin typeface="Ink Free" panose="03080402000500000000" pitchFamily="66" charset="0"/>
                </a:rPr>
                <a:t>PREGLED VSEBINE</a:t>
              </a:r>
            </a:p>
          </p:txBody>
        </p:sp>
      </p:grpSp>
      <p:sp>
        <p:nvSpPr>
          <p:cNvPr id="15" name="Označba mesta vsebine 2">
            <a:extLst>
              <a:ext uri="{FF2B5EF4-FFF2-40B4-BE49-F238E27FC236}">
                <a16:creationId xmlns:a16="http://schemas.microsoft.com/office/drawing/2014/main" id="{ED5E2B3E-33FF-2D45-E3B7-D9947DFC5E04}"/>
              </a:ext>
            </a:extLst>
          </p:cNvPr>
          <p:cNvSpPr txBox="1">
            <a:spLocks/>
          </p:cNvSpPr>
          <p:nvPr/>
        </p:nvSpPr>
        <p:spPr>
          <a:xfrm>
            <a:off x="1257300" y="189425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sl-SI" sz="2600" dirty="0">
                <a:ln>
                  <a:solidFill>
                    <a:srgbClr val="483700"/>
                  </a:solidFill>
                </a:ln>
                <a:solidFill>
                  <a:srgbClr val="800000"/>
                </a:solidFill>
                <a:latin typeface="Comic Sans MS" panose="030F0702030302020204" pitchFamily="66" charset="0"/>
              </a:rPr>
              <a:t>UVOD V PSIHOLOGIJO: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sl-SI" sz="2600" dirty="0">
                <a:latin typeface="Comic Sans MS" panose="030F0702030302020204" pitchFamily="66" charset="0"/>
              </a:rPr>
              <a:t>- Opredelitev in predmet psihologije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sl-SI" sz="2600" dirty="0">
                <a:latin typeface="Comic Sans MS" panose="030F0702030302020204" pitchFamily="66" charset="0"/>
              </a:rPr>
              <a:t>- Metode psihologije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sl-SI" sz="2600" dirty="0">
              <a:latin typeface="Comic Sans MS" panose="030F0702030302020204" pitchFamily="66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sl-SI" sz="2600" dirty="0">
                <a:ln>
                  <a:solidFill>
                    <a:srgbClr val="483700"/>
                  </a:solidFill>
                </a:ln>
                <a:solidFill>
                  <a:srgbClr val="800000"/>
                </a:solidFill>
                <a:latin typeface="Comic Sans MS" panose="030F0702030302020204" pitchFamily="66" charset="0"/>
              </a:rPr>
              <a:t>TEMELJNI DEJAVNIKI RAZVOJA: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sl-SI" sz="2600" dirty="0">
                <a:latin typeface="Comic Sans MS" panose="030F0702030302020204" pitchFamily="66" charset="0"/>
              </a:rPr>
              <a:t>- Dednost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sl-SI" sz="2600" dirty="0">
                <a:latin typeface="Comic Sans MS" panose="030F0702030302020204" pitchFamily="66" charset="0"/>
              </a:rPr>
              <a:t>- Okolje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sl-SI" sz="2600" dirty="0">
                <a:latin typeface="Comic Sans MS" panose="030F0702030302020204" pitchFamily="66" charset="0"/>
              </a:rPr>
              <a:t>- </a:t>
            </a:r>
            <a:r>
              <a:rPr lang="sl-SI" sz="2600" dirty="0" err="1">
                <a:latin typeface="Comic Sans MS" panose="030F0702030302020204" pitchFamily="66" charset="0"/>
              </a:rPr>
              <a:t>Samodejavnost</a:t>
            </a:r>
            <a:endParaRPr lang="sl-SI" sz="2600" dirty="0">
              <a:latin typeface="Comic Sans MS" panose="030F0702030302020204" pitchFamily="66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sl-SI" dirty="0"/>
          </a:p>
        </p:txBody>
      </p:sp>
      <p:pic>
        <p:nvPicPr>
          <p:cNvPr id="16" name="Slika 15">
            <a:extLst>
              <a:ext uri="{FF2B5EF4-FFF2-40B4-BE49-F238E27FC236}">
                <a16:creationId xmlns:a16="http://schemas.microsoft.com/office/drawing/2014/main" id="{1D8BF129-F53E-EB0A-2624-3734881A70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6024" y="2174759"/>
            <a:ext cx="1268478" cy="1254241"/>
          </a:xfrm>
          <a:prstGeom prst="rect">
            <a:avLst/>
          </a:prstGeom>
          <a:effectLst>
            <a:outerShdw blurRad="533400" dist="50800" dir="5400000" algn="ctr" rotWithShape="0">
              <a:srgbClr val="000000">
                <a:alpha val="52000"/>
              </a:srgbClr>
            </a:outerShdw>
          </a:effectLst>
        </p:spPr>
      </p:pic>
      <p:pic>
        <p:nvPicPr>
          <p:cNvPr id="17" name="Slika 16">
            <a:extLst>
              <a:ext uri="{FF2B5EF4-FFF2-40B4-BE49-F238E27FC236}">
                <a16:creationId xmlns:a16="http://schemas.microsoft.com/office/drawing/2014/main" id="{1FA088F7-6FA1-95D6-B6F0-EE36EDE4450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278" b="99167" l="10000" r="90000">
                        <a14:foregroundMark x1="36389" y1="60278" x2="36389" y2="60278"/>
                        <a14:foregroundMark x1="72500" y1="34444" x2="72500" y2="34444"/>
                        <a14:foregroundMark x1="37778" y1="5833" x2="37778" y2="5833"/>
                        <a14:foregroundMark x1="34167" y1="5278" x2="34167" y2="5278"/>
                        <a14:foregroundMark x1="70833" y1="5278" x2="70833" y2="5278"/>
                        <a14:foregroundMark x1="38889" y1="91944" x2="38889" y2="91944"/>
                        <a14:foregroundMark x1="38889" y1="91944" x2="38889" y2="91944"/>
                        <a14:foregroundMark x1="38889" y1="91944" x2="38889" y2="91944"/>
                        <a14:foregroundMark x1="38889" y1="91944" x2="38889" y2="91944"/>
                        <a14:foregroundMark x1="33611" y1="94444" x2="33611" y2="94444"/>
                        <a14:foregroundMark x1="33611" y1="94444" x2="33611" y2="94444"/>
                        <a14:foregroundMark x1="35833" y1="98611" x2="35833" y2="98611"/>
                        <a14:foregroundMark x1="35833" y1="99167" x2="35833" y2="99167"/>
                        <a14:backgroundMark x1="47778" y1="98611" x2="47778" y2="98611"/>
                        <a14:backgroundMark x1="48611" y1="86944" x2="48611" y2="86944"/>
                        <a14:backgroundMark x1="45278" y1="79167" x2="45278" y2="79167"/>
                        <a14:backgroundMark x1="46944" y1="57778" x2="46944" y2="57778"/>
                        <a14:backgroundMark x1="45278" y1="48611" x2="45278" y2="48611"/>
                        <a14:backgroundMark x1="53056" y1="36944" x2="53056" y2="36944"/>
                        <a14:backgroundMark x1="58889" y1="30000" x2="58889" y2="30000"/>
                        <a14:backgroundMark x1="55833" y1="11944" x2="55833" y2="11944"/>
                      </a14:backgroundRemoval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406024" y="4069924"/>
            <a:ext cx="1955800" cy="1955800"/>
          </a:xfrm>
          <a:prstGeom prst="rect">
            <a:avLst/>
          </a:prstGeom>
          <a:effectLst>
            <a:outerShdw blurRad="330200" dist="50800" dir="5400000" algn="ctr" rotWithShape="0">
              <a:srgbClr val="000000">
                <a:alpha val="82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8724151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Slika 7">
            <a:extLst>
              <a:ext uri="{FF2B5EF4-FFF2-40B4-BE49-F238E27FC236}">
                <a16:creationId xmlns:a16="http://schemas.microsoft.com/office/drawing/2014/main" id="{EA6BD199-314B-0A87-65CE-33E1ADAC24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415940"/>
            <a:ext cx="12192000" cy="13231828"/>
          </a:xfrm>
          <a:prstGeom prst="rect">
            <a:avLst/>
          </a:prstGeom>
        </p:spPr>
      </p:pic>
      <p:sp>
        <p:nvSpPr>
          <p:cNvPr id="2" name="Pravokotnik: zaokroženi vogali 1">
            <a:extLst>
              <a:ext uri="{FF2B5EF4-FFF2-40B4-BE49-F238E27FC236}">
                <a16:creationId xmlns:a16="http://schemas.microsoft.com/office/drawing/2014/main" id="{567BDECF-CB63-309D-7A1D-FA97E99EAE20}"/>
              </a:ext>
            </a:extLst>
          </p:cNvPr>
          <p:cNvSpPr/>
          <p:nvPr/>
        </p:nvSpPr>
        <p:spPr>
          <a:xfrm>
            <a:off x="838200" y="1577890"/>
            <a:ext cx="10515600" cy="4735286"/>
          </a:xfrm>
          <a:prstGeom prst="roundRect">
            <a:avLst/>
          </a:prstGeom>
          <a:solidFill>
            <a:schemeClr val="lt1">
              <a:alpha val="81000"/>
            </a:schemeClr>
          </a:solidFill>
          <a:ln w="1905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grpSp>
        <p:nvGrpSpPr>
          <p:cNvPr id="5" name="Skupina 4">
            <a:extLst>
              <a:ext uri="{FF2B5EF4-FFF2-40B4-BE49-F238E27FC236}">
                <a16:creationId xmlns:a16="http://schemas.microsoft.com/office/drawing/2014/main" id="{1BC4EF74-EC1B-D59D-222F-A7C5BF1F0BE0}"/>
              </a:ext>
            </a:extLst>
          </p:cNvPr>
          <p:cNvGrpSpPr/>
          <p:nvPr/>
        </p:nvGrpSpPr>
        <p:grpSpPr>
          <a:xfrm>
            <a:off x="838200" y="-610126"/>
            <a:ext cx="10515600" cy="3276062"/>
            <a:chOff x="729343" y="-369576"/>
            <a:chExt cx="10515600" cy="3276062"/>
          </a:xfrm>
          <a:solidFill>
            <a:srgbClr val="800000"/>
          </a:solidFill>
        </p:grpSpPr>
        <p:sp>
          <p:nvSpPr>
            <p:cNvPr id="6" name="Znak za minus 5">
              <a:extLst>
                <a:ext uri="{FF2B5EF4-FFF2-40B4-BE49-F238E27FC236}">
                  <a16:creationId xmlns:a16="http://schemas.microsoft.com/office/drawing/2014/main" id="{9A7978CF-A3C1-9992-0EF7-C35B718685BB}"/>
                </a:ext>
              </a:extLst>
            </p:cNvPr>
            <p:cNvSpPr/>
            <p:nvPr/>
          </p:nvSpPr>
          <p:spPr>
            <a:xfrm>
              <a:off x="729343" y="-369576"/>
              <a:ext cx="10515600" cy="3276062"/>
            </a:xfrm>
            <a:prstGeom prst="mathMinu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7" name="PoljeZBesedilom 6">
              <a:extLst>
                <a:ext uri="{FF2B5EF4-FFF2-40B4-BE49-F238E27FC236}">
                  <a16:creationId xmlns:a16="http://schemas.microsoft.com/office/drawing/2014/main" id="{4740EC90-5628-4EA2-FE51-CE95A82EA9FB}"/>
                </a:ext>
              </a:extLst>
            </p:cNvPr>
            <p:cNvSpPr txBox="1"/>
            <p:nvPr/>
          </p:nvSpPr>
          <p:spPr>
            <a:xfrm>
              <a:off x="2895600" y="852957"/>
              <a:ext cx="6183086" cy="830997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r>
                <a:rPr lang="sl-SI" sz="4800" b="1" dirty="0">
                  <a:solidFill>
                    <a:schemeClr val="bg1"/>
                  </a:solidFill>
                  <a:latin typeface="Ink Free" panose="03080402000500000000" pitchFamily="66" charset="0"/>
                </a:rPr>
                <a:t>PREGLED VSEBINE</a:t>
              </a:r>
            </a:p>
          </p:txBody>
        </p:sp>
      </p:grpSp>
      <p:pic>
        <p:nvPicPr>
          <p:cNvPr id="9" name="Slika 8">
            <a:extLst>
              <a:ext uri="{FF2B5EF4-FFF2-40B4-BE49-F238E27FC236}">
                <a16:creationId xmlns:a16="http://schemas.microsoft.com/office/drawing/2014/main" id="{E528E3A3-E19C-1D89-DEFA-23F59F668594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8195" y="2555486"/>
            <a:ext cx="1281424" cy="1281424"/>
          </a:xfrm>
          <a:prstGeom prst="rect">
            <a:avLst/>
          </a:prstGeom>
          <a:effectLst>
            <a:outerShdw blurRad="444500" dist="50800" dir="5400000" algn="ctr" rotWithShape="0">
              <a:srgbClr val="000000">
                <a:alpha val="63000"/>
              </a:srgbClr>
            </a:outerShdw>
          </a:effectLst>
        </p:spPr>
      </p:pic>
      <p:pic>
        <p:nvPicPr>
          <p:cNvPr id="10" name="Slika 9">
            <a:extLst>
              <a:ext uri="{FF2B5EF4-FFF2-40B4-BE49-F238E27FC236}">
                <a16:creationId xmlns:a16="http://schemas.microsoft.com/office/drawing/2014/main" id="{BB4AC8FB-D770-D499-2CBB-7616946B2CA1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5100" y="4844143"/>
            <a:ext cx="1218662" cy="1218662"/>
          </a:xfrm>
          <a:prstGeom prst="rect">
            <a:avLst/>
          </a:prstGeom>
          <a:effectLst>
            <a:outerShdw blurRad="444500" dist="50800" dir="5400000" algn="ctr" rotWithShape="0">
              <a:srgbClr val="000000">
                <a:alpha val="63000"/>
              </a:srgbClr>
            </a:outerShdw>
          </a:effectLst>
        </p:spPr>
      </p:pic>
      <p:sp>
        <p:nvSpPr>
          <p:cNvPr id="11" name="Označba mesta vsebine 2">
            <a:extLst>
              <a:ext uri="{FF2B5EF4-FFF2-40B4-BE49-F238E27FC236}">
                <a16:creationId xmlns:a16="http://schemas.microsoft.com/office/drawing/2014/main" id="{F776397A-69E8-4342-AB38-B2AF5F05C4F8}"/>
              </a:ext>
            </a:extLst>
          </p:cNvPr>
          <p:cNvSpPr txBox="1">
            <a:spLocks/>
          </p:cNvSpPr>
          <p:nvPr/>
        </p:nvSpPr>
        <p:spPr>
          <a:xfrm>
            <a:off x="1257300" y="1937970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sl-SI" dirty="0">
                <a:ln>
                  <a:solidFill>
                    <a:srgbClr val="483700"/>
                  </a:solidFill>
                </a:ln>
                <a:solidFill>
                  <a:srgbClr val="800000"/>
                </a:solidFill>
                <a:latin typeface="Comic Sans MS" panose="030F0702030302020204" pitchFamily="66" charset="0"/>
              </a:rPr>
              <a:t>DUŠEVNI PROCESI – SPOZNAVNI (KOGNITIVNI) PROCESI: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sl-SI" dirty="0">
                <a:latin typeface="Comic Sans MS" panose="030F0702030302020204" pitchFamily="66" charset="0"/>
              </a:rPr>
              <a:t>- Zaznavanje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sl-SI" dirty="0">
                <a:latin typeface="Comic Sans MS" panose="030F0702030302020204" pitchFamily="66" charset="0"/>
              </a:rPr>
              <a:t>- Učenje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sl-SI" dirty="0">
                <a:latin typeface="Comic Sans MS" panose="030F0702030302020204" pitchFamily="66" charset="0"/>
              </a:rPr>
              <a:t>- Mišljenje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sl-SI" dirty="0">
              <a:latin typeface="Comic Sans MS" panose="030F0702030302020204" pitchFamily="66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it-IT" dirty="0">
                <a:ln>
                  <a:solidFill>
                    <a:srgbClr val="483700"/>
                  </a:solidFill>
                </a:ln>
                <a:solidFill>
                  <a:srgbClr val="800000"/>
                </a:solidFill>
                <a:latin typeface="Comic Sans MS" panose="030F0702030302020204" pitchFamily="66" charset="0"/>
              </a:rPr>
              <a:t>DUŠEVNI PROCESI – ČUSTVOVANJE IN MOTIVACIJA</a:t>
            </a:r>
            <a:r>
              <a:rPr lang="sl-SI" dirty="0">
                <a:ln>
                  <a:solidFill>
                    <a:srgbClr val="483700"/>
                  </a:solidFill>
                </a:ln>
                <a:solidFill>
                  <a:srgbClr val="800000"/>
                </a:solidFill>
                <a:latin typeface="Comic Sans MS" panose="030F0702030302020204" pitchFamily="66" charset="0"/>
              </a:rPr>
              <a:t>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sl-SI" dirty="0">
                <a:latin typeface="Comic Sans MS" panose="030F0702030302020204" pitchFamily="66" charset="0"/>
              </a:rPr>
              <a:t>- Čustvovanje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sl-SI" dirty="0">
                <a:latin typeface="Comic Sans MS" panose="030F0702030302020204" pitchFamily="66" charset="0"/>
              </a:rPr>
              <a:t>- Motivacija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sl-SI" dirty="0">
                <a:latin typeface="Comic Sans MS" panose="030F0702030302020204" pitchFamily="66" charset="0"/>
              </a:rPr>
              <a:t>- Dinamika motivov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9218465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Slika 7">
            <a:extLst>
              <a:ext uri="{FF2B5EF4-FFF2-40B4-BE49-F238E27FC236}">
                <a16:creationId xmlns:a16="http://schemas.microsoft.com/office/drawing/2014/main" id="{EA6BD199-314B-0A87-65CE-33E1ADAC24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1450" y="-5843200"/>
            <a:ext cx="12192000" cy="13231828"/>
          </a:xfrm>
          <a:prstGeom prst="rect">
            <a:avLst/>
          </a:prstGeom>
        </p:spPr>
      </p:pic>
      <p:sp>
        <p:nvSpPr>
          <p:cNvPr id="2" name="Pravokotnik: zaokroženi vogali 1">
            <a:extLst>
              <a:ext uri="{FF2B5EF4-FFF2-40B4-BE49-F238E27FC236}">
                <a16:creationId xmlns:a16="http://schemas.microsoft.com/office/drawing/2014/main" id="{D2F8FC03-93C3-9979-DD6B-2E6F5FF573FC}"/>
              </a:ext>
            </a:extLst>
          </p:cNvPr>
          <p:cNvSpPr/>
          <p:nvPr/>
        </p:nvSpPr>
        <p:spPr>
          <a:xfrm>
            <a:off x="838200" y="1577890"/>
            <a:ext cx="10515600" cy="4735286"/>
          </a:xfrm>
          <a:prstGeom prst="roundRect">
            <a:avLst/>
          </a:prstGeom>
          <a:solidFill>
            <a:schemeClr val="lt1">
              <a:alpha val="81000"/>
            </a:schemeClr>
          </a:solidFill>
          <a:ln w="1905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grpSp>
        <p:nvGrpSpPr>
          <p:cNvPr id="5" name="Skupina 4">
            <a:extLst>
              <a:ext uri="{FF2B5EF4-FFF2-40B4-BE49-F238E27FC236}">
                <a16:creationId xmlns:a16="http://schemas.microsoft.com/office/drawing/2014/main" id="{1EF28DF0-032F-1E10-2F5B-125EE292918F}"/>
              </a:ext>
            </a:extLst>
          </p:cNvPr>
          <p:cNvGrpSpPr/>
          <p:nvPr/>
        </p:nvGrpSpPr>
        <p:grpSpPr>
          <a:xfrm>
            <a:off x="838200" y="-610126"/>
            <a:ext cx="10515600" cy="3276062"/>
            <a:chOff x="729343" y="-369576"/>
            <a:chExt cx="10515600" cy="3276062"/>
          </a:xfrm>
          <a:solidFill>
            <a:srgbClr val="800000"/>
          </a:solidFill>
        </p:grpSpPr>
        <p:sp>
          <p:nvSpPr>
            <p:cNvPr id="6" name="Znak za minus 5">
              <a:extLst>
                <a:ext uri="{FF2B5EF4-FFF2-40B4-BE49-F238E27FC236}">
                  <a16:creationId xmlns:a16="http://schemas.microsoft.com/office/drawing/2014/main" id="{80B54D58-F993-AB30-3CD9-AF731A7830BB}"/>
                </a:ext>
              </a:extLst>
            </p:cNvPr>
            <p:cNvSpPr/>
            <p:nvPr/>
          </p:nvSpPr>
          <p:spPr>
            <a:xfrm>
              <a:off x="729343" y="-369576"/>
              <a:ext cx="10515600" cy="3276062"/>
            </a:xfrm>
            <a:prstGeom prst="mathMinu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7" name="PoljeZBesedilom 6">
              <a:extLst>
                <a:ext uri="{FF2B5EF4-FFF2-40B4-BE49-F238E27FC236}">
                  <a16:creationId xmlns:a16="http://schemas.microsoft.com/office/drawing/2014/main" id="{0E68D512-AD32-A06E-ED56-2355A3659890}"/>
                </a:ext>
              </a:extLst>
            </p:cNvPr>
            <p:cNvSpPr txBox="1"/>
            <p:nvPr/>
          </p:nvSpPr>
          <p:spPr>
            <a:xfrm>
              <a:off x="2895600" y="852957"/>
              <a:ext cx="6183086" cy="830997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r>
                <a:rPr lang="sl-SI" sz="4800" b="1" dirty="0">
                  <a:solidFill>
                    <a:schemeClr val="bg1"/>
                  </a:solidFill>
                  <a:latin typeface="Ink Free" panose="03080402000500000000" pitchFamily="66" charset="0"/>
                </a:rPr>
                <a:t>PREGLED VSEBINE</a:t>
              </a:r>
            </a:p>
          </p:txBody>
        </p:sp>
      </p:grp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9A678684-33BB-574E-7850-5A6BADC721D8}"/>
              </a:ext>
            </a:extLst>
          </p:cNvPr>
          <p:cNvSpPr txBox="1">
            <a:spLocks/>
          </p:cNvSpPr>
          <p:nvPr/>
        </p:nvSpPr>
        <p:spPr>
          <a:xfrm>
            <a:off x="1257300" y="1937970"/>
            <a:ext cx="105156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sl-SI" dirty="0">
                <a:ln>
                  <a:solidFill>
                    <a:srgbClr val="483700"/>
                  </a:solidFill>
                </a:ln>
                <a:solidFill>
                  <a:srgbClr val="800000"/>
                </a:solidFill>
                <a:latin typeface="Comic Sans MS" panose="030F0702030302020204" pitchFamily="66" charset="0"/>
              </a:rPr>
              <a:t>OSEBNOST</a:t>
            </a:r>
            <a:r>
              <a:rPr lang="sl-SI" dirty="0">
                <a:solidFill>
                  <a:srgbClr val="800000"/>
                </a:solidFill>
                <a:latin typeface="Comic Sans MS" panose="030F0702030302020204" pitchFamily="66" charset="0"/>
              </a:rPr>
              <a:t>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sl-SI" dirty="0">
                <a:latin typeface="Comic Sans MS" panose="030F0702030302020204" pitchFamily="66" charset="0"/>
              </a:rPr>
              <a:t>- Pojmovanje osebnosti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sl-SI" dirty="0">
                <a:latin typeface="Comic Sans MS" panose="030F0702030302020204" pitchFamily="66" charset="0"/>
              </a:rPr>
              <a:t>- Samopodoba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sl-SI" dirty="0">
                <a:latin typeface="Comic Sans MS" panose="030F0702030302020204" pitchFamily="66" charset="0"/>
              </a:rPr>
              <a:t>- Razvoj osebnosti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sl-SI" dirty="0">
              <a:latin typeface="Comic Sans MS" panose="030F0702030302020204" pitchFamily="66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sl-SI" dirty="0">
                <a:ln>
                  <a:solidFill>
                    <a:srgbClr val="483700"/>
                  </a:solidFill>
                </a:ln>
                <a:solidFill>
                  <a:srgbClr val="800000"/>
                </a:solidFill>
                <a:latin typeface="Comic Sans MS" panose="030F0702030302020204" pitchFamily="66" charset="0"/>
              </a:rPr>
              <a:t>ČLOVEK V DRUŽBENEM IN DELOVNEM OKOLJU: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sl-SI" dirty="0">
                <a:latin typeface="Comic Sans MS" panose="030F0702030302020204" pitchFamily="66" charset="0"/>
              </a:rPr>
              <a:t>- Življenje v družbi in skupini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sl-SI" dirty="0">
                <a:latin typeface="Comic Sans MS" panose="030F0702030302020204" pitchFamily="66" charset="0"/>
              </a:rPr>
              <a:t>- Stališča, stereotipi in predsodki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sl-SI" dirty="0">
                <a:latin typeface="Comic Sans MS" panose="030F0702030302020204" pitchFamily="66" charset="0"/>
              </a:rPr>
              <a:t>- Medosebni odnosi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sl-SI" dirty="0">
                <a:latin typeface="Comic Sans MS" panose="030F0702030302020204" pitchFamily="66" charset="0"/>
              </a:rPr>
              <a:t>- Sporazumevanje in socialne veščine</a:t>
            </a:r>
          </a:p>
        </p:txBody>
      </p:sp>
      <p:pic>
        <p:nvPicPr>
          <p:cNvPr id="10" name="Slika 9">
            <a:extLst>
              <a:ext uri="{FF2B5EF4-FFF2-40B4-BE49-F238E27FC236}">
                <a16:creationId xmlns:a16="http://schemas.microsoft.com/office/drawing/2014/main" id="{EBA19CD6-BE73-DDDD-1F00-1F5CB1548EE6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8350" y="4618567"/>
            <a:ext cx="1323085" cy="1323085"/>
          </a:xfrm>
          <a:prstGeom prst="rect">
            <a:avLst/>
          </a:prstGeom>
          <a:effectLst>
            <a:outerShdw blurRad="444500" dist="50800" dir="5400000" algn="ctr" rotWithShape="0">
              <a:srgbClr val="000000">
                <a:alpha val="63000"/>
              </a:srgbClr>
            </a:outerShdw>
          </a:effectLst>
        </p:spPr>
      </p:pic>
      <p:pic>
        <p:nvPicPr>
          <p:cNvPr id="11" name="Slika 10">
            <a:extLst>
              <a:ext uri="{FF2B5EF4-FFF2-40B4-BE49-F238E27FC236}">
                <a16:creationId xmlns:a16="http://schemas.microsoft.com/office/drawing/2014/main" id="{0A1DC78A-896A-121C-6655-7567893CEE54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4229" y="2184996"/>
            <a:ext cx="1251857" cy="1251857"/>
          </a:xfrm>
          <a:prstGeom prst="rect">
            <a:avLst/>
          </a:prstGeom>
          <a:effectLst>
            <a:outerShdw blurRad="444500" dist="50800" dir="5400000" algn="ctr" rotWithShape="0">
              <a:srgbClr val="000000">
                <a:alpha val="6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1512009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46FB6A-C857-A834-662C-EE515E1152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Označba mesta vsebine 22">
            <a:extLst>
              <a:ext uri="{FF2B5EF4-FFF2-40B4-BE49-F238E27FC236}">
                <a16:creationId xmlns:a16="http://schemas.microsoft.com/office/drawing/2014/main" id="{EFA46471-A13F-9729-E1FC-0DEB6C3D83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8" t="-527" r="9562" b="527"/>
          <a:stretch/>
        </p:blipFill>
        <p:spPr>
          <a:xfrm>
            <a:off x="-12802" y="-35722"/>
            <a:ext cx="12520916" cy="6915154"/>
          </a:xfrm>
        </p:spPr>
      </p:pic>
      <p:grpSp>
        <p:nvGrpSpPr>
          <p:cNvPr id="16" name="Skupina 15">
            <a:extLst>
              <a:ext uri="{FF2B5EF4-FFF2-40B4-BE49-F238E27FC236}">
                <a16:creationId xmlns:a16="http://schemas.microsoft.com/office/drawing/2014/main" id="{06166B81-DB17-9383-E62F-013391F20848}"/>
              </a:ext>
            </a:extLst>
          </p:cNvPr>
          <p:cNvGrpSpPr/>
          <p:nvPr/>
        </p:nvGrpSpPr>
        <p:grpSpPr>
          <a:xfrm>
            <a:off x="-12802" y="1074198"/>
            <a:ext cx="12270129" cy="5840954"/>
            <a:chOff x="239415" y="1069662"/>
            <a:chExt cx="12270129" cy="5840954"/>
          </a:xfrm>
        </p:grpSpPr>
        <p:sp>
          <p:nvSpPr>
            <p:cNvPr id="17" name="Pravokotni trikotnik 16">
              <a:extLst>
                <a:ext uri="{FF2B5EF4-FFF2-40B4-BE49-F238E27FC236}">
                  <a16:creationId xmlns:a16="http://schemas.microsoft.com/office/drawing/2014/main" id="{9425E92D-0A60-F3AF-7811-37E6C2F2F483}"/>
                </a:ext>
              </a:extLst>
            </p:cNvPr>
            <p:cNvSpPr/>
            <p:nvPr/>
          </p:nvSpPr>
          <p:spPr>
            <a:xfrm>
              <a:off x="239415" y="1069662"/>
              <a:ext cx="12270129" cy="5808803"/>
            </a:xfrm>
            <a:prstGeom prst="rtTriangle">
              <a:avLst/>
            </a:prstGeom>
            <a:solidFill>
              <a:srgbClr val="8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9" name="Pravokotni trikotnik 18">
              <a:extLst>
                <a:ext uri="{FF2B5EF4-FFF2-40B4-BE49-F238E27FC236}">
                  <a16:creationId xmlns:a16="http://schemas.microsoft.com/office/drawing/2014/main" id="{82A99DE6-CA5C-B1E2-AD1D-75FF17F9C770}"/>
                </a:ext>
              </a:extLst>
            </p:cNvPr>
            <p:cNvSpPr/>
            <p:nvPr/>
          </p:nvSpPr>
          <p:spPr>
            <a:xfrm>
              <a:off x="252217" y="1549056"/>
              <a:ext cx="11340990" cy="5361560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20" name="Skupina 19">
            <a:extLst>
              <a:ext uri="{FF2B5EF4-FFF2-40B4-BE49-F238E27FC236}">
                <a16:creationId xmlns:a16="http://schemas.microsoft.com/office/drawing/2014/main" id="{3EAC3211-3795-4FD7-CC1E-4718B19D85F2}"/>
              </a:ext>
            </a:extLst>
          </p:cNvPr>
          <p:cNvGrpSpPr/>
          <p:nvPr/>
        </p:nvGrpSpPr>
        <p:grpSpPr>
          <a:xfrm>
            <a:off x="6096001" y="1"/>
            <a:ext cx="6424916" cy="5366924"/>
            <a:chOff x="6613864" y="-2"/>
            <a:chExt cx="5894248" cy="5181602"/>
          </a:xfrm>
        </p:grpSpPr>
        <p:sp>
          <p:nvSpPr>
            <p:cNvPr id="21" name="Pravokotni trikotnik 20">
              <a:extLst>
                <a:ext uri="{FF2B5EF4-FFF2-40B4-BE49-F238E27FC236}">
                  <a16:creationId xmlns:a16="http://schemas.microsoft.com/office/drawing/2014/main" id="{7E5C40BF-54C9-5FD8-5EDB-02EE35C467EA}"/>
                </a:ext>
              </a:extLst>
            </p:cNvPr>
            <p:cNvSpPr/>
            <p:nvPr/>
          </p:nvSpPr>
          <p:spPr>
            <a:xfrm rot="10800000">
              <a:off x="6613864" y="0"/>
              <a:ext cx="5883538" cy="5181600"/>
            </a:xfrm>
            <a:prstGeom prst="rtTriangle">
              <a:avLst/>
            </a:prstGeom>
            <a:solidFill>
              <a:srgbClr val="8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/>
            </a:p>
          </p:txBody>
        </p:sp>
        <p:sp>
          <p:nvSpPr>
            <p:cNvPr id="24" name="Pravokotni trikotnik 23">
              <a:extLst>
                <a:ext uri="{FF2B5EF4-FFF2-40B4-BE49-F238E27FC236}">
                  <a16:creationId xmlns:a16="http://schemas.microsoft.com/office/drawing/2014/main" id="{3EC9EED8-EF56-32F6-4996-4829474B17EA}"/>
                </a:ext>
              </a:extLst>
            </p:cNvPr>
            <p:cNvSpPr/>
            <p:nvPr/>
          </p:nvSpPr>
          <p:spPr>
            <a:xfrm rot="10800000">
              <a:off x="7090458" y="-2"/>
              <a:ext cx="5417654" cy="4598634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2" name="Znak za minus 1">
            <a:extLst>
              <a:ext uri="{FF2B5EF4-FFF2-40B4-BE49-F238E27FC236}">
                <a16:creationId xmlns:a16="http://schemas.microsoft.com/office/drawing/2014/main" id="{D2CC5A0B-0A31-7F94-9F2A-171E632E2406}"/>
              </a:ext>
            </a:extLst>
          </p:cNvPr>
          <p:cNvSpPr/>
          <p:nvPr/>
        </p:nvSpPr>
        <p:spPr>
          <a:xfrm>
            <a:off x="838200" y="-610126"/>
            <a:ext cx="10515600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043BD08C-7FCD-0F83-4E40-060DF993BF66}"/>
              </a:ext>
            </a:extLst>
          </p:cNvPr>
          <p:cNvSpPr txBox="1"/>
          <p:nvPr/>
        </p:nvSpPr>
        <p:spPr>
          <a:xfrm>
            <a:off x="3004457" y="612407"/>
            <a:ext cx="618308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Uvod v psihologijo</a:t>
            </a:r>
          </a:p>
        </p:txBody>
      </p:sp>
      <p:sp>
        <p:nvSpPr>
          <p:cNvPr id="3" name="Pravokotnik: zaokroženi vogali 2">
            <a:extLst>
              <a:ext uri="{FF2B5EF4-FFF2-40B4-BE49-F238E27FC236}">
                <a16:creationId xmlns:a16="http://schemas.microsoft.com/office/drawing/2014/main" id="{44D07573-77D1-2E9D-5A97-4F0B4E0080AA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28575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/>
          </a:p>
        </p:txBody>
      </p:sp>
      <p:sp>
        <p:nvSpPr>
          <p:cNvPr id="4" name="Označba mesta vsebine 2">
            <a:extLst>
              <a:ext uri="{FF2B5EF4-FFF2-40B4-BE49-F238E27FC236}">
                <a16:creationId xmlns:a16="http://schemas.microsoft.com/office/drawing/2014/main" id="{8E8E219C-F3F6-4BA1-CDD6-3C643B7D2D87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sl-SI" sz="2000" dirty="0">
                <a:latin typeface="Comic Sans MS" panose="030F0702030302020204" pitchFamily="66" charset="0"/>
              </a:rPr>
              <a:t>Gr. </a:t>
            </a:r>
            <a:r>
              <a:rPr lang="sl-SI" sz="2000" dirty="0" err="1">
                <a:latin typeface="Comic Sans MS" panose="030F0702030302020204" pitchFamily="66" charset="0"/>
              </a:rPr>
              <a:t>Psyche</a:t>
            </a:r>
            <a:r>
              <a:rPr lang="sl-SI" sz="2000" dirty="0">
                <a:latin typeface="Comic Sans MS" panose="030F0702030302020204" pitchFamily="66" charset="0"/>
              </a:rPr>
              <a:t>: duša | logos: beseda, nauk, znanost</a:t>
            </a:r>
          </a:p>
          <a:p>
            <a:pPr>
              <a:buFont typeface="Wingdings" panose="05000000000000000000" pitchFamily="2" charset="2"/>
              <a:buChar char="Ø"/>
            </a:pPr>
            <a:endParaRPr lang="sl-SI" sz="2000" dirty="0">
              <a:latin typeface="Comic Sans MS" panose="030F0702030302020204" pitchFamily="66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sl-SI" sz="2000" dirty="0">
                <a:latin typeface="Comic Sans MS" panose="030F0702030302020204" pitchFamily="66" charset="0"/>
              </a:rPr>
              <a:t>Dobesedno pomeni psihologija </a:t>
            </a:r>
            <a:r>
              <a:rPr lang="sl-SI" sz="2000" dirty="0" err="1">
                <a:latin typeface="Comic Sans MS" panose="030F0702030302020204" pitchFamily="66" charset="0"/>
              </a:rPr>
              <a:t>dušoslovje</a:t>
            </a:r>
            <a:r>
              <a:rPr lang="sl-SI" sz="2000" dirty="0">
                <a:latin typeface="Comic Sans MS" panose="030F0702030302020204" pitchFamily="66" charset="0"/>
              </a:rPr>
              <a:t>, znanost o duši ali o duševnosti</a:t>
            </a:r>
          </a:p>
          <a:p>
            <a:pPr>
              <a:buFont typeface="Wingdings" panose="05000000000000000000" pitchFamily="2" charset="2"/>
              <a:buChar char="Ø"/>
            </a:pPr>
            <a:endParaRPr lang="sl-SI" sz="2000" dirty="0">
              <a:latin typeface="Comic Sans MS" panose="030F0702030302020204" pitchFamily="66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sl-SI" sz="2000" dirty="0">
                <a:latin typeface="Comic Sans MS" panose="030F0702030302020204" pitchFamily="66" charset="0"/>
              </a:rPr>
              <a:t>Zgodovinsko je psihologija znanost oz. veda o duševnosti in duševnih pojavih </a:t>
            </a: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sl-SI" sz="2400" dirty="0">
                <a:latin typeface="Comic Sans MS" panose="030F0702030302020204" pitchFamily="66" charset="0"/>
              </a:rPr>
              <a:t>„Psihologija je znanost, ki proučuje duševne procese, vedenje in osebnost (Musek, 1999).“</a:t>
            </a: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5" name="Rokopis 4">
                <a:extLst>
                  <a:ext uri="{FF2B5EF4-FFF2-40B4-BE49-F238E27FC236}">
                    <a16:creationId xmlns:a16="http://schemas.microsoft.com/office/drawing/2014/main" id="{E6F8EDAE-F673-53CF-AFFE-5317531BD59D}"/>
                  </a:ext>
                </a:extLst>
              </p14:cNvPr>
              <p14:cNvContentPartPr/>
              <p14:nvPr/>
            </p14:nvContentPartPr>
            <p14:xfrm rot="18900543">
              <a:off x="3012169" y="1689174"/>
              <a:ext cx="6506875" cy="6506875"/>
            </p14:xfrm>
          </p:contentPart>
        </mc:Choice>
        <mc:Fallback xmlns="">
          <p:pic>
            <p:nvPicPr>
              <p:cNvPr id="5" name="Rokopis 4">
                <a:extLst>
                  <a:ext uri="{FF2B5EF4-FFF2-40B4-BE49-F238E27FC236}">
                    <a16:creationId xmlns:a16="http://schemas.microsoft.com/office/drawing/2014/main" id="{E6F8EDAE-F673-53CF-AFFE-5317531BD59D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 rot="18900543">
                <a:off x="2922171" y="1509177"/>
                <a:ext cx="6686512" cy="686650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7" name="Rokopis 6">
                <a:extLst>
                  <a:ext uri="{FF2B5EF4-FFF2-40B4-BE49-F238E27FC236}">
                    <a16:creationId xmlns:a16="http://schemas.microsoft.com/office/drawing/2014/main" id="{1CDC649F-993B-485D-EBEA-7AEC1A071FE6}"/>
                  </a:ext>
                </a:extLst>
              </p14:cNvPr>
              <p14:cNvContentPartPr/>
              <p14:nvPr/>
            </p14:nvContentPartPr>
            <p14:xfrm rot="18900543">
              <a:off x="2999359" y="2066451"/>
              <a:ext cx="6506875" cy="6506875"/>
            </p14:xfrm>
          </p:contentPart>
        </mc:Choice>
        <mc:Fallback xmlns="">
          <p:pic>
            <p:nvPicPr>
              <p:cNvPr id="7" name="Rokopis 6">
                <a:extLst>
                  <a:ext uri="{FF2B5EF4-FFF2-40B4-BE49-F238E27FC236}">
                    <a16:creationId xmlns:a16="http://schemas.microsoft.com/office/drawing/2014/main" id="{1CDC649F-993B-485D-EBEA-7AEC1A071FE6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 rot="18900543">
                <a:off x="2909361" y="1886454"/>
                <a:ext cx="6686512" cy="6866508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3126675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4D78C1-0441-1579-2544-5461AE9BCB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Označba mesta vsebine 22">
            <a:extLst>
              <a:ext uri="{FF2B5EF4-FFF2-40B4-BE49-F238E27FC236}">
                <a16:creationId xmlns:a16="http://schemas.microsoft.com/office/drawing/2014/main" id="{3FC16AC5-90BC-DB99-40B0-9F13FE5A6E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8" t="-527" r="9562" b="527"/>
          <a:stretch/>
        </p:blipFill>
        <p:spPr>
          <a:xfrm>
            <a:off x="-12802" y="-35722"/>
            <a:ext cx="12520916" cy="6915154"/>
          </a:xfrm>
        </p:spPr>
      </p:pic>
      <p:grpSp>
        <p:nvGrpSpPr>
          <p:cNvPr id="16" name="Skupina 15">
            <a:extLst>
              <a:ext uri="{FF2B5EF4-FFF2-40B4-BE49-F238E27FC236}">
                <a16:creationId xmlns:a16="http://schemas.microsoft.com/office/drawing/2014/main" id="{7EA287A8-2E3A-A097-8034-06F84142F584}"/>
              </a:ext>
            </a:extLst>
          </p:cNvPr>
          <p:cNvGrpSpPr/>
          <p:nvPr/>
        </p:nvGrpSpPr>
        <p:grpSpPr>
          <a:xfrm>
            <a:off x="-12802" y="1074198"/>
            <a:ext cx="12270129" cy="5840954"/>
            <a:chOff x="239415" y="1069662"/>
            <a:chExt cx="12270129" cy="5840954"/>
          </a:xfrm>
        </p:grpSpPr>
        <p:sp>
          <p:nvSpPr>
            <p:cNvPr id="17" name="Pravokotni trikotnik 16">
              <a:extLst>
                <a:ext uri="{FF2B5EF4-FFF2-40B4-BE49-F238E27FC236}">
                  <a16:creationId xmlns:a16="http://schemas.microsoft.com/office/drawing/2014/main" id="{FAC275E0-C42E-3648-6C16-20093EA583D5}"/>
                </a:ext>
              </a:extLst>
            </p:cNvPr>
            <p:cNvSpPr/>
            <p:nvPr/>
          </p:nvSpPr>
          <p:spPr>
            <a:xfrm>
              <a:off x="239415" y="1069662"/>
              <a:ext cx="12270129" cy="5808803"/>
            </a:xfrm>
            <a:prstGeom prst="rtTriangle">
              <a:avLst/>
            </a:prstGeom>
            <a:solidFill>
              <a:srgbClr val="8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9" name="Pravokotni trikotnik 18">
              <a:extLst>
                <a:ext uri="{FF2B5EF4-FFF2-40B4-BE49-F238E27FC236}">
                  <a16:creationId xmlns:a16="http://schemas.microsoft.com/office/drawing/2014/main" id="{3EA11263-C9D5-111D-95BB-B4E3915E12D0}"/>
                </a:ext>
              </a:extLst>
            </p:cNvPr>
            <p:cNvSpPr/>
            <p:nvPr/>
          </p:nvSpPr>
          <p:spPr>
            <a:xfrm>
              <a:off x="252217" y="1549056"/>
              <a:ext cx="11340990" cy="5361560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20" name="Skupina 19">
            <a:extLst>
              <a:ext uri="{FF2B5EF4-FFF2-40B4-BE49-F238E27FC236}">
                <a16:creationId xmlns:a16="http://schemas.microsoft.com/office/drawing/2014/main" id="{A40F8718-36CF-0F81-0DFE-006A37838CFA}"/>
              </a:ext>
            </a:extLst>
          </p:cNvPr>
          <p:cNvGrpSpPr/>
          <p:nvPr/>
        </p:nvGrpSpPr>
        <p:grpSpPr>
          <a:xfrm>
            <a:off x="6096001" y="1"/>
            <a:ext cx="6424916" cy="5366924"/>
            <a:chOff x="6613864" y="-2"/>
            <a:chExt cx="5894248" cy="5181602"/>
          </a:xfrm>
        </p:grpSpPr>
        <p:sp>
          <p:nvSpPr>
            <p:cNvPr id="21" name="Pravokotni trikotnik 20">
              <a:extLst>
                <a:ext uri="{FF2B5EF4-FFF2-40B4-BE49-F238E27FC236}">
                  <a16:creationId xmlns:a16="http://schemas.microsoft.com/office/drawing/2014/main" id="{17CB35CD-A095-D658-4733-49231F760724}"/>
                </a:ext>
              </a:extLst>
            </p:cNvPr>
            <p:cNvSpPr/>
            <p:nvPr/>
          </p:nvSpPr>
          <p:spPr>
            <a:xfrm rot="10800000">
              <a:off x="6613864" y="0"/>
              <a:ext cx="5883538" cy="5181600"/>
            </a:xfrm>
            <a:prstGeom prst="rtTriangle">
              <a:avLst/>
            </a:prstGeom>
            <a:solidFill>
              <a:srgbClr val="8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/>
            </a:p>
          </p:txBody>
        </p:sp>
        <p:sp>
          <p:nvSpPr>
            <p:cNvPr id="24" name="Pravokotni trikotnik 23">
              <a:extLst>
                <a:ext uri="{FF2B5EF4-FFF2-40B4-BE49-F238E27FC236}">
                  <a16:creationId xmlns:a16="http://schemas.microsoft.com/office/drawing/2014/main" id="{997B68A5-EC65-9A24-0C86-6D9E7CCEF764}"/>
                </a:ext>
              </a:extLst>
            </p:cNvPr>
            <p:cNvSpPr/>
            <p:nvPr/>
          </p:nvSpPr>
          <p:spPr>
            <a:xfrm rot="10800000">
              <a:off x="7090458" y="-2"/>
              <a:ext cx="5417654" cy="4598634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2" name="Znak za minus 1">
            <a:extLst>
              <a:ext uri="{FF2B5EF4-FFF2-40B4-BE49-F238E27FC236}">
                <a16:creationId xmlns:a16="http://schemas.microsoft.com/office/drawing/2014/main" id="{ADEAF241-A963-FC80-FB8D-826D0A6A5346}"/>
              </a:ext>
            </a:extLst>
          </p:cNvPr>
          <p:cNvSpPr/>
          <p:nvPr/>
        </p:nvSpPr>
        <p:spPr>
          <a:xfrm>
            <a:off x="838200" y="-610126"/>
            <a:ext cx="10515600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8F6BA131-2FA1-BE70-90B1-818EDC35DABD}"/>
              </a:ext>
            </a:extLst>
          </p:cNvPr>
          <p:cNvSpPr txBox="1"/>
          <p:nvPr/>
        </p:nvSpPr>
        <p:spPr>
          <a:xfrm>
            <a:off x="3004457" y="612407"/>
            <a:ext cx="618308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Uvod v psihologijo</a:t>
            </a:r>
          </a:p>
        </p:txBody>
      </p:sp>
      <p:sp>
        <p:nvSpPr>
          <p:cNvPr id="8" name="Pravokotnik: zaokroženi vogali 7">
            <a:extLst>
              <a:ext uri="{FF2B5EF4-FFF2-40B4-BE49-F238E27FC236}">
                <a16:creationId xmlns:a16="http://schemas.microsoft.com/office/drawing/2014/main" id="{BC02DC32-69A9-6EAB-B709-5641C183379F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graphicFrame>
        <p:nvGraphicFramePr>
          <p:cNvPr id="9" name="Diagram 8">
            <a:extLst>
              <a:ext uri="{FF2B5EF4-FFF2-40B4-BE49-F238E27FC236}">
                <a16:creationId xmlns:a16="http://schemas.microsoft.com/office/drawing/2014/main" id="{B5C2E593-E93D-BE36-8392-7566C5BB9B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82491214"/>
              </p:ext>
            </p:extLst>
          </p:nvPr>
        </p:nvGraphicFramePr>
        <p:xfrm>
          <a:off x="675085" y="1950669"/>
          <a:ext cx="7950200" cy="3703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0" name="Pravokotnik 9">
            <a:extLst>
              <a:ext uri="{FF2B5EF4-FFF2-40B4-BE49-F238E27FC236}">
                <a16:creationId xmlns:a16="http://schemas.microsoft.com/office/drawing/2014/main" id="{74857A5C-FB2A-0AE8-8741-AB46FD81797E}"/>
              </a:ext>
            </a:extLst>
          </p:cNvPr>
          <p:cNvSpPr/>
          <p:nvPr/>
        </p:nvSpPr>
        <p:spPr>
          <a:xfrm>
            <a:off x="8785231" y="1981182"/>
            <a:ext cx="1320791" cy="701605"/>
          </a:xfrm>
          <a:prstGeom prst="rect">
            <a:avLst/>
          </a:prstGeom>
          <a:ln w="1905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l-SI" dirty="0">
                <a:latin typeface="Comic Sans MS" panose="030F0702030302020204" pitchFamily="66" charset="0"/>
              </a:rPr>
              <a:t>Občutene in zaznava</a:t>
            </a:r>
          </a:p>
        </p:txBody>
      </p:sp>
      <p:sp>
        <p:nvSpPr>
          <p:cNvPr id="11" name="Pravokotnik 10">
            <a:extLst>
              <a:ext uri="{FF2B5EF4-FFF2-40B4-BE49-F238E27FC236}">
                <a16:creationId xmlns:a16="http://schemas.microsoft.com/office/drawing/2014/main" id="{A969786C-3D81-EBD3-3486-7B414B849426}"/>
              </a:ext>
            </a:extLst>
          </p:cNvPr>
          <p:cNvSpPr/>
          <p:nvPr/>
        </p:nvSpPr>
        <p:spPr>
          <a:xfrm>
            <a:off x="8772334" y="2947321"/>
            <a:ext cx="1320791" cy="701605"/>
          </a:xfrm>
          <a:prstGeom prst="rect">
            <a:avLst/>
          </a:prstGeom>
          <a:ln w="1905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l-SI" dirty="0">
                <a:latin typeface="Comic Sans MS" panose="030F0702030302020204" pitchFamily="66" charset="0"/>
              </a:rPr>
              <a:t>učenje</a:t>
            </a:r>
          </a:p>
        </p:txBody>
      </p:sp>
      <p:sp>
        <p:nvSpPr>
          <p:cNvPr id="12" name="Pravokotnik 11">
            <a:extLst>
              <a:ext uri="{FF2B5EF4-FFF2-40B4-BE49-F238E27FC236}">
                <a16:creationId xmlns:a16="http://schemas.microsoft.com/office/drawing/2014/main" id="{C328D6F7-B732-911D-236E-FB5A7768FB55}"/>
              </a:ext>
            </a:extLst>
          </p:cNvPr>
          <p:cNvSpPr/>
          <p:nvPr/>
        </p:nvSpPr>
        <p:spPr>
          <a:xfrm>
            <a:off x="8772334" y="3921037"/>
            <a:ext cx="1320791" cy="701605"/>
          </a:xfrm>
          <a:prstGeom prst="rect">
            <a:avLst/>
          </a:prstGeom>
          <a:ln w="1905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l-SI" dirty="0">
                <a:latin typeface="Comic Sans MS" panose="030F0702030302020204" pitchFamily="66" charset="0"/>
              </a:rPr>
              <a:t>mišljenje</a:t>
            </a:r>
          </a:p>
        </p:txBody>
      </p:sp>
      <p:cxnSp>
        <p:nvCxnSpPr>
          <p:cNvPr id="13" name="Raven povezovalnik 12">
            <a:extLst>
              <a:ext uri="{FF2B5EF4-FFF2-40B4-BE49-F238E27FC236}">
                <a16:creationId xmlns:a16="http://schemas.microsoft.com/office/drawing/2014/main" id="{EAA996AB-4EC3-9816-B54A-5C6E78F8D2ED}"/>
              </a:ext>
            </a:extLst>
          </p:cNvPr>
          <p:cNvCxnSpPr>
            <a:cxnSpLocks/>
            <a:endCxn id="10" idx="1"/>
          </p:cNvCxnSpPr>
          <p:nvPr/>
        </p:nvCxnSpPr>
        <p:spPr>
          <a:xfrm flipV="1">
            <a:off x="7327900" y="2331985"/>
            <a:ext cx="1457331" cy="248322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Raven povezovalnik 13">
            <a:extLst>
              <a:ext uri="{FF2B5EF4-FFF2-40B4-BE49-F238E27FC236}">
                <a16:creationId xmlns:a16="http://schemas.microsoft.com/office/drawing/2014/main" id="{218F8D47-6331-C040-7E53-B32C42DB1503}"/>
              </a:ext>
            </a:extLst>
          </p:cNvPr>
          <p:cNvCxnSpPr>
            <a:cxnSpLocks/>
            <a:endCxn id="11" idx="1"/>
          </p:cNvCxnSpPr>
          <p:nvPr/>
        </p:nvCxnSpPr>
        <p:spPr>
          <a:xfrm>
            <a:off x="7327900" y="2618315"/>
            <a:ext cx="1444434" cy="679809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Raven povezovalnik 17">
            <a:extLst>
              <a:ext uri="{FF2B5EF4-FFF2-40B4-BE49-F238E27FC236}">
                <a16:creationId xmlns:a16="http://schemas.microsoft.com/office/drawing/2014/main" id="{9E583E33-D2D3-0657-24C8-DD749B3FDEF3}"/>
              </a:ext>
            </a:extLst>
          </p:cNvPr>
          <p:cNvCxnSpPr>
            <a:cxnSpLocks/>
            <a:endCxn id="12" idx="1"/>
          </p:cNvCxnSpPr>
          <p:nvPr/>
        </p:nvCxnSpPr>
        <p:spPr>
          <a:xfrm>
            <a:off x="7327900" y="2664304"/>
            <a:ext cx="1444434" cy="1607536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8560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6200D5-91A9-93BD-A8FD-F679C66641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Označba mesta vsebine 22">
            <a:extLst>
              <a:ext uri="{FF2B5EF4-FFF2-40B4-BE49-F238E27FC236}">
                <a16:creationId xmlns:a16="http://schemas.microsoft.com/office/drawing/2014/main" id="{8DCB5C3E-F79C-3C88-25EC-D744AC7B44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8" t="-527" r="9562" b="527"/>
          <a:stretch/>
        </p:blipFill>
        <p:spPr>
          <a:xfrm>
            <a:off x="-12802" y="-35722"/>
            <a:ext cx="12520916" cy="6915154"/>
          </a:xfrm>
        </p:spPr>
      </p:pic>
      <p:grpSp>
        <p:nvGrpSpPr>
          <p:cNvPr id="16" name="Skupina 15">
            <a:extLst>
              <a:ext uri="{FF2B5EF4-FFF2-40B4-BE49-F238E27FC236}">
                <a16:creationId xmlns:a16="http://schemas.microsoft.com/office/drawing/2014/main" id="{921B0503-C898-AFBC-6128-F268B881C8C4}"/>
              </a:ext>
            </a:extLst>
          </p:cNvPr>
          <p:cNvGrpSpPr/>
          <p:nvPr/>
        </p:nvGrpSpPr>
        <p:grpSpPr>
          <a:xfrm>
            <a:off x="-12802" y="1074198"/>
            <a:ext cx="12270129" cy="5840954"/>
            <a:chOff x="239415" y="1069662"/>
            <a:chExt cx="12270129" cy="5840954"/>
          </a:xfrm>
        </p:grpSpPr>
        <p:sp>
          <p:nvSpPr>
            <p:cNvPr id="17" name="Pravokotni trikotnik 16">
              <a:extLst>
                <a:ext uri="{FF2B5EF4-FFF2-40B4-BE49-F238E27FC236}">
                  <a16:creationId xmlns:a16="http://schemas.microsoft.com/office/drawing/2014/main" id="{4B9BCC38-575E-119D-D666-4400CBAF4165}"/>
                </a:ext>
              </a:extLst>
            </p:cNvPr>
            <p:cNvSpPr/>
            <p:nvPr/>
          </p:nvSpPr>
          <p:spPr>
            <a:xfrm>
              <a:off x="239415" y="1069662"/>
              <a:ext cx="12270129" cy="5808803"/>
            </a:xfrm>
            <a:prstGeom prst="rtTriangle">
              <a:avLst/>
            </a:prstGeom>
            <a:solidFill>
              <a:srgbClr val="8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9" name="Pravokotni trikotnik 18">
              <a:extLst>
                <a:ext uri="{FF2B5EF4-FFF2-40B4-BE49-F238E27FC236}">
                  <a16:creationId xmlns:a16="http://schemas.microsoft.com/office/drawing/2014/main" id="{485759C1-9C57-604A-BC02-7F148B04A6E8}"/>
                </a:ext>
              </a:extLst>
            </p:cNvPr>
            <p:cNvSpPr/>
            <p:nvPr/>
          </p:nvSpPr>
          <p:spPr>
            <a:xfrm>
              <a:off x="252217" y="1549056"/>
              <a:ext cx="11340990" cy="5361560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20" name="Skupina 19">
            <a:extLst>
              <a:ext uri="{FF2B5EF4-FFF2-40B4-BE49-F238E27FC236}">
                <a16:creationId xmlns:a16="http://schemas.microsoft.com/office/drawing/2014/main" id="{EF049996-27B3-9FE2-D077-7400FA16A318}"/>
              </a:ext>
            </a:extLst>
          </p:cNvPr>
          <p:cNvGrpSpPr/>
          <p:nvPr/>
        </p:nvGrpSpPr>
        <p:grpSpPr>
          <a:xfrm>
            <a:off x="6096001" y="1"/>
            <a:ext cx="6424916" cy="5366924"/>
            <a:chOff x="6613864" y="-2"/>
            <a:chExt cx="5894248" cy="5181602"/>
          </a:xfrm>
        </p:grpSpPr>
        <p:sp>
          <p:nvSpPr>
            <p:cNvPr id="21" name="Pravokotni trikotnik 20">
              <a:extLst>
                <a:ext uri="{FF2B5EF4-FFF2-40B4-BE49-F238E27FC236}">
                  <a16:creationId xmlns:a16="http://schemas.microsoft.com/office/drawing/2014/main" id="{6A243123-BC64-BEFE-C742-C089C74E1D98}"/>
                </a:ext>
              </a:extLst>
            </p:cNvPr>
            <p:cNvSpPr/>
            <p:nvPr/>
          </p:nvSpPr>
          <p:spPr>
            <a:xfrm rot="10800000">
              <a:off x="6613864" y="0"/>
              <a:ext cx="5883538" cy="5181600"/>
            </a:xfrm>
            <a:prstGeom prst="rtTriangle">
              <a:avLst/>
            </a:prstGeom>
            <a:solidFill>
              <a:srgbClr val="8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/>
            </a:p>
          </p:txBody>
        </p:sp>
        <p:sp>
          <p:nvSpPr>
            <p:cNvPr id="24" name="Pravokotni trikotnik 23">
              <a:extLst>
                <a:ext uri="{FF2B5EF4-FFF2-40B4-BE49-F238E27FC236}">
                  <a16:creationId xmlns:a16="http://schemas.microsoft.com/office/drawing/2014/main" id="{E091A9BB-9EAA-29FE-356D-BE5C0DAF95B2}"/>
                </a:ext>
              </a:extLst>
            </p:cNvPr>
            <p:cNvSpPr/>
            <p:nvPr/>
          </p:nvSpPr>
          <p:spPr>
            <a:xfrm rot="10800000">
              <a:off x="7090458" y="-2"/>
              <a:ext cx="5417654" cy="4598634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2" name="Znak za minus 1">
            <a:extLst>
              <a:ext uri="{FF2B5EF4-FFF2-40B4-BE49-F238E27FC236}">
                <a16:creationId xmlns:a16="http://schemas.microsoft.com/office/drawing/2014/main" id="{AC82E13E-1C41-955E-97D9-0E7CDDF94252}"/>
              </a:ext>
            </a:extLst>
          </p:cNvPr>
          <p:cNvSpPr/>
          <p:nvPr/>
        </p:nvSpPr>
        <p:spPr>
          <a:xfrm>
            <a:off x="838200" y="-610126"/>
            <a:ext cx="10515600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A32F7E83-97DA-B544-3634-7D81F715137F}"/>
              </a:ext>
            </a:extLst>
          </p:cNvPr>
          <p:cNvSpPr txBox="1"/>
          <p:nvPr/>
        </p:nvSpPr>
        <p:spPr>
          <a:xfrm>
            <a:off x="3004457" y="612407"/>
            <a:ext cx="618308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Uvod v psihologijo</a:t>
            </a:r>
          </a:p>
        </p:txBody>
      </p:sp>
      <p:sp>
        <p:nvSpPr>
          <p:cNvPr id="3" name="Pravokotnik: zaokroženi vogali 2">
            <a:extLst>
              <a:ext uri="{FF2B5EF4-FFF2-40B4-BE49-F238E27FC236}">
                <a16:creationId xmlns:a16="http://schemas.microsoft.com/office/drawing/2014/main" id="{D243EA19-E5CE-7220-151C-73F0327D61F2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4" name="Označba mesta vsebine 2">
            <a:extLst>
              <a:ext uri="{FF2B5EF4-FFF2-40B4-BE49-F238E27FC236}">
                <a16:creationId xmlns:a16="http://schemas.microsoft.com/office/drawing/2014/main" id="{79CA3C23-B1B0-AED3-30CC-A06DAFCE0DA0}"/>
              </a:ext>
            </a:extLst>
          </p:cNvPr>
          <p:cNvSpPr txBox="1">
            <a:spLocks/>
          </p:cNvSpPr>
          <p:nvPr/>
        </p:nvSpPr>
        <p:spPr>
          <a:xfrm>
            <a:off x="1351806" y="188320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sl-SI" sz="2000" b="1" dirty="0">
                <a:solidFill>
                  <a:srgbClr val="800000"/>
                </a:solidFill>
                <a:latin typeface="Comic Sans MS" panose="030F0702030302020204" pitchFamily="66" charset="0"/>
              </a:rPr>
              <a:t>VEDENJE: </a:t>
            </a:r>
            <a:r>
              <a:rPr lang="sl-SI" sz="2000" dirty="0">
                <a:latin typeface="Comic Sans MS" panose="030F0702030302020204" pitchFamily="66" charset="0"/>
              </a:rPr>
              <a:t>vsaka aktivnost organizma, ki jo lahko opazujemo/merimo</a:t>
            </a:r>
          </a:p>
          <a:p>
            <a:pPr marL="0" indent="0">
              <a:buNone/>
            </a:pPr>
            <a:r>
              <a:rPr lang="sl-SI" sz="2000" b="1" dirty="0">
                <a:solidFill>
                  <a:srgbClr val="800000"/>
                </a:solidFill>
                <a:latin typeface="Comic Sans MS" panose="030F0702030302020204" pitchFamily="66" charset="0"/>
              </a:rPr>
              <a:t>OSEBNOST: </a:t>
            </a:r>
            <a:r>
              <a:rPr lang="sl-SI" sz="2000" dirty="0">
                <a:latin typeface="Comic Sans MS" panose="030F0702030302020204" pitchFamily="66" charset="0"/>
              </a:rPr>
              <a:t>razmeroma trajna in edinstvena celota duševnih, vedenjskih in telesnih značilnosti posameznika (Musek, 1993b). </a:t>
            </a:r>
          </a:p>
          <a:p>
            <a:pPr marL="0" indent="0">
              <a:buNone/>
            </a:pPr>
            <a:r>
              <a:rPr lang="sl-SI" sz="2000" b="1" dirty="0">
                <a:solidFill>
                  <a:srgbClr val="800000"/>
                </a:solidFill>
                <a:latin typeface="Comic Sans MS" panose="030F0702030302020204" pitchFamily="66" charset="0"/>
              </a:rPr>
              <a:t>OSEBNOSTNE LASTNOSTI: </a:t>
            </a:r>
            <a:r>
              <a:rPr lang="sl-SI" sz="2000" dirty="0">
                <a:latin typeface="Comic Sans MS" panose="030F0702030302020204" pitchFamily="66" charset="0"/>
                <a:sym typeface="Wingdings" panose="05000000000000000000" pitchFamily="2" charset="2"/>
              </a:rPr>
              <a:t>razmeroma trajne osebnostne značilnosti oz. ustaljeni načini doživljanja in vedenja</a:t>
            </a:r>
          </a:p>
          <a:p>
            <a:r>
              <a:rPr lang="pl-PL" sz="2000" dirty="0">
                <a:latin typeface="Comic Sans MS" panose="030F0702030302020204" pitchFamily="66" charset="0"/>
                <a:sym typeface="Wingdings" panose="05000000000000000000" pitchFamily="2" charset="2"/>
              </a:rPr>
              <a:t>temperament</a:t>
            </a:r>
          </a:p>
          <a:p>
            <a:r>
              <a:rPr lang="pl-PL" sz="2000" dirty="0">
                <a:latin typeface="Comic Sans MS" panose="030F0702030302020204" pitchFamily="66" charset="0"/>
                <a:sym typeface="Wingdings" panose="05000000000000000000" pitchFamily="2" charset="2"/>
              </a:rPr>
              <a:t>značaj</a:t>
            </a:r>
          </a:p>
          <a:p>
            <a:r>
              <a:rPr lang="pl-PL" sz="2000" dirty="0">
                <a:latin typeface="Comic Sans MS" panose="030F0702030302020204" pitchFamily="66" charset="0"/>
                <a:sym typeface="Wingdings" panose="05000000000000000000" pitchFamily="2" charset="2"/>
              </a:rPr>
              <a:t>sposobnosti</a:t>
            </a:r>
          </a:p>
          <a:p>
            <a:r>
              <a:rPr lang="pl-PL" sz="2000" dirty="0">
                <a:latin typeface="Comic Sans MS" panose="030F0702030302020204" pitchFamily="66" charset="0"/>
                <a:sym typeface="Wingdings" panose="05000000000000000000" pitchFamily="2" charset="2"/>
              </a:rPr>
              <a:t>telesne značilnosti </a:t>
            </a: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80389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F1DD70-F4F8-451D-B726-F1A9ACE4FD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Označba mesta vsebine 22">
            <a:extLst>
              <a:ext uri="{FF2B5EF4-FFF2-40B4-BE49-F238E27FC236}">
                <a16:creationId xmlns:a16="http://schemas.microsoft.com/office/drawing/2014/main" id="{84448A63-0452-E7E9-4ED6-D72E32B310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8" t="-527" r="9562" b="527"/>
          <a:stretch/>
        </p:blipFill>
        <p:spPr>
          <a:xfrm>
            <a:off x="-12802" y="-35722"/>
            <a:ext cx="12520916" cy="6915154"/>
          </a:xfrm>
        </p:spPr>
      </p:pic>
      <p:grpSp>
        <p:nvGrpSpPr>
          <p:cNvPr id="16" name="Skupina 15">
            <a:extLst>
              <a:ext uri="{FF2B5EF4-FFF2-40B4-BE49-F238E27FC236}">
                <a16:creationId xmlns:a16="http://schemas.microsoft.com/office/drawing/2014/main" id="{8487CC5C-2FEA-AA16-E558-40991F4DBAB5}"/>
              </a:ext>
            </a:extLst>
          </p:cNvPr>
          <p:cNvGrpSpPr/>
          <p:nvPr/>
        </p:nvGrpSpPr>
        <p:grpSpPr>
          <a:xfrm>
            <a:off x="-12802" y="1074198"/>
            <a:ext cx="12270129" cy="5840954"/>
            <a:chOff x="239415" y="1069662"/>
            <a:chExt cx="12270129" cy="5840954"/>
          </a:xfrm>
        </p:grpSpPr>
        <p:sp>
          <p:nvSpPr>
            <p:cNvPr id="17" name="Pravokotni trikotnik 16">
              <a:extLst>
                <a:ext uri="{FF2B5EF4-FFF2-40B4-BE49-F238E27FC236}">
                  <a16:creationId xmlns:a16="http://schemas.microsoft.com/office/drawing/2014/main" id="{64285E65-AAC0-290C-BE97-2870F71992EB}"/>
                </a:ext>
              </a:extLst>
            </p:cNvPr>
            <p:cNvSpPr/>
            <p:nvPr/>
          </p:nvSpPr>
          <p:spPr>
            <a:xfrm>
              <a:off x="239415" y="1069662"/>
              <a:ext cx="12270129" cy="5808803"/>
            </a:xfrm>
            <a:prstGeom prst="rtTriangle">
              <a:avLst/>
            </a:prstGeom>
            <a:solidFill>
              <a:srgbClr val="8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9" name="Pravokotni trikotnik 18">
              <a:extLst>
                <a:ext uri="{FF2B5EF4-FFF2-40B4-BE49-F238E27FC236}">
                  <a16:creationId xmlns:a16="http://schemas.microsoft.com/office/drawing/2014/main" id="{2B38A310-BF3B-B001-D389-376BDF1CA810}"/>
                </a:ext>
              </a:extLst>
            </p:cNvPr>
            <p:cNvSpPr/>
            <p:nvPr/>
          </p:nvSpPr>
          <p:spPr>
            <a:xfrm>
              <a:off x="252217" y="1549056"/>
              <a:ext cx="11340990" cy="5361560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20" name="Skupina 19">
            <a:extLst>
              <a:ext uri="{FF2B5EF4-FFF2-40B4-BE49-F238E27FC236}">
                <a16:creationId xmlns:a16="http://schemas.microsoft.com/office/drawing/2014/main" id="{9D593466-D21A-3CC1-9B81-54C3170463D4}"/>
              </a:ext>
            </a:extLst>
          </p:cNvPr>
          <p:cNvGrpSpPr/>
          <p:nvPr/>
        </p:nvGrpSpPr>
        <p:grpSpPr>
          <a:xfrm>
            <a:off x="6096001" y="1"/>
            <a:ext cx="6424916" cy="5366924"/>
            <a:chOff x="6613864" y="-2"/>
            <a:chExt cx="5894248" cy="5181602"/>
          </a:xfrm>
        </p:grpSpPr>
        <p:sp>
          <p:nvSpPr>
            <p:cNvPr id="21" name="Pravokotni trikotnik 20">
              <a:extLst>
                <a:ext uri="{FF2B5EF4-FFF2-40B4-BE49-F238E27FC236}">
                  <a16:creationId xmlns:a16="http://schemas.microsoft.com/office/drawing/2014/main" id="{CCAE9278-BFC8-0104-0694-01E0FF5E520D}"/>
                </a:ext>
              </a:extLst>
            </p:cNvPr>
            <p:cNvSpPr/>
            <p:nvPr/>
          </p:nvSpPr>
          <p:spPr>
            <a:xfrm rot="10800000">
              <a:off x="6613864" y="0"/>
              <a:ext cx="5883538" cy="5181600"/>
            </a:xfrm>
            <a:prstGeom prst="rtTriangle">
              <a:avLst/>
            </a:prstGeom>
            <a:solidFill>
              <a:srgbClr val="8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/>
            </a:p>
          </p:txBody>
        </p:sp>
        <p:sp>
          <p:nvSpPr>
            <p:cNvPr id="24" name="Pravokotni trikotnik 23">
              <a:extLst>
                <a:ext uri="{FF2B5EF4-FFF2-40B4-BE49-F238E27FC236}">
                  <a16:creationId xmlns:a16="http://schemas.microsoft.com/office/drawing/2014/main" id="{C2D43F95-A397-3058-8132-393C19A669A6}"/>
                </a:ext>
              </a:extLst>
            </p:cNvPr>
            <p:cNvSpPr/>
            <p:nvPr/>
          </p:nvSpPr>
          <p:spPr>
            <a:xfrm rot="10800000">
              <a:off x="7090458" y="-2"/>
              <a:ext cx="5417654" cy="4598634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2" name="Znak za minus 1">
            <a:extLst>
              <a:ext uri="{FF2B5EF4-FFF2-40B4-BE49-F238E27FC236}">
                <a16:creationId xmlns:a16="http://schemas.microsoft.com/office/drawing/2014/main" id="{A776CD29-2FFC-9709-DD01-9335822B5B2B}"/>
              </a:ext>
            </a:extLst>
          </p:cNvPr>
          <p:cNvSpPr/>
          <p:nvPr/>
        </p:nvSpPr>
        <p:spPr>
          <a:xfrm>
            <a:off x="838200" y="-610126"/>
            <a:ext cx="10515600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96ED312B-DB5E-1697-202C-868807156FC0}"/>
              </a:ext>
            </a:extLst>
          </p:cNvPr>
          <p:cNvSpPr txBox="1"/>
          <p:nvPr/>
        </p:nvSpPr>
        <p:spPr>
          <a:xfrm>
            <a:off x="3004457" y="612407"/>
            <a:ext cx="618308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Uvod v psihologijo</a:t>
            </a:r>
          </a:p>
        </p:txBody>
      </p:sp>
      <p:sp>
        <p:nvSpPr>
          <p:cNvPr id="8" name="Pravokotnik: zaokroženi vogali 7">
            <a:extLst>
              <a:ext uri="{FF2B5EF4-FFF2-40B4-BE49-F238E27FC236}">
                <a16:creationId xmlns:a16="http://schemas.microsoft.com/office/drawing/2014/main" id="{F280BD8C-5EEE-3F89-5B9A-714C507B4633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3D72FCFD-8B33-2450-CE83-B4294E1C9DF1}"/>
              </a:ext>
            </a:extLst>
          </p:cNvPr>
          <p:cNvSpPr txBox="1">
            <a:spLocks/>
          </p:cNvSpPr>
          <p:nvPr/>
        </p:nvSpPr>
        <p:spPr>
          <a:xfrm>
            <a:off x="1351806" y="188320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sl-SI" sz="2000" b="1" u="sng" dirty="0">
                <a:solidFill>
                  <a:srgbClr val="800000"/>
                </a:solidFill>
                <a:latin typeface="Comic Sans MS" panose="030F0702030302020204" pitchFamily="66" charset="0"/>
              </a:rPr>
              <a:t>Zavestni duševni procesi in nezavedno:</a:t>
            </a: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sl-SI" sz="2000" b="1" dirty="0">
                <a:solidFill>
                  <a:srgbClr val="800000"/>
                </a:solidFill>
                <a:latin typeface="Comic Sans MS" panose="030F0702030302020204" pitchFamily="66" charset="0"/>
              </a:rPr>
              <a:t>NEZAVEDNI PROCESI:</a:t>
            </a:r>
          </a:p>
          <a:p>
            <a:pPr marL="0" indent="0">
              <a:buNone/>
            </a:pPr>
            <a:r>
              <a:rPr lang="sl-SI" sz="2000" dirty="0">
                <a:latin typeface="Comic Sans MS" panose="030F0702030302020204" pitchFamily="66" charset="0"/>
              </a:rPr>
              <a:t>- Sigmund Freud (1856 – 1939)</a:t>
            </a:r>
          </a:p>
          <a:p>
            <a:pPr marL="0" indent="0">
              <a:buNone/>
            </a:pPr>
            <a:r>
              <a:rPr lang="sl-SI" sz="2000" dirty="0">
                <a:latin typeface="Comic Sans MS" panose="030F0702030302020204" pitchFamily="66" charset="0"/>
              </a:rPr>
              <a:t>- velik del dušenega dogajanja je prikrit</a:t>
            </a:r>
          </a:p>
          <a:p>
            <a:pPr marL="0" indent="0">
              <a:buNone/>
            </a:pPr>
            <a:r>
              <a:rPr lang="sl-SI" sz="2000" dirty="0">
                <a:latin typeface="Comic Sans MS" panose="030F0702030302020204" pitchFamily="66" charset="0"/>
              </a:rPr>
              <a:t>- nezavedno so vsi duševni procesi in vsebine, ki niso dostopni zavesti, vendar lahko vseeno vplivajo na naše doživljanje in vedenje</a:t>
            </a:r>
          </a:p>
          <a:p>
            <a:pPr marL="0" indent="0">
              <a:buNone/>
            </a:pPr>
            <a:r>
              <a:rPr lang="sl-SI" sz="2000" dirty="0">
                <a:latin typeface="Comic Sans MS" panose="030F0702030302020204" pitchFamily="66" charset="0"/>
              </a:rPr>
              <a:t>- ostali psihologi: </a:t>
            </a:r>
            <a:r>
              <a:rPr lang="sl-SI" sz="2000" i="1" dirty="0">
                <a:latin typeface="Comic Sans MS" panose="030F0702030302020204" pitchFamily="66" charset="0"/>
              </a:rPr>
              <a:t>„spoznavni procesi naj bi potekali avtomatizirano in brez zavestnega nadzora“</a:t>
            </a: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sl-SI" sz="2000" b="1" dirty="0">
                <a:solidFill>
                  <a:srgbClr val="800000"/>
                </a:solidFill>
                <a:latin typeface="Comic Sans MS" panose="030F0702030302020204" pitchFamily="66" charset="0"/>
              </a:rPr>
              <a:t>ZAVESTNI PROCESI: </a:t>
            </a:r>
            <a:r>
              <a:rPr lang="sl-SI" sz="2000" dirty="0">
                <a:latin typeface="Comic Sans MS" panose="030F0702030302020204" pitchFamily="66" charset="0"/>
              </a:rPr>
              <a:t>?</a:t>
            </a:r>
            <a:endParaRPr lang="sl-SI" sz="2000" b="1" dirty="0">
              <a:solidFill>
                <a:srgbClr val="80000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pic>
        <p:nvPicPr>
          <p:cNvPr id="10" name="Picture 2" descr="3,153 Black White Iceberg Royalty-Free Images, Stock Photos &amp; Pictures |  Shutterstock">
            <a:extLst>
              <a:ext uri="{FF2B5EF4-FFF2-40B4-BE49-F238E27FC236}">
                <a16:creationId xmlns:a16="http://schemas.microsoft.com/office/drawing/2014/main" id="{C78F1012-0EFD-EADF-EF9D-B8D1EBDE7B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667" b="94000" l="8667" r="90000">
                        <a14:foregroundMark x1="18167" y1="33167" x2="16833" y2="37167"/>
                        <a14:foregroundMark x1="12500" y1="33000" x2="10333" y2="35667"/>
                        <a14:foregroundMark x1="10333" y1="35667" x2="10000" y2="32833"/>
                        <a14:foregroundMark x1="10000" y1="32833" x2="8833" y2="32667"/>
                        <a14:foregroundMark x1="59000" y1="10167" x2="58500" y2="8167"/>
                        <a14:foregroundMark x1="58500" y1="8167" x2="59667" y2="3667"/>
                        <a14:foregroundMark x1="45167" y1="89833" x2="49500" y2="94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30534" y="439728"/>
            <a:ext cx="3232165" cy="3232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64481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78E12B-3EAC-BDFC-B154-29C8BEA829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Označba mesta vsebine 22">
            <a:extLst>
              <a:ext uri="{FF2B5EF4-FFF2-40B4-BE49-F238E27FC236}">
                <a16:creationId xmlns:a16="http://schemas.microsoft.com/office/drawing/2014/main" id="{F9256DBF-BD24-B2C6-407D-E2F0B26E35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8" t="-527" r="9562" b="527"/>
          <a:stretch/>
        </p:blipFill>
        <p:spPr>
          <a:xfrm>
            <a:off x="-12802" y="-35722"/>
            <a:ext cx="12520916" cy="6915154"/>
          </a:xfrm>
        </p:spPr>
      </p:pic>
      <p:grpSp>
        <p:nvGrpSpPr>
          <p:cNvPr id="16" name="Skupina 15">
            <a:extLst>
              <a:ext uri="{FF2B5EF4-FFF2-40B4-BE49-F238E27FC236}">
                <a16:creationId xmlns:a16="http://schemas.microsoft.com/office/drawing/2014/main" id="{E493B1AB-E33E-A3BA-7DE9-CC44EF605F05}"/>
              </a:ext>
            </a:extLst>
          </p:cNvPr>
          <p:cNvGrpSpPr/>
          <p:nvPr/>
        </p:nvGrpSpPr>
        <p:grpSpPr>
          <a:xfrm>
            <a:off x="-12802" y="1074198"/>
            <a:ext cx="12270129" cy="5840954"/>
            <a:chOff x="239415" y="1069662"/>
            <a:chExt cx="12270129" cy="5840954"/>
          </a:xfrm>
        </p:grpSpPr>
        <p:sp>
          <p:nvSpPr>
            <p:cNvPr id="17" name="Pravokotni trikotnik 16">
              <a:extLst>
                <a:ext uri="{FF2B5EF4-FFF2-40B4-BE49-F238E27FC236}">
                  <a16:creationId xmlns:a16="http://schemas.microsoft.com/office/drawing/2014/main" id="{30ECD9FB-C6EB-D410-2DF3-7C7540688828}"/>
                </a:ext>
              </a:extLst>
            </p:cNvPr>
            <p:cNvSpPr/>
            <p:nvPr/>
          </p:nvSpPr>
          <p:spPr>
            <a:xfrm>
              <a:off x="239415" y="1069662"/>
              <a:ext cx="12270129" cy="5808803"/>
            </a:xfrm>
            <a:prstGeom prst="rtTriangle">
              <a:avLst/>
            </a:prstGeom>
            <a:solidFill>
              <a:srgbClr val="8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9" name="Pravokotni trikotnik 18">
              <a:extLst>
                <a:ext uri="{FF2B5EF4-FFF2-40B4-BE49-F238E27FC236}">
                  <a16:creationId xmlns:a16="http://schemas.microsoft.com/office/drawing/2014/main" id="{709982A3-AF8A-D46F-B74C-C5E4A681D323}"/>
                </a:ext>
              </a:extLst>
            </p:cNvPr>
            <p:cNvSpPr/>
            <p:nvPr/>
          </p:nvSpPr>
          <p:spPr>
            <a:xfrm>
              <a:off x="252217" y="1549056"/>
              <a:ext cx="11340990" cy="5361560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20" name="Skupina 19">
            <a:extLst>
              <a:ext uri="{FF2B5EF4-FFF2-40B4-BE49-F238E27FC236}">
                <a16:creationId xmlns:a16="http://schemas.microsoft.com/office/drawing/2014/main" id="{95FC5482-A965-B8C3-A1C1-9AF0D726C23F}"/>
              </a:ext>
            </a:extLst>
          </p:cNvPr>
          <p:cNvGrpSpPr/>
          <p:nvPr/>
        </p:nvGrpSpPr>
        <p:grpSpPr>
          <a:xfrm>
            <a:off x="6096001" y="1"/>
            <a:ext cx="6424916" cy="5366924"/>
            <a:chOff x="6613864" y="-2"/>
            <a:chExt cx="5894248" cy="5181602"/>
          </a:xfrm>
        </p:grpSpPr>
        <p:sp>
          <p:nvSpPr>
            <p:cNvPr id="21" name="Pravokotni trikotnik 20">
              <a:extLst>
                <a:ext uri="{FF2B5EF4-FFF2-40B4-BE49-F238E27FC236}">
                  <a16:creationId xmlns:a16="http://schemas.microsoft.com/office/drawing/2014/main" id="{03F3A5DB-5377-6FC6-E22A-813ACF439097}"/>
                </a:ext>
              </a:extLst>
            </p:cNvPr>
            <p:cNvSpPr/>
            <p:nvPr/>
          </p:nvSpPr>
          <p:spPr>
            <a:xfrm rot="10800000">
              <a:off x="6613864" y="0"/>
              <a:ext cx="5883538" cy="5181600"/>
            </a:xfrm>
            <a:prstGeom prst="rtTriangle">
              <a:avLst/>
            </a:prstGeom>
            <a:solidFill>
              <a:srgbClr val="8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/>
            </a:p>
          </p:txBody>
        </p:sp>
        <p:sp>
          <p:nvSpPr>
            <p:cNvPr id="24" name="Pravokotni trikotnik 23">
              <a:extLst>
                <a:ext uri="{FF2B5EF4-FFF2-40B4-BE49-F238E27FC236}">
                  <a16:creationId xmlns:a16="http://schemas.microsoft.com/office/drawing/2014/main" id="{6C883AF4-C265-FE44-EC21-FCD5CEC2C17A}"/>
                </a:ext>
              </a:extLst>
            </p:cNvPr>
            <p:cNvSpPr/>
            <p:nvPr/>
          </p:nvSpPr>
          <p:spPr>
            <a:xfrm rot="10800000">
              <a:off x="7090458" y="-2"/>
              <a:ext cx="5417654" cy="4598634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2" name="Znak za minus 1">
            <a:extLst>
              <a:ext uri="{FF2B5EF4-FFF2-40B4-BE49-F238E27FC236}">
                <a16:creationId xmlns:a16="http://schemas.microsoft.com/office/drawing/2014/main" id="{38C2B953-28B4-9E1F-CE4B-E1576D29E4D6}"/>
              </a:ext>
            </a:extLst>
          </p:cNvPr>
          <p:cNvSpPr/>
          <p:nvPr/>
        </p:nvSpPr>
        <p:spPr>
          <a:xfrm>
            <a:off x="838200" y="-610126"/>
            <a:ext cx="10515600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BBE4D3AB-72DA-A500-82AB-ADFAD191E22B}"/>
              </a:ext>
            </a:extLst>
          </p:cNvPr>
          <p:cNvSpPr txBox="1"/>
          <p:nvPr/>
        </p:nvSpPr>
        <p:spPr>
          <a:xfrm>
            <a:off x="3004457" y="612407"/>
            <a:ext cx="618308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Uvod v psihologijo</a:t>
            </a:r>
          </a:p>
        </p:txBody>
      </p:sp>
      <p:sp>
        <p:nvSpPr>
          <p:cNvPr id="5" name="Pravokotnik: zaokroženi vogali 4">
            <a:extLst>
              <a:ext uri="{FF2B5EF4-FFF2-40B4-BE49-F238E27FC236}">
                <a16:creationId xmlns:a16="http://schemas.microsoft.com/office/drawing/2014/main" id="{6F2EC002-C5B2-BA4A-8570-EE56E1AC3810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7" name="Označba mesta vsebine 2">
            <a:extLst>
              <a:ext uri="{FF2B5EF4-FFF2-40B4-BE49-F238E27FC236}">
                <a16:creationId xmlns:a16="http://schemas.microsoft.com/office/drawing/2014/main" id="{766A51B3-FED2-33F8-2EE3-05002861B8FA}"/>
              </a:ext>
            </a:extLst>
          </p:cNvPr>
          <p:cNvSpPr txBox="1">
            <a:spLocks/>
          </p:cNvSpPr>
          <p:nvPr/>
        </p:nvSpPr>
        <p:spPr>
          <a:xfrm>
            <a:off x="1351805" y="1883200"/>
            <a:ext cx="9359737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sl-SI" sz="2000" b="1" u="sng" dirty="0">
                <a:solidFill>
                  <a:srgbClr val="800000"/>
                </a:solidFill>
                <a:latin typeface="Comic Sans MS" panose="030F0702030302020204" pitchFamily="66" charset="0"/>
              </a:rPr>
              <a:t>Znanstvena in neznanstvena pojmovanja duševnosti:</a:t>
            </a: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sl-SI" sz="2000" dirty="0">
                <a:latin typeface="Comic Sans MS" panose="030F0702030302020204" pitchFamily="66" charset="0"/>
              </a:rPr>
              <a:t>Znanost so z znanstveno metodo pridobljena in sistematično urejena spoznanja, ki pojasnjujejo določene vrste pojavov.</a:t>
            </a: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sl-SI" sz="2000" dirty="0">
                <a:latin typeface="Comic Sans MS" panose="030F0702030302020204" pitchFamily="66" charset="0"/>
              </a:rPr>
              <a:t>Opazovanje </a:t>
            </a:r>
          </a:p>
          <a:p>
            <a:pPr marL="457200" indent="-457200">
              <a:buFont typeface="+mj-lt"/>
              <a:buAutoNum type="arabicPeriod"/>
            </a:pPr>
            <a:r>
              <a:rPr lang="sl-SI" sz="2000" dirty="0">
                <a:latin typeface="Comic Sans MS" panose="030F0702030302020204" pitchFamily="66" charset="0"/>
              </a:rPr>
              <a:t>Razvijanje teorije </a:t>
            </a:r>
          </a:p>
          <a:p>
            <a:pPr marL="457200" indent="-457200">
              <a:buFont typeface="+mj-lt"/>
              <a:buAutoNum type="arabicPeriod"/>
            </a:pPr>
            <a:r>
              <a:rPr lang="sl-SI" sz="2000" dirty="0">
                <a:latin typeface="Comic Sans MS" panose="030F0702030302020204" pitchFamily="66" charset="0"/>
              </a:rPr>
              <a:t>Postavljanje hipotez</a:t>
            </a:r>
          </a:p>
          <a:p>
            <a:pPr marL="457200" indent="-457200">
              <a:buFont typeface="+mj-lt"/>
              <a:buAutoNum type="arabicPeriod"/>
            </a:pPr>
            <a:r>
              <a:rPr lang="sl-SI" sz="2000" dirty="0">
                <a:latin typeface="Comic Sans MS" panose="030F0702030302020204" pitchFamily="66" charset="0"/>
              </a:rPr>
              <a:t>Načrtovanje in izvedba raziskave</a:t>
            </a:r>
          </a:p>
          <a:p>
            <a:pPr marL="457200" indent="-457200">
              <a:buFont typeface="+mj-lt"/>
              <a:buAutoNum type="arabicPeriod"/>
            </a:pPr>
            <a:r>
              <a:rPr lang="sl-SI" sz="2000" dirty="0">
                <a:latin typeface="Comic Sans MS" panose="030F0702030302020204" pitchFamily="66" charset="0"/>
              </a:rPr>
              <a:t>Vrednotenje</a:t>
            </a: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b="1" dirty="0">
              <a:solidFill>
                <a:srgbClr val="80000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8" name="Elipsa 7">
            <a:extLst>
              <a:ext uri="{FF2B5EF4-FFF2-40B4-BE49-F238E27FC236}">
                <a16:creationId xmlns:a16="http://schemas.microsoft.com/office/drawing/2014/main" id="{B3A5952A-D5FF-0C8E-92CA-B18889ED8FF7}"/>
              </a:ext>
            </a:extLst>
          </p:cNvPr>
          <p:cNvSpPr/>
          <p:nvPr/>
        </p:nvSpPr>
        <p:spPr>
          <a:xfrm>
            <a:off x="5912847" y="3395264"/>
            <a:ext cx="5454899" cy="2668987"/>
          </a:xfrm>
          <a:prstGeom prst="ellipse">
            <a:avLst/>
          </a:prstGeom>
          <a:solidFill>
            <a:srgbClr val="80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1" hangingPunct="1">
              <a:lnSpc>
                <a:spcPct val="80000"/>
              </a:lnSpc>
              <a:buFontTx/>
              <a:buNone/>
            </a:pPr>
            <a:endParaRPr lang="sl-SI" altLang="sl-SI" sz="1800" b="1" dirty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sl-SI" altLang="sl-SI" sz="1800" b="1" dirty="0"/>
              <a:t>Neznanstvena pojmovanja psihologije: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sl-SI" altLang="sl-SI" sz="1800" dirty="0"/>
              <a:t>- površno, subjektivno, nesistematično, nekritično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sl-SI" altLang="sl-SI" sz="1800" dirty="0"/>
              <a:t>- opiranje na posamezne izkušnje, konkretne primere in anekdote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sl-SI" altLang="sl-SI" sz="1800" dirty="0"/>
              <a:t>- posploševanje</a:t>
            </a:r>
            <a:endParaRPr lang="de-DE" altLang="sl-SI" sz="1800" dirty="0"/>
          </a:p>
          <a:p>
            <a:pPr algn="ctr"/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637353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B8F678-331B-367F-CC6C-5EE8AD98DB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Označba mesta vsebine 22">
            <a:extLst>
              <a:ext uri="{FF2B5EF4-FFF2-40B4-BE49-F238E27FC236}">
                <a16:creationId xmlns:a16="http://schemas.microsoft.com/office/drawing/2014/main" id="{F3674F2A-B73A-32EF-C6A4-DF7FFC80CE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8" t="-527" r="9562" b="527"/>
          <a:stretch/>
        </p:blipFill>
        <p:spPr>
          <a:xfrm>
            <a:off x="-12802" y="-35722"/>
            <a:ext cx="12520916" cy="6915154"/>
          </a:xfrm>
        </p:spPr>
      </p:pic>
      <p:grpSp>
        <p:nvGrpSpPr>
          <p:cNvPr id="16" name="Skupina 15">
            <a:extLst>
              <a:ext uri="{FF2B5EF4-FFF2-40B4-BE49-F238E27FC236}">
                <a16:creationId xmlns:a16="http://schemas.microsoft.com/office/drawing/2014/main" id="{39BFB16D-C8D9-3060-4EDD-FE638F65FA66}"/>
              </a:ext>
            </a:extLst>
          </p:cNvPr>
          <p:cNvGrpSpPr/>
          <p:nvPr/>
        </p:nvGrpSpPr>
        <p:grpSpPr>
          <a:xfrm>
            <a:off x="-12802" y="1074198"/>
            <a:ext cx="12270129" cy="5840954"/>
            <a:chOff x="239415" y="1069662"/>
            <a:chExt cx="12270129" cy="5840954"/>
          </a:xfrm>
        </p:grpSpPr>
        <p:sp>
          <p:nvSpPr>
            <p:cNvPr id="17" name="Pravokotni trikotnik 16">
              <a:extLst>
                <a:ext uri="{FF2B5EF4-FFF2-40B4-BE49-F238E27FC236}">
                  <a16:creationId xmlns:a16="http://schemas.microsoft.com/office/drawing/2014/main" id="{396D801B-EC27-612F-DAC9-0D79BE712410}"/>
                </a:ext>
              </a:extLst>
            </p:cNvPr>
            <p:cNvSpPr/>
            <p:nvPr/>
          </p:nvSpPr>
          <p:spPr>
            <a:xfrm>
              <a:off x="239415" y="1069662"/>
              <a:ext cx="12270129" cy="5808803"/>
            </a:xfrm>
            <a:prstGeom prst="rtTriangle">
              <a:avLst/>
            </a:prstGeom>
            <a:solidFill>
              <a:srgbClr val="8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9" name="Pravokotni trikotnik 18">
              <a:extLst>
                <a:ext uri="{FF2B5EF4-FFF2-40B4-BE49-F238E27FC236}">
                  <a16:creationId xmlns:a16="http://schemas.microsoft.com/office/drawing/2014/main" id="{BEFF4F0E-EF9B-5EEC-36E1-16F69ED0D9B2}"/>
                </a:ext>
              </a:extLst>
            </p:cNvPr>
            <p:cNvSpPr/>
            <p:nvPr/>
          </p:nvSpPr>
          <p:spPr>
            <a:xfrm>
              <a:off x="252217" y="1549056"/>
              <a:ext cx="11340990" cy="5361560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20" name="Skupina 19">
            <a:extLst>
              <a:ext uri="{FF2B5EF4-FFF2-40B4-BE49-F238E27FC236}">
                <a16:creationId xmlns:a16="http://schemas.microsoft.com/office/drawing/2014/main" id="{70761137-5A10-FCED-114B-F0B68C0AA058}"/>
              </a:ext>
            </a:extLst>
          </p:cNvPr>
          <p:cNvGrpSpPr/>
          <p:nvPr/>
        </p:nvGrpSpPr>
        <p:grpSpPr>
          <a:xfrm>
            <a:off x="6096001" y="1"/>
            <a:ext cx="6424916" cy="5366924"/>
            <a:chOff x="6613864" y="-2"/>
            <a:chExt cx="5894248" cy="5181602"/>
          </a:xfrm>
        </p:grpSpPr>
        <p:sp>
          <p:nvSpPr>
            <p:cNvPr id="21" name="Pravokotni trikotnik 20">
              <a:extLst>
                <a:ext uri="{FF2B5EF4-FFF2-40B4-BE49-F238E27FC236}">
                  <a16:creationId xmlns:a16="http://schemas.microsoft.com/office/drawing/2014/main" id="{E8C46C14-CD16-E316-C702-1D41DA34D644}"/>
                </a:ext>
              </a:extLst>
            </p:cNvPr>
            <p:cNvSpPr/>
            <p:nvPr/>
          </p:nvSpPr>
          <p:spPr>
            <a:xfrm rot="10800000">
              <a:off x="6613864" y="0"/>
              <a:ext cx="5883538" cy="5181600"/>
            </a:xfrm>
            <a:prstGeom prst="rtTriangle">
              <a:avLst/>
            </a:prstGeom>
            <a:solidFill>
              <a:srgbClr val="8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/>
            </a:p>
          </p:txBody>
        </p:sp>
        <p:sp>
          <p:nvSpPr>
            <p:cNvPr id="24" name="Pravokotni trikotnik 23">
              <a:extLst>
                <a:ext uri="{FF2B5EF4-FFF2-40B4-BE49-F238E27FC236}">
                  <a16:creationId xmlns:a16="http://schemas.microsoft.com/office/drawing/2014/main" id="{DFA1604A-E494-D34A-1C28-4B014F0CC03F}"/>
                </a:ext>
              </a:extLst>
            </p:cNvPr>
            <p:cNvSpPr/>
            <p:nvPr/>
          </p:nvSpPr>
          <p:spPr>
            <a:xfrm rot="10800000">
              <a:off x="7090458" y="-2"/>
              <a:ext cx="5417654" cy="4598634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2" name="Znak za minus 1">
            <a:extLst>
              <a:ext uri="{FF2B5EF4-FFF2-40B4-BE49-F238E27FC236}">
                <a16:creationId xmlns:a16="http://schemas.microsoft.com/office/drawing/2014/main" id="{BCB5F965-8305-A8A0-8415-2B6480AC847F}"/>
              </a:ext>
            </a:extLst>
          </p:cNvPr>
          <p:cNvSpPr/>
          <p:nvPr/>
        </p:nvSpPr>
        <p:spPr>
          <a:xfrm>
            <a:off x="838200" y="-610126"/>
            <a:ext cx="10515600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B6B981BE-76A0-82B1-3307-1AA1BAEA2AC7}"/>
              </a:ext>
            </a:extLst>
          </p:cNvPr>
          <p:cNvSpPr txBox="1"/>
          <p:nvPr/>
        </p:nvSpPr>
        <p:spPr>
          <a:xfrm>
            <a:off x="3004457" y="612407"/>
            <a:ext cx="618308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Uvod v psihologijo</a:t>
            </a:r>
          </a:p>
        </p:txBody>
      </p:sp>
      <p:sp>
        <p:nvSpPr>
          <p:cNvPr id="3" name="Pravokotnik: zaokroženi vogali 2">
            <a:extLst>
              <a:ext uri="{FF2B5EF4-FFF2-40B4-BE49-F238E27FC236}">
                <a16:creationId xmlns:a16="http://schemas.microsoft.com/office/drawing/2014/main" id="{F704D482-725D-778F-7D2B-87D02CF8C30C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10" name="Pravokotnik: zaokroženi vogali 9">
            <a:extLst>
              <a:ext uri="{FF2B5EF4-FFF2-40B4-BE49-F238E27FC236}">
                <a16:creationId xmlns:a16="http://schemas.microsoft.com/office/drawing/2014/main" id="{7CB1A919-0165-A226-D78B-091A91372B0F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11" name="Označba mesta vsebine 2">
            <a:extLst>
              <a:ext uri="{FF2B5EF4-FFF2-40B4-BE49-F238E27FC236}">
                <a16:creationId xmlns:a16="http://schemas.microsoft.com/office/drawing/2014/main" id="{9C0B15B1-042D-4503-A41D-59B97F02B59D}"/>
              </a:ext>
            </a:extLst>
          </p:cNvPr>
          <p:cNvSpPr txBox="1">
            <a:spLocks/>
          </p:cNvSpPr>
          <p:nvPr/>
        </p:nvSpPr>
        <p:spPr>
          <a:xfrm>
            <a:off x="1351805" y="1883200"/>
            <a:ext cx="9359737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sl-SI" sz="2000" b="1" u="sng" dirty="0">
                <a:solidFill>
                  <a:srgbClr val="800000"/>
                </a:solidFill>
                <a:latin typeface="Comic Sans MS" panose="030F0702030302020204" pitchFamily="66" charset="0"/>
              </a:rPr>
              <a:t>Razvoj psihologije: </a:t>
            </a: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sl-SI" sz="2000" dirty="0">
                <a:latin typeface="Comic Sans MS" panose="030F0702030302020204" pitchFamily="66" charset="0"/>
              </a:rPr>
              <a:t>- 19. stoletje (Wilhelm Wundt) </a:t>
            </a:r>
            <a:r>
              <a:rPr lang="sl-SI" sz="2000" dirty="0">
                <a:latin typeface="Comic Sans MS" panose="030F0702030302020204" pitchFamily="66" charset="0"/>
                <a:sym typeface="Wingdings" panose="05000000000000000000" pitchFamily="2" charset="2"/>
              </a:rPr>
              <a:t> prvi psihološki laboratorij</a:t>
            </a:r>
          </a:p>
          <a:p>
            <a:pPr marL="0" indent="0">
              <a:buNone/>
            </a:pPr>
            <a:r>
              <a:rPr lang="sl-SI" sz="2000" dirty="0">
                <a:latin typeface="Comic Sans MS" panose="030F0702030302020204" pitchFamily="66" charset="0"/>
                <a:sym typeface="Wingdings" panose="05000000000000000000" pitchFamily="2" charset="2"/>
              </a:rPr>
              <a:t>- družboslovna in naravoslovna znanost</a:t>
            </a: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457200" indent="-457200">
              <a:buFont typeface="+mj-lt"/>
              <a:buAutoNum type="arabicPeriod"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b="1" dirty="0">
              <a:solidFill>
                <a:srgbClr val="80000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pic>
        <p:nvPicPr>
          <p:cNvPr id="12" name="Slika 11">
            <a:extLst>
              <a:ext uri="{FF2B5EF4-FFF2-40B4-BE49-F238E27FC236}">
                <a16:creationId xmlns:a16="http://schemas.microsoft.com/office/drawing/2014/main" id="{C2F27992-763D-2C8D-98CE-EF29ACAE4C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437704">
            <a:off x="5889542" y="2954289"/>
            <a:ext cx="4787194" cy="3020046"/>
          </a:xfrm>
          <a:prstGeom prst="rect">
            <a:avLst/>
          </a:prstGeom>
        </p:spPr>
      </p:pic>
      <p:sp>
        <p:nvSpPr>
          <p:cNvPr id="13" name="Pravokotnik 12">
            <a:extLst>
              <a:ext uri="{FF2B5EF4-FFF2-40B4-BE49-F238E27FC236}">
                <a16:creationId xmlns:a16="http://schemas.microsoft.com/office/drawing/2014/main" id="{11A22570-21B7-4E82-6930-AA6C0C351055}"/>
              </a:ext>
            </a:extLst>
          </p:cNvPr>
          <p:cNvSpPr/>
          <p:nvPr/>
        </p:nvSpPr>
        <p:spPr>
          <a:xfrm>
            <a:off x="1568735" y="3496716"/>
            <a:ext cx="3452606" cy="1941810"/>
          </a:xfrm>
          <a:prstGeom prst="rect">
            <a:avLst/>
          </a:prstGeom>
          <a:solidFill>
            <a:srgbClr val="80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dirty="0"/>
              <a:t>Razvojna psihologija</a:t>
            </a:r>
          </a:p>
          <a:p>
            <a:pPr algn="ctr"/>
            <a:r>
              <a:rPr lang="sl-SI" dirty="0"/>
              <a:t>Socialna psihologija</a:t>
            </a:r>
          </a:p>
          <a:p>
            <a:pPr algn="ctr"/>
            <a:r>
              <a:rPr lang="sl-SI" dirty="0"/>
              <a:t>Industrijska psihologija</a:t>
            </a:r>
          </a:p>
          <a:p>
            <a:pPr algn="ctr"/>
            <a:r>
              <a:rPr lang="sl-SI" dirty="0"/>
              <a:t>Šolska psihologija</a:t>
            </a:r>
          </a:p>
          <a:p>
            <a:pPr algn="ctr"/>
            <a:r>
              <a:rPr lang="sl-SI" dirty="0"/>
              <a:t>Športna psihologija</a:t>
            </a:r>
          </a:p>
          <a:p>
            <a:pPr algn="ctr"/>
            <a:r>
              <a:rPr lang="sl-SI" dirty="0"/>
              <a:t>Forenzična psihologija…</a:t>
            </a:r>
          </a:p>
        </p:txBody>
      </p:sp>
    </p:spTree>
    <p:extLst>
      <p:ext uri="{BB962C8B-B14F-4D97-AF65-F5344CB8AC3E}">
        <p14:creationId xmlns:p14="http://schemas.microsoft.com/office/powerpoint/2010/main" val="26618336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A34730-5CDC-73B6-2C04-C9B919E542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Označba mesta vsebine 22">
            <a:extLst>
              <a:ext uri="{FF2B5EF4-FFF2-40B4-BE49-F238E27FC236}">
                <a16:creationId xmlns:a16="http://schemas.microsoft.com/office/drawing/2014/main" id="{A860505A-C502-4B47-5827-479DB72C9F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8" t="-527" r="9562" b="527"/>
          <a:stretch/>
        </p:blipFill>
        <p:spPr>
          <a:xfrm>
            <a:off x="-12802" y="-35722"/>
            <a:ext cx="12520916" cy="6915154"/>
          </a:xfrm>
        </p:spPr>
      </p:pic>
      <p:grpSp>
        <p:nvGrpSpPr>
          <p:cNvPr id="16" name="Skupina 15">
            <a:extLst>
              <a:ext uri="{FF2B5EF4-FFF2-40B4-BE49-F238E27FC236}">
                <a16:creationId xmlns:a16="http://schemas.microsoft.com/office/drawing/2014/main" id="{021B83C2-C3E4-C689-7EF0-B29B31E56856}"/>
              </a:ext>
            </a:extLst>
          </p:cNvPr>
          <p:cNvGrpSpPr/>
          <p:nvPr/>
        </p:nvGrpSpPr>
        <p:grpSpPr>
          <a:xfrm>
            <a:off x="-12802" y="1074198"/>
            <a:ext cx="12270129" cy="5840954"/>
            <a:chOff x="239415" y="1069662"/>
            <a:chExt cx="12270129" cy="5840954"/>
          </a:xfrm>
        </p:grpSpPr>
        <p:sp>
          <p:nvSpPr>
            <p:cNvPr id="17" name="Pravokotni trikotnik 16">
              <a:extLst>
                <a:ext uri="{FF2B5EF4-FFF2-40B4-BE49-F238E27FC236}">
                  <a16:creationId xmlns:a16="http://schemas.microsoft.com/office/drawing/2014/main" id="{0E0FCB5E-8A22-A54B-59F4-F9EA9AE971FC}"/>
                </a:ext>
              </a:extLst>
            </p:cNvPr>
            <p:cNvSpPr/>
            <p:nvPr/>
          </p:nvSpPr>
          <p:spPr>
            <a:xfrm>
              <a:off x="239415" y="1069662"/>
              <a:ext cx="12270129" cy="5808803"/>
            </a:xfrm>
            <a:prstGeom prst="rtTriangle">
              <a:avLst/>
            </a:prstGeom>
            <a:solidFill>
              <a:srgbClr val="8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9" name="Pravokotni trikotnik 18">
              <a:extLst>
                <a:ext uri="{FF2B5EF4-FFF2-40B4-BE49-F238E27FC236}">
                  <a16:creationId xmlns:a16="http://schemas.microsoft.com/office/drawing/2014/main" id="{4ED665A2-01A1-FBFD-84D4-11A4745B5780}"/>
                </a:ext>
              </a:extLst>
            </p:cNvPr>
            <p:cNvSpPr/>
            <p:nvPr/>
          </p:nvSpPr>
          <p:spPr>
            <a:xfrm>
              <a:off x="252217" y="1549056"/>
              <a:ext cx="11340990" cy="5361560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20" name="Skupina 19">
            <a:extLst>
              <a:ext uri="{FF2B5EF4-FFF2-40B4-BE49-F238E27FC236}">
                <a16:creationId xmlns:a16="http://schemas.microsoft.com/office/drawing/2014/main" id="{B45AE1F5-F38F-0823-8077-D702F744566D}"/>
              </a:ext>
            </a:extLst>
          </p:cNvPr>
          <p:cNvGrpSpPr/>
          <p:nvPr/>
        </p:nvGrpSpPr>
        <p:grpSpPr>
          <a:xfrm>
            <a:off x="6096001" y="1"/>
            <a:ext cx="6424916" cy="5366924"/>
            <a:chOff x="6613864" y="-2"/>
            <a:chExt cx="5894248" cy="5181602"/>
          </a:xfrm>
        </p:grpSpPr>
        <p:sp>
          <p:nvSpPr>
            <p:cNvPr id="21" name="Pravokotni trikotnik 20">
              <a:extLst>
                <a:ext uri="{FF2B5EF4-FFF2-40B4-BE49-F238E27FC236}">
                  <a16:creationId xmlns:a16="http://schemas.microsoft.com/office/drawing/2014/main" id="{17600371-DA10-3B24-FCD9-786988EE9404}"/>
                </a:ext>
              </a:extLst>
            </p:cNvPr>
            <p:cNvSpPr/>
            <p:nvPr/>
          </p:nvSpPr>
          <p:spPr>
            <a:xfrm rot="10800000">
              <a:off x="6613864" y="0"/>
              <a:ext cx="5883538" cy="5181600"/>
            </a:xfrm>
            <a:prstGeom prst="rtTriangle">
              <a:avLst/>
            </a:prstGeom>
            <a:solidFill>
              <a:srgbClr val="8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/>
            </a:p>
          </p:txBody>
        </p:sp>
        <p:sp>
          <p:nvSpPr>
            <p:cNvPr id="24" name="Pravokotni trikotnik 23">
              <a:extLst>
                <a:ext uri="{FF2B5EF4-FFF2-40B4-BE49-F238E27FC236}">
                  <a16:creationId xmlns:a16="http://schemas.microsoft.com/office/drawing/2014/main" id="{620C9578-4B9E-3BFB-1451-BA267CA12322}"/>
                </a:ext>
              </a:extLst>
            </p:cNvPr>
            <p:cNvSpPr/>
            <p:nvPr/>
          </p:nvSpPr>
          <p:spPr>
            <a:xfrm rot="10800000">
              <a:off x="7090458" y="-2"/>
              <a:ext cx="5417654" cy="4598634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2" name="Znak za minus 1">
            <a:extLst>
              <a:ext uri="{FF2B5EF4-FFF2-40B4-BE49-F238E27FC236}">
                <a16:creationId xmlns:a16="http://schemas.microsoft.com/office/drawing/2014/main" id="{3C7F5B75-F363-9664-EFD8-29B8010DE230}"/>
              </a:ext>
            </a:extLst>
          </p:cNvPr>
          <p:cNvSpPr/>
          <p:nvPr/>
        </p:nvSpPr>
        <p:spPr>
          <a:xfrm>
            <a:off x="838200" y="-610126"/>
            <a:ext cx="10515600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A2336460-EF67-3466-AA32-F2E285505A17}"/>
              </a:ext>
            </a:extLst>
          </p:cNvPr>
          <p:cNvSpPr txBox="1"/>
          <p:nvPr/>
        </p:nvSpPr>
        <p:spPr>
          <a:xfrm>
            <a:off x="3004457" y="612407"/>
            <a:ext cx="618308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Uvod v psihologijo</a:t>
            </a:r>
          </a:p>
        </p:txBody>
      </p:sp>
      <p:sp>
        <p:nvSpPr>
          <p:cNvPr id="3" name="Pravokotnik: zaokroženi vogali 2">
            <a:extLst>
              <a:ext uri="{FF2B5EF4-FFF2-40B4-BE49-F238E27FC236}">
                <a16:creationId xmlns:a16="http://schemas.microsoft.com/office/drawing/2014/main" id="{6F2FD275-90B5-49A3-E5AA-891CC6E64466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4" name="Označba mesta vsebine 2">
            <a:extLst>
              <a:ext uri="{FF2B5EF4-FFF2-40B4-BE49-F238E27FC236}">
                <a16:creationId xmlns:a16="http://schemas.microsoft.com/office/drawing/2014/main" id="{57C3C01B-6C2C-E58E-44E4-C5A24BDCBE49}"/>
              </a:ext>
            </a:extLst>
          </p:cNvPr>
          <p:cNvSpPr txBox="1">
            <a:spLocks/>
          </p:cNvSpPr>
          <p:nvPr/>
        </p:nvSpPr>
        <p:spPr>
          <a:xfrm>
            <a:off x="1351805" y="1883200"/>
            <a:ext cx="9359737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sl-SI" sz="2000" b="1" u="sng" dirty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PREDMET PROUČEVANJA PSIHOLOGIJE: </a:t>
            </a:r>
          </a:p>
          <a:p>
            <a:pPr marL="0" indent="0">
              <a:buNone/>
            </a:pPr>
            <a:r>
              <a:rPr lang="sl-SI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- duševni pojavi, vedenje, osebnost</a:t>
            </a:r>
          </a:p>
          <a:p>
            <a:pPr marL="0" indent="0">
              <a:buNone/>
            </a:pPr>
            <a:endParaRPr lang="sl-SI" sz="2000" dirty="0">
              <a:solidFill>
                <a:schemeClr val="tx1">
                  <a:lumMod val="50000"/>
                  <a:lumOff val="50000"/>
                </a:schemeClr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sl-SI" sz="2000" b="1" u="sng" dirty="0">
                <a:solidFill>
                  <a:srgbClr val="800000"/>
                </a:solidFill>
                <a:latin typeface="Comic Sans MS" panose="030F0702030302020204" pitchFamily="66" charset="0"/>
              </a:rPr>
              <a:t>CILJI IN NALOGE PSIHOLOGIJE:</a:t>
            </a:r>
            <a:endParaRPr lang="sl-SI" sz="2000" b="1" u="sng" dirty="0">
              <a:solidFill>
                <a:srgbClr val="C0000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sl-SI" sz="2000" dirty="0">
                <a:latin typeface="Comic Sans MS" panose="030F0702030302020204" pitchFamily="66" charset="0"/>
              </a:rPr>
              <a:t>- teoretični (spoznavni) cilji: </a:t>
            </a:r>
          </a:p>
          <a:p>
            <a:pPr marL="0" indent="0">
              <a:buNone/>
            </a:pPr>
            <a:r>
              <a:rPr lang="sl-SI" sz="2000" dirty="0">
                <a:latin typeface="Comic Sans MS" panose="030F0702030302020204" pitchFamily="66" charset="0"/>
              </a:rPr>
              <a:t>    - opisovanje duševnih pojavov</a:t>
            </a:r>
          </a:p>
          <a:p>
            <a:pPr marL="0" indent="0">
              <a:buNone/>
            </a:pPr>
            <a:r>
              <a:rPr lang="sl-SI" sz="2000" dirty="0">
                <a:latin typeface="Comic Sans MS" panose="030F0702030302020204" pitchFamily="66" charset="0"/>
              </a:rPr>
              <a:t>    - pojasnjevanja ali razlaga odnosov med njimi</a:t>
            </a:r>
          </a:p>
          <a:p>
            <a:pPr marL="0" indent="0">
              <a:buNone/>
            </a:pPr>
            <a:r>
              <a:rPr lang="sl-SI" sz="2000" dirty="0">
                <a:latin typeface="Comic Sans MS" panose="030F0702030302020204" pitchFamily="66" charset="0"/>
              </a:rPr>
              <a:t>- praktični (uporabni) cilji: </a:t>
            </a:r>
          </a:p>
          <a:p>
            <a:pPr marL="0" indent="0">
              <a:buNone/>
            </a:pPr>
            <a:r>
              <a:rPr lang="sl-SI" sz="2000" dirty="0">
                <a:latin typeface="Comic Sans MS" panose="030F0702030302020204" pitchFamily="66" charset="0"/>
              </a:rPr>
              <a:t>    - napovedovanje </a:t>
            </a:r>
          </a:p>
          <a:p>
            <a:pPr marL="0" indent="0">
              <a:buNone/>
            </a:pPr>
            <a:r>
              <a:rPr lang="sl-SI" sz="2000" dirty="0">
                <a:latin typeface="Comic Sans MS" panose="030F0702030302020204" pitchFamily="66" charset="0"/>
              </a:rPr>
              <a:t>    - spreminjanje, vplivanje</a:t>
            </a: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457200" indent="-457200">
              <a:buFont typeface="+mj-lt"/>
              <a:buAutoNum type="arabicPeriod"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b="1" dirty="0">
              <a:solidFill>
                <a:srgbClr val="80000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pic>
        <p:nvPicPr>
          <p:cNvPr id="5" name="Slika 4">
            <a:extLst>
              <a:ext uri="{FF2B5EF4-FFF2-40B4-BE49-F238E27FC236}">
                <a16:creationId xmlns:a16="http://schemas.microsoft.com/office/drawing/2014/main" id="{59660E60-5CE2-932C-730D-F1133C43A8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1161" t="67241" r="43369" b="14993"/>
          <a:stretch/>
        </p:blipFill>
        <p:spPr>
          <a:xfrm>
            <a:off x="6113106" y="4698484"/>
            <a:ext cx="4765973" cy="1342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94960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36FBB8-1245-BD6F-741F-E4502F785E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Označba mesta vsebine 22">
            <a:extLst>
              <a:ext uri="{FF2B5EF4-FFF2-40B4-BE49-F238E27FC236}">
                <a16:creationId xmlns:a16="http://schemas.microsoft.com/office/drawing/2014/main" id="{0D61C5DB-C415-4FD5-9B6A-707AD695DE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8" t="-527" r="9562" b="527"/>
          <a:stretch/>
        </p:blipFill>
        <p:spPr>
          <a:xfrm>
            <a:off x="-12802" y="-35722"/>
            <a:ext cx="12520916" cy="6915154"/>
          </a:xfrm>
        </p:spPr>
      </p:pic>
      <p:grpSp>
        <p:nvGrpSpPr>
          <p:cNvPr id="16" name="Skupina 15">
            <a:extLst>
              <a:ext uri="{FF2B5EF4-FFF2-40B4-BE49-F238E27FC236}">
                <a16:creationId xmlns:a16="http://schemas.microsoft.com/office/drawing/2014/main" id="{0200F1AD-07F2-EAF7-2C33-96ADBAD537A2}"/>
              </a:ext>
            </a:extLst>
          </p:cNvPr>
          <p:cNvGrpSpPr/>
          <p:nvPr/>
        </p:nvGrpSpPr>
        <p:grpSpPr>
          <a:xfrm>
            <a:off x="-12802" y="1074198"/>
            <a:ext cx="12270129" cy="5840954"/>
            <a:chOff x="239415" y="1069662"/>
            <a:chExt cx="12270129" cy="5840954"/>
          </a:xfrm>
        </p:grpSpPr>
        <p:sp>
          <p:nvSpPr>
            <p:cNvPr id="17" name="Pravokotni trikotnik 16">
              <a:extLst>
                <a:ext uri="{FF2B5EF4-FFF2-40B4-BE49-F238E27FC236}">
                  <a16:creationId xmlns:a16="http://schemas.microsoft.com/office/drawing/2014/main" id="{00669891-5804-5216-416F-C0AB41546B70}"/>
                </a:ext>
              </a:extLst>
            </p:cNvPr>
            <p:cNvSpPr/>
            <p:nvPr/>
          </p:nvSpPr>
          <p:spPr>
            <a:xfrm>
              <a:off x="239415" y="1069662"/>
              <a:ext cx="12270129" cy="5808803"/>
            </a:xfrm>
            <a:prstGeom prst="rtTriangle">
              <a:avLst/>
            </a:prstGeom>
            <a:solidFill>
              <a:srgbClr val="8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9" name="Pravokotni trikotnik 18">
              <a:extLst>
                <a:ext uri="{FF2B5EF4-FFF2-40B4-BE49-F238E27FC236}">
                  <a16:creationId xmlns:a16="http://schemas.microsoft.com/office/drawing/2014/main" id="{6960BF04-470A-00D6-72AD-21D294F6E6D6}"/>
                </a:ext>
              </a:extLst>
            </p:cNvPr>
            <p:cNvSpPr/>
            <p:nvPr/>
          </p:nvSpPr>
          <p:spPr>
            <a:xfrm>
              <a:off x="252217" y="1549056"/>
              <a:ext cx="11340990" cy="5361560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20" name="Skupina 19">
            <a:extLst>
              <a:ext uri="{FF2B5EF4-FFF2-40B4-BE49-F238E27FC236}">
                <a16:creationId xmlns:a16="http://schemas.microsoft.com/office/drawing/2014/main" id="{A477024E-A92A-F6EC-F972-01D545303D17}"/>
              </a:ext>
            </a:extLst>
          </p:cNvPr>
          <p:cNvGrpSpPr/>
          <p:nvPr/>
        </p:nvGrpSpPr>
        <p:grpSpPr>
          <a:xfrm>
            <a:off x="6096001" y="1"/>
            <a:ext cx="6424916" cy="5366924"/>
            <a:chOff x="6613864" y="-2"/>
            <a:chExt cx="5894248" cy="5181602"/>
          </a:xfrm>
        </p:grpSpPr>
        <p:sp>
          <p:nvSpPr>
            <p:cNvPr id="21" name="Pravokotni trikotnik 20">
              <a:extLst>
                <a:ext uri="{FF2B5EF4-FFF2-40B4-BE49-F238E27FC236}">
                  <a16:creationId xmlns:a16="http://schemas.microsoft.com/office/drawing/2014/main" id="{CDA4CAE2-DAF7-7D6A-4ED2-4A4F12DF4FA5}"/>
                </a:ext>
              </a:extLst>
            </p:cNvPr>
            <p:cNvSpPr/>
            <p:nvPr/>
          </p:nvSpPr>
          <p:spPr>
            <a:xfrm rot="10800000">
              <a:off x="6613864" y="0"/>
              <a:ext cx="5883538" cy="5181600"/>
            </a:xfrm>
            <a:prstGeom prst="rtTriangle">
              <a:avLst/>
            </a:prstGeom>
            <a:solidFill>
              <a:srgbClr val="8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/>
            </a:p>
          </p:txBody>
        </p:sp>
        <p:sp>
          <p:nvSpPr>
            <p:cNvPr id="24" name="Pravokotni trikotnik 23">
              <a:extLst>
                <a:ext uri="{FF2B5EF4-FFF2-40B4-BE49-F238E27FC236}">
                  <a16:creationId xmlns:a16="http://schemas.microsoft.com/office/drawing/2014/main" id="{7A8CED49-48EB-5DB2-6512-C7A2F6F9C2F2}"/>
                </a:ext>
              </a:extLst>
            </p:cNvPr>
            <p:cNvSpPr/>
            <p:nvPr/>
          </p:nvSpPr>
          <p:spPr>
            <a:xfrm rot="10800000">
              <a:off x="7090458" y="-2"/>
              <a:ext cx="5417654" cy="4598634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2" name="Znak za minus 1">
            <a:extLst>
              <a:ext uri="{FF2B5EF4-FFF2-40B4-BE49-F238E27FC236}">
                <a16:creationId xmlns:a16="http://schemas.microsoft.com/office/drawing/2014/main" id="{B6FB51F9-626C-4B66-F3C2-DC17F4776D51}"/>
              </a:ext>
            </a:extLst>
          </p:cNvPr>
          <p:cNvSpPr/>
          <p:nvPr/>
        </p:nvSpPr>
        <p:spPr>
          <a:xfrm>
            <a:off x="838200" y="-610126"/>
            <a:ext cx="10515600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2EC447CE-B830-B946-9BE4-3B2B0DF8B922}"/>
              </a:ext>
            </a:extLst>
          </p:cNvPr>
          <p:cNvSpPr txBox="1"/>
          <p:nvPr/>
        </p:nvSpPr>
        <p:spPr>
          <a:xfrm>
            <a:off x="3004457" y="612407"/>
            <a:ext cx="618308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Uvod v psihologijo</a:t>
            </a:r>
          </a:p>
        </p:txBody>
      </p:sp>
      <p:sp>
        <p:nvSpPr>
          <p:cNvPr id="10" name="Pravokotnik: zaokroženi vogali 9">
            <a:extLst>
              <a:ext uri="{FF2B5EF4-FFF2-40B4-BE49-F238E27FC236}">
                <a16:creationId xmlns:a16="http://schemas.microsoft.com/office/drawing/2014/main" id="{14528F72-2BC4-9D27-3D00-6B9AE018F106}"/>
              </a:ext>
            </a:extLst>
          </p:cNvPr>
          <p:cNvSpPr/>
          <p:nvPr/>
        </p:nvSpPr>
        <p:spPr>
          <a:xfrm>
            <a:off x="851010" y="1553592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11" name="Označba mesta vsebine 2">
            <a:extLst>
              <a:ext uri="{FF2B5EF4-FFF2-40B4-BE49-F238E27FC236}">
                <a16:creationId xmlns:a16="http://schemas.microsoft.com/office/drawing/2014/main" id="{8A3FC192-32BC-D685-72B5-68ADF0821D57}"/>
              </a:ext>
            </a:extLst>
          </p:cNvPr>
          <p:cNvSpPr txBox="1">
            <a:spLocks/>
          </p:cNvSpPr>
          <p:nvPr/>
        </p:nvSpPr>
        <p:spPr>
          <a:xfrm>
            <a:off x="1351805" y="1883200"/>
            <a:ext cx="9359737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sl-SI" sz="2000" b="1" u="sng" dirty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PREDMET PROUČEVANJA PSIHOLOGIJE: </a:t>
            </a:r>
          </a:p>
          <a:p>
            <a:pPr marL="0" indent="0">
              <a:buNone/>
            </a:pPr>
            <a:r>
              <a:rPr lang="sl-SI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- duševni pojavi, vedenje, osebnost</a:t>
            </a:r>
          </a:p>
          <a:p>
            <a:pPr marL="0" indent="0">
              <a:buNone/>
            </a:pPr>
            <a:endParaRPr lang="sl-SI" sz="2000" dirty="0">
              <a:solidFill>
                <a:schemeClr val="tx1">
                  <a:lumMod val="50000"/>
                  <a:lumOff val="50000"/>
                </a:schemeClr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sl-SI" sz="2000" b="1" u="sng" dirty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CILJI IN NALOGE PSIHOLOGIJE:</a:t>
            </a:r>
          </a:p>
          <a:p>
            <a:pPr marL="0" indent="0">
              <a:buNone/>
            </a:pPr>
            <a:r>
              <a:rPr lang="sl-SI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- teoretični (spoznavni) cilji: </a:t>
            </a:r>
          </a:p>
          <a:p>
            <a:pPr marL="0" indent="0">
              <a:buNone/>
            </a:pPr>
            <a:r>
              <a:rPr lang="sl-SI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- praktični (uporabni) cilji: </a:t>
            </a:r>
          </a:p>
          <a:p>
            <a:pPr marL="0" indent="0">
              <a:buNone/>
            </a:pPr>
            <a:r>
              <a:rPr lang="sl-SI" sz="2000" dirty="0">
                <a:latin typeface="Comic Sans MS" panose="030F0702030302020204" pitchFamily="66" charset="0"/>
              </a:rPr>
              <a:t>    </a:t>
            </a:r>
          </a:p>
          <a:p>
            <a:pPr marL="0" indent="0">
              <a:buNone/>
            </a:pPr>
            <a:r>
              <a:rPr lang="sl-SI" sz="2000" b="1" u="sng" dirty="0">
                <a:latin typeface="Comic Sans MS" panose="030F0702030302020204" pitchFamily="66" charset="0"/>
              </a:rPr>
              <a:t>METODE V PSIHOLOGIJI:</a:t>
            </a:r>
          </a:p>
          <a:p>
            <a:pPr marL="0" indent="0">
              <a:buNone/>
            </a:pPr>
            <a:r>
              <a:rPr lang="sl-SI" sz="2000" dirty="0">
                <a:latin typeface="Comic Sans MS" panose="030F0702030302020204" pitchFamily="66" charset="0"/>
              </a:rPr>
              <a:t>- eksperimentalne</a:t>
            </a:r>
          </a:p>
          <a:p>
            <a:pPr marL="0" indent="0">
              <a:buNone/>
            </a:pPr>
            <a:r>
              <a:rPr lang="sl-SI" sz="2000" dirty="0">
                <a:latin typeface="Comic Sans MS" panose="030F0702030302020204" pitchFamily="66" charset="0"/>
              </a:rPr>
              <a:t>- </a:t>
            </a:r>
            <a:r>
              <a:rPr lang="sl-SI" sz="2000" dirty="0" err="1">
                <a:latin typeface="Comic Sans MS" panose="030F0702030302020204" pitchFamily="66" charset="0"/>
              </a:rPr>
              <a:t>neeksperimentalne</a:t>
            </a:r>
            <a:r>
              <a:rPr lang="sl-SI" sz="2000" dirty="0">
                <a:latin typeface="Comic Sans MS" panose="030F0702030302020204" pitchFamily="66" charset="0"/>
              </a:rPr>
              <a:t> (opazovanje, študija primera..)</a:t>
            </a: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457200" indent="-457200">
              <a:buFont typeface="+mj-lt"/>
              <a:buAutoNum type="arabicPeriod"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b="1" dirty="0">
              <a:solidFill>
                <a:srgbClr val="80000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21087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18876C-DCB5-9898-24BE-81BFE4A274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Označba mesta vsebine 22">
            <a:extLst>
              <a:ext uri="{FF2B5EF4-FFF2-40B4-BE49-F238E27FC236}">
                <a16:creationId xmlns:a16="http://schemas.microsoft.com/office/drawing/2014/main" id="{83E6CA5D-73D6-7DED-2D94-82978F3DBE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8" t="-527" r="9562" b="527"/>
          <a:stretch/>
        </p:blipFill>
        <p:spPr>
          <a:xfrm>
            <a:off x="-12802" y="-35722"/>
            <a:ext cx="12520916" cy="6915154"/>
          </a:xfrm>
        </p:spPr>
      </p:pic>
      <p:grpSp>
        <p:nvGrpSpPr>
          <p:cNvPr id="16" name="Skupina 15">
            <a:extLst>
              <a:ext uri="{FF2B5EF4-FFF2-40B4-BE49-F238E27FC236}">
                <a16:creationId xmlns:a16="http://schemas.microsoft.com/office/drawing/2014/main" id="{FA1DE509-D392-B3CA-34B2-C60E99420784}"/>
              </a:ext>
            </a:extLst>
          </p:cNvPr>
          <p:cNvGrpSpPr/>
          <p:nvPr/>
        </p:nvGrpSpPr>
        <p:grpSpPr>
          <a:xfrm>
            <a:off x="-12802" y="1074198"/>
            <a:ext cx="12270129" cy="5840954"/>
            <a:chOff x="239415" y="1069662"/>
            <a:chExt cx="12270129" cy="5840954"/>
          </a:xfrm>
        </p:grpSpPr>
        <p:sp>
          <p:nvSpPr>
            <p:cNvPr id="17" name="Pravokotni trikotnik 16">
              <a:extLst>
                <a:ext uri="{FF2B5EF4-FFF2-40B4-BE49-F238E27FC236}">
                  <a16:creationId xmlns:a16="http://schemas.microsoft.com/office/drawing/2014/main" id="{07497B45-0D3D-F0D6-95D3-5BC012056344}"/>
                </a:ext>
              </a:extLst>
            </p:cNvPr>
            <p:cNvSpPr/>
            <p:nvPr/>
          </p:nvSpPr>
          <p:spPr>
            <a:xfrm>
              <a:off x="239415" y="1069662"/>
              <a:ext cx="12270129" cy="5808803"/>
            </a:xfrm>
            <a:prstGeom prst="rtTriangle">
              <a:avLst/>
            </a:prstGeom>
            <a:solidFill>
              <a:srgbClr val="8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9" name="Pravokotni trikotnik 18">
              <a:extLst>
                <a:ext uri="{FF2B5EF4-FFF2-40B4-BE49-F238E27FC236}">
                  <a16:creationId xmlns:a16="http://schemas.microsoft.com/office/drawing/2014/main" id="{A6A10864-C971-59C2-124B-4D42EBEFDA8B}"/>
                </a:ext>
              </a:extLst>
            </p:cNvPr>
            <p:cNvSpPr/>
            <p:nvPr/>
          </p:nvSpPr>
          <p:spPr>
            <a:xfrm>
              <a:off x="252217" y="1549056"/>
              <a:ext cx="11340990" cy="5361560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20" name="Skupina 19">
            <a:extLst>
              <a:ext uri="{FF2B5EF4-FFF2-40B4-BE49-F238E27FC236}">
                <a16:creationId xmlns:a16="http://schemas.microsoft.com/office/drawing/2014/main" id="{38C07508-2995-AC04-F56A-B3DD4BA19349}"/>
              </a:ext>
            </a:extLst>
          </p:cNvPr>
          <p:cNvGrpSpPr/>
          <p:nvPr/>
        </p:nvGrpSpPr>
        <p:grpSpPr>
          <a:xfrm>
            <a:off x="6096001" y="1"/>
            <a:ext cx="6424916" cy="5366924"/>
            <a:chOff x="6613864" y="-2"/>
            <a:chExt cx="5894248" cy="5181602"/>
          </a:xfrm>
        </p:grpSpPr>
        <p:sp>
          <p:nvSpPr>
            <p:cNvPr id="21" name="Pravokotni trikotnik 20">
              <a:extLst>
                <a:ext uri="{FF2B5EF4-FFF2-40B4-BE49-F238E27FC236}">
                  <a16:creationId xmlns:a16="http://schemas.microsoft.com/office/drawing/2014/main" id="{6CBB2FAA-A8F3-4348-F858-C8BFC9B8CE7D}"/>
                </a:ext>
              </a:extLst>
            </p:cNvPr>
            <p:cNvSpPr/>
            <p:nvPr/>
          </p:nvSpPr>
          <p:spPr>
            <a:xfrm rot="10800000">
              <a:off x="6613864" y="0"/>
              <a:ext cx="5883538" cy="5181600"/>
            </a:xfrm>
            <a:prstGeom prst="rtTriangle">
              <a:avLst/>
            </a:prstGeom>
            <a:solidFill>
              <a:srgbClr val="8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/>
            </a:p>
          </p:txBody>
        </p:sp>
        <p:sp>
          <p:nvSpPr>
            <p:cNvPr id="24" name="Pravokotni trikotnik 23">
              <a:extLst>
                <a:ext uri="{FF2B5EF4-FFF2-40B4-BE49-F238E27FC236}">
                  <a16:creationId xmlns:a16="http://schemas.microsoft.com/office/drawing/2014/main" id="{3143ABAD-1B48-EEEE-07A4-D9D7750DE3C2}"/>
                </a:ext>
              </a:extLst>
            </p:cNvPr>
            <p:cNvSpPr/>
            <p:nvPr/>
          </p:nvSpPr>
          <p:spPr>
            <a:xfrm rot="10800000">
              <a:off x="7090458" y="-2"/>
              <a:ext cx="5417654" cy="4598634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2" name="Znak za minus 1">
            <a:extLst>
              <a:ext uri="{FF2B5EF4-FFF2-40B4-BE49-F238E27FC236}">
                <a16:creationId xmlns:a16="http://schemas.microsoft.com/office/drawing/2014/main" id="{4100013D-DD6B-A652-A149-158E7CE741CA}"/>
              </a:ext>
            </a:extLst>
          </p:cNvPr>
          <p:cNvSpPr/>
          <p:nvPr/>
        </p:nvSpPr>
        <p:spPr>
          <a:xfrm>
            <a:off x="838200" y="-610126"/>
            <a:ext cx="10515600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E54F9369-0F64-4AD7-FF2B-69AF197CE371}"/>
              </a:ext>
            </a:extLst>
          </p:cNvPr>
          <p:cNvSpPr txBox="1"/>
          <p:nvPr/>
        </p:nvSpPr>
        <p:spPr>
          <a:xfrm>
            <a:off x="3004457" y="612407"/>
            <a:ext cx="618308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Uvod v psihologijo</a:t>
            </a:r>
          </a:p>
        </p:txBody>
      </p:sp>
      <p:sp>
        <p:nvSpPr>
          <p:cNvPr id="3" name="Pravokotnik: zaokroženi vogali 2">
            <a:extLst>
              <a:ext uri="{FF2B5EF4-FFF2-40B4-BE49-F238E27FC236}">
                <a16:creationId xmlns:a16="http://schemas.microsoft.com/office/drawing/2014/main" id="{133D0FBE-4AD0-9EDC-3049-672D4E4537D6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4" name="Označba mesta vsebine 2">
            <a:extLst>
              <a:ext uri="{FF2B5EF4-FFF2-40B4-BE49-F238E27FC236}">
                <a16:creationId xmlns:a16="http://schemas.microsoft.com/office/drawing/2014/main" id="{07F368FD-228E-3698-9CEE-035799247BFE}"/>
              </a:ext>
            </a:extLst>
          </p:cNvPr>
          <p:cNvSpPr txBox="1">
            <a:spLocks/>
          </p:cNvSpPr>
          <p:nvPr/>
        </p:nvSpPr>
        <p:spPr>
          <a:xfrm>
            <a:off x="1351805" y="1883200"/>
            <a:ext cx="9585278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sl-SI" sz="2000" b="1" u="sng" dirty="0">
                <a:solidFill>
                  <a:srgbClr val="800000"/>
                </a:solidFill>
                <a:latin typeface="Comic Sans MS" panose="030F0702030302020204" pitchFamily="66" charset="0"/>
              </a:rPr>
              <a:t>METODE PROUČEVANJA: </a:t>
            </a: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sl-SI" sz="2000" dirty="0">
                <a:latin typeface="Comic Sans MS" panose="030F0702030302020204" pitchFamily="66" charset="0"/>
              </a:rPr>
              <a:t>- metode: splošen način proučevanja nekega problema</a:t>
            </a:r>
          </a:p>
          <a:p>
            <a:pPr marL="0" indent="0">
              <a:buNone/>
            </a:pPr>
            <a:r>
              <a:rPr lang="sl-SI" sz="2000" dirty="0">
                <a:latin typeface="Comic Sans MS" panose="030F0702030302020204" pitchFamily="66" charset="0"/>
              </a:rPr>
              <a:t>- tehnike: specifični postopki ali instrumenti, ki jih uporabimo v okviru metode</a:t>
            </a: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sl-SI" sz="2000" dirty="0">
                <a:latin typeface="Comic Sans MS" panose="030F0702030302020204" pitchFamily="66" charset="0"/>
              </a:rPr>
              <a:t>- eksperimentalne metode (npr. </a:t>
            </a:r>
            <a:r>
              <a:rPr lang="sl-SI" sz="2000" b="1" dirty="0">
                <a:latin typeface="Comic Sans MS" panose="030F0702030302020204" pitchFamily="66" charset="0"/>
              </a:rPr>
              <a:t>eksperiment</a:t>
            </a:r>
            <a:r>
              <a:rPr lang="sl-SI" sz="2000" dirty="0">
                <a:latin typeface="Comic Sans MS" panose="030F0702030302020204" pitchFamily="66" charset="0"/>
              </a:rPr>
              <a:t>)</a:t>
            </a:r>
          </a:p>
          <a:p>
            <a:pPr marL="0" indent="0" algn="ctr">
              <a:buNone/>
            </a:pPr>
            <a:r>
              <a:rPr lang="sl-SI" sz="2000" dirty="0">
                <a:latin typeface="Comic Sans MS" panose="030F0702030302020204" pitchFamily="66" charset="0"/>
              </a:rPr>
              <a:t>- </a:t>
            </a:r>
            <a:r>
              <a:rPr lang="sl-SI" sz="2000" dirty="0" err="1">
                <a:latin typeface="Comic Sans MS" panose="030F0702030302020204" pitchFamily="66" charset="0"/>
              </a:rPr>
              <a:t>neeksperimentalne</a:t>
            </a:r>
            <a:r>
              <a:rPr lang="sl-SI" sz="2000" dirty="0">
                <a:latin typeface="Comic Sans MS" panose="030F0702030302020204" pitchFamily="66" charset="0"/>
              </a:rPr>
              <a:t> metode (npr. </a:t>
            </a:r>
            <a:r>
              <a:rPr lang="sl-SI" sz="2000" b="1" dirty="0">
                <a:latin typeface="Comic Sans MS" panose="030F0702030302020204" pitchFamily="66" charset="0"/>
              </a:rPr>
              <a:t>opazovanje</a:t>
            </a:r>
            <a:r>
              <a:rPr lang="sl-SI" sz="2000" dirty="0">
                <a:latin typeface="Comic Sans MS" panose="030F0702030302020204" pitchFamily="66" charset="0"/>
              </a:rPr>
              <a:t> – introspekcija/</a:t>
            </a:r>
            <a:r>
              <a:rPr lang="sl-SI" sz="2000" dirty="0" err="1">
                <a:latin typeface="Comic Sans MS" panose="030F0702030302020204" pitchFamily="66" charset="0"/>
              </a:rPr>
              <a:t>ekstraspekcija</a:t>
            </a:r>
            <a:r>
              <a:rPr lang="sl-SI" sz="2000" dirty="0">
                <a:latin typeface="Comic Sans MS" panose="030F0702030302020204" pitchFamily="66" charset="0"/>
              </a:rPr>
              <a:t>; študija primera, korelacijske raziskave)</a:t>
            </a:r>
          </a:p>
          <a:p>
            <a:pPr marL="0" indent="0" algn="ctr">
              <a:buNone/>
            </a:pPr>
            <a:r>
              <a:rPr lang="sl-SI" sz="2000" dirty="0">
                <a:latin typeface="Comic Sans MS" panose="030F0702030302020204" pitchFamily="66" charset="0"/>
              </a:rPr>
              <a:t>- </a:t>
            </a:r>
            <a:r>
              <a:rPr lang="sl-SI" sz="2000" b="1" dirty="0">
                <a:latin typeface="Comic Sans MS" panose="030F0702030302020204" pitchFamily="66" charset="0"/>
              </a:rPr>
              <a:t>spraševanje</a:t>
            </a:r>
            <a:r>
              <a:rPr lang="sl-SI" sz="2000" dirty="0">
                <a:latin typeface="Comic Sans MS" panose="030F0702030302020204" pitchFamily="66" charset="0"/>
              </a:rPr>
              <a:t> (npr. intervjuji, vprašalniki, ocenjevalne lestvice, psihološki testi, sociometrična tehnika)</a:t>
            </a: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457200" indent="-457200">
              <a:buAutoNum type="arabicPeriod"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b="1" dirty="0">
              <a:solidFill>
                <a:srgbClr val="80000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5" name="Rokopis 4">
                <a:extLst>
                  <a:ext uri="{FF2B5EF4-FFF2-40B4-BE49-F238E27FC236}">
                    <a16:creationId xmlns:a16="http://schemas.microsoft.com/office/drawing/2014/main" id="{E08061DE-F278-28B4-D9D8-FC8DDD4CE4E4}"/>
                  </a:ext>
                </a:extLst>
              </p14:cNvPr>
              <p14:cNvContentPartPr/>
              <p14:nvPr/>
            </p14:nvContentPartPr>
            <p14:xfrm rot="18786565">
              <a:off x="1523376" y="2051930"/>
              <a:ext cx="856859" cy="856859"/>
            </p14:xfrm>
          </p:contentPart>
        </mc:Choice>
        <mc:Fallback xmlns="">
          <p:pic>
            <p:nvPicPr>
              <p:cNvPr id="5" name="Rokopis 4">
                <a:extLst>
                  <a:ext uri="{FF2B5EF4-FFF2-40B4-BE49-F238E27FC236}">
                    <a16:creationId xmlns:a16="http://schemas.microsoft.com/office/drawing/2014/main" id="{E08061DE-F278-28B4-D9D8-FC8DDD4CE4E4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 rot="18786565">
                <a:off x="1469372" y="1943923"/>
                <a:ext cx="964506" cy="107251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7" name="Rokopis 6">
                <a:extLst>
                  <a:ext uri="{FF2B5EF4-FFF2-40B4-BE49-F238E27FC236}">
                    <a16:creationId xmlns:a16="http://schemas.microsoft.com/office/drawing/2014/main" id="{3C91D63D-0D0F-100F-E667-F0A908DD38D0}"/>
                  </a:ext>
                </a:extLst>
              </p14:cNvPr>
              <p14:cNvContentPartPr/>
              <p14:nvPr/>
            </p14:nvContentPartPr>
            <p14:xfrm rot="18786565">
              <a:off x="1584517" y="2434656"/>
              <a:ext cx="856859" cy="856859"/>
            </p14:xfrm>
          </p:contentPart>
        </mc:Choice>
        <mc:Fallback xmlns="">
          <p:pic>
            <p:nvPicPr>
              <p:cNvPr id="7" name="Rokopis 6">
                <a:extLst>
                  <a:ext uri="{FF2B5EF4-FFF2-40B4-BE49-F238E27FC236}">
                    <a16:creationId xmlns:a16="http://schemas.microsoft.com/office/drawing/2014/main" id="{3C91D63D-0D0F-100F-E667-F0A908DD38D0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 rot="18786565">
                <a:off x="1530513" y="2326649"/>
                <a:ext cx="964506" cy="1072514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8439659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739EEB-9859-B91F-A92A-C86EF14070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Označba mesta vsebine 22">
            <a:extLst>
              <a:ext uri="{FF2B5EF4-FFF2-40B4-BE49-F238E27FC236}">
                <a16:creationId xmlns:a16="http://schemas.microsoft.com/office/drawing/2014/main" id="{7DAA00DC-BB9E-51ED-B655-63290CEA69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8" t="-527" r="9562" b="527"/>
          <a:stretch/>
        </p:blipFill>
        <p:spPr>
          <a:xfrm>
            <a:off x="-12802" y="-35722"/>
            <a:ext cx="12520916" cy="6915154"/>
          </a:xfrm>
        </p:spPr>
      </p:pic>
      <p:grpSp>
        <p:nvGrpSpPr>
          <p:cNvPr id="16" name="Skupina 15">
            <a:extLst>
              <a:ext uri="{FF2B5EF4-FFF2-40B4-BE49-F238E27FC236}">
                <a16:creationId xmlns:a16="http://schemas.microsoft.com/office/drawing/2014/main" id="{FC52A0DB-E3E2-C87E-2BA9-FFE45F45AB0B}"/>
              </a:ext>
            </a:extLst>
          </p:cNvPr>
          <p:cNvGrpSpPr/>
          <p:nvPr/>
        </p:nvGrpSpPr>
        <p:grpSpPr>
          <a:xfrm>
            <a:off x="-12802" y="1074198"/>
            <a:ext cx="12270129" cy="5840954"/>
            <a:chOff x="239415" y="1069662"/>
            <a:chExt cx="12270129" cy="5840954"/>
          </a:xfrm>
        </p:grpSpPr>
        <p:sp>
          <p:nvSpPr>
            <p:cNvPr id="17" name="Pravokotni trikotnik 16">
              <a:extLst>
                <a:ext uri="{FF2B5EF4-FFF2-40B4-BE49-F238E27FC236}">
                  <a16:creationId xmlns:a16="http://schemas.microsoft.com/office/drawing/2014/main" id="{05F41D2F-0D73-D053-86C5-57D5EAEDA3F4}"/>
                </a:ext>
              </a:extLst>
            </p:cNvPr>
            <p:cNvSpPr/>
            <p:nvPr/>
          </p:nvSpPr>
          <p:spPr>
            <a:xfrm>
              <a:off x="239415" y="1069662"/>
              <a:ext cx="12270129" cy="5808803"/>
            </a:xfrm>
            <a:prstGeom prst="rtTriangle">
              <a:avLst/>
            </a:prstGeom>
            <a:solidFill>
              <a:srgbClr val="8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9" name="Pravokotni trikotnik 18">
              <a:extLst>
                <a:ext uri="{FF2B5EF4-FFF2-40B4-BE49-F238E27FC236}">
                  <a16:creationId xmlns:a16="http://schemas.microsoft.com/office/drawing/2014/main" id="{36811E18-949D-E0D9-4BB2-0EE811A257E1}"/>
                </a:ext>
              </a:extLst>
            </p:cNvPr>
            <p:cNvSpPr/>
            <p:nvPr/>
          </p:nvSpPr>
          <p:spPr>
            <a:xfrm>
              <a:off x="252217" y="1549056"/>
              <a:ext cx="11340990" cy="5361560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20" name="Skupina 19">
            <a:extLst>
              <a:ext uri="{FF2B5EF4-FFF2-40B4-BE49-F238E27FC236}">
                <a16:creationId xmlns:a16="http://schemas.microsoft.com/office/drawing/2014/main" id="{244F2131-4739-45FC-68AD-5F5A335B5817}"/>
              </a:ext>
            </a:extLst>
          </p:cNvPr>
          <p:cNvGrpSpPr/>
          <p:nvPr/>
        </p:nvGrpSpPr>
        <p:grpSpPr>
          <a:xfrm>
            <a:off x="6096001" y="1"/>
            <a:ext cx="6424916" cy="5366924"/>
            <a:chOff x="6613864" y="-2"/>
            <a:chExt cx="5894248" cy="5181602"/>
          </a:xfrm>
        </p:grpSpPr>
        <p:sp>
          <p:nvSpPr>
            <p:cNvPr id="21" name="Pravokotni trikotnik 20">
              <a:extLst>
                <a:ext uri="{FF2B5EF4-FFF2-40B4-BE49-F238E27FC236}">
                  <a16:creationId xmlns:a16="http://schemas.microsoft.com/office/drawing/2014/main" id="{61713BFA-D0F9-0BB3-C83C-2F15D799DAF9}"/>
                </a:ext>
              </a:extLst>
            </p:cNvPr>
            <p:cNvSpPr/>
            <p:nvPr/>
          </p:nvSpPr>
          <p:spPr>
            <a:xfrm rot="10800000">
              <a:off x="6613864" y="0"/>
              <a:ext cx="5883538" cy="5181600"/>
            </a:xfrm>
            <a:prstGeom prst="rtTriangle">
              <a:avLst/>
            </a:prstGeom>
            <a:solidFill>
              <a:srgbClr val="8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/>
            </a:p>
          </p:txBody>
        </p:sp>
        <p:sp>
          <p:nvSpPr>
            <p:cNvPr id="24" name="Pravokotni trikotnik 23">
              <a:extLst>
                <a:ext uri="{FF2B5EF4-FFF2-40B4-BE49-F238E27FC236}">
                  <a16:creationId xmlns:a16="http://schemas.microsoft.com/office/drawing/2014/main" id="{B3C7EC42-C26C-196B-CB17-BF814B9F3EBA}"/>
                </a:ext>
              </a:extLst>
            </p:cNvPr>
            <p:cNvSpPr/>
            <p:nvPr/>
          </p:nvSpPr>
          <p:spPr>
            <a:xfrm rot="10800000">
              <a:off x="7090458" y="-2"/>
              <a:ext cx="5417654" cy="4598634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2" name="Znak za minus 1">
            <a:extLst>
              <a:ext uri="{FF2B5EF4-FFF2-40B4-BE49-F238E27FC236}">
                <a16:creationId xmlns:a16="http://schemas.microsoft.com/office/drawing/2014/main" id="{C80DE02E-2978-A409-DB6E-C3CD9F0DC825}"/>
              </a:ext>
            </a:extLst>
          </p:cNvPr>
          <p:cNvSpPr/>
          <p:nvPr/>
        </p:nvSpPr>
        <p:spPr>
          <a:xfrm>
            <a:off x="838200" y="-610126"/>
            <a:ext cx="10515600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8D326E5E-E12F-E7D5-2718-EED693D84D3D}"/>
              </a:ext>
            </a:extLst>
          </p:cNvPr>
          <p:cNvSpPr txBox="1"/>
          <p:nvPr/>
        </p:nvSpPr>
        <p:spPr>
          <a:xfrm>
            <a:off x="3004457" y="612407"/>
            <a:ext cx="618308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Uvod v psihologijo</a:t>
            </a:r>
          </a:p>
        </p:txBody>
      </p:sp>
      <p:sp>
        <p:nvSpPr>
          <p:cNvPr id="3" name="Pravokotnik: zaokroženi vogali 2">
            <a:extLst>
              <a:ext uri="{FF2B5EF4-FFF2-40B4-BE49-F238E27FC236}">
                <a16:creationId xmlns:a16="http://schemas.microsoft.com/office/drawing/2014/main" id="{C0388AE6-5AAE-546C-E6FD-BB17D39B62A1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4" name="Označba mesta vsebine 2">
            <a:extLst>
              <a:ext uri="{FF2B5EF4-FFF2-40B4-BE49-F238E27FC236}">
                <a16:creationId xmlns:a16="http://schemas.microsoft.com/office/drawing/2014/main" id="{9BE700F1-A2E4-F031-C3FE-E386E618E2A0}"/>
              </a:ext>
            </a:extLst>
          </p:cNvPr>
          <p:cNvSpPr txBox="1">
            <a:spLocks/>
          </p:cNvSpPr>
          <p:nvPr/>
        </p:nvSpPr>
        <p:spPr>
          <a:xfrm>
            <a:off x="1351805" y="1883200"/>
            <a:ext cx="9359737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sl-SI" sz="2000" b="1" u="sng" dirty="0">
                <a:solidFill>
                  <a:srgbClr val="800000"/>
                </a:solidFill>
                <a:latin typeface="Comic Sans MS" panose="030F0702030302020204" pitchFamily="66" charset="0"/>
              </a:rPr>
              <a:t>METODE PROUČEVANJA – eksperimentalne metode (eksperiment): </a:t>
            </a: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sl-SI" sz="2000" dirty="0">
                <a:latin typeface="Comic Sans MS" panose="030F0702030302020204" pitchFamily="66" charset="0"/>
              </a:rPr>
              <a:t>= raziskovalna metoda, pri kateri eksperimentator namerno spreminja pogoje, v katerih se dogaja nek pojav, ker želi ugotoviti, kako ti pogoji vplivajo na ta pojav</a:t>
            </a:r>
          </a:p>
          <a:p>
            <a:pPr marL="0" indent="0">
              <a:buNone/>
            </a:pPr>
            <a:r>
              <a:rPr lang="sl-SI" sz="2000" dirty="0">
                <a:latin typeface="Comic Sans MS" panose="030F0702030302020204" pitchFamily="66" charset="0"/>
              </a:rPr>
              <a:t>- nadzorovanje motečih dejavnikov</a:t>
            </a:r>
          </a:p>
          <a:p>
            <a:pPr marL="0" indent="0">
              <a:buNone/>
            </a:pPr>
            <a:r>
              <a:rPr lang="sl-SI" sz="2000" dirty="0">
                <a:latin typeface="Comic Sans MS" panose="030F0702030302020204" pitchFamily="66" charset="0"/>
              </a:rPr>
              <a:t>- odgovori na vprašanja o vzroku in posledicah</a:t>
            </a:r>
          </a:p>
          <a:p>
            <a:pPr marL="0" indent="0">
              <a:buNone/>
            </a:pPr>
            <a:r>
              <a:rPr lang="sl-SI" sz="2000" dirty="0">
                <a:latin typeface="Comic Sans MS" panose="030F0702030302020204" pitchFamily="66" charset="0"/>
              </a:rPr>
              <a:t>- psiholog ni le pasivni opazovalec (najprej izvaja nekaj, za kar misli, da bo vplivalo na vedenje sodelujočih v raziskavi, potem pa opazuje, kaj se bo zgodilo)</a:t>
            </a:r>
          </a:p>
          <a:p>
            <a:pPr marL="0" indent="0">
              <a:buNone/>
            </a:pPr>
            <a:r>
              <a:rPr lang="sl-SI" sz="2000" dirty="0">
                <a:latin typeface="Comic Sans MS" panose="030F0702030302020204" pitchFamily="66" charset="0"/>
              </a:rPr>
              <a:t>- eksperimentatorji </a:t>
            </a:r>
            <a:r>
              <a:rPr lang="sl-SI" sz="2000" dirty="0" err="1">
                <a:latin typeface="Comic Sans MS" panose="030F0702030302020204" pitchFamily="66" charset="0"/>
              </a:rPr>
              <a:t>vs</a:t>
            </a:r>
            <a:r>
              <a:rPr lang="sl-SI" sz="2000" dirty="0">
                <a:latin typeface="Comic Sans MS" panose="030F0702030302020204" pitchFamily="66" charset="0"/>
              </a:rPr>
              <a:t>. </a:t>
            </a:r>
            <a:r>
              <a:rPr lang="sl-SI" sz="2000" dirty="0" err="1">
                <a:latin typeface="Comic Sans MS" panose="030F0702030302020204" pitchFamily="66" charset="0"/>
              </a:rPr>
              <a:t>proučevanci</a:t>
            </a: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92453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3EB5E9-717E-97A7-5779-00BAD03D6F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Označba mesta vsebine 22">
            <a:extLst>
              <a:ext uri="{FF2B5EF4-FFF2-40B4-BE49-F238E27FC236}">
                <a16:creationId xmlns:a16="http://schemas.microsoft.com/office/drawing/2014/main" id="{AC0ED4D4-E49C-5A35-6F50-5D68685A57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8" t="-527" r="9562" b="527"/>
          <a:stretch/>
        </p:blipFill>
        <p:spPr>
          <a:xfrm>
            <a:off x="-12802" y="-35722"/>
            <a:ext cx="12520916" cy="6915154"/>
          </a:xfrm>
        </p:spPr>
      </p:pic>
      <p:grpSp>
        <p:nvGrpSpPr>
          <p:cNvPr id="16" name="Skupina 15">
            <a:extLst>
              <a:ext uri="{FF2B5EF4-FFF2-40B4-BE49-F238E27FC236}">
                <a16:creationId xmlns:a16="http://schemas.microsoft.com/office/drawing/2014/main" id="{5675C010-E809-5DE4-BB71-69AE8E085F85}"/>
              </a:ext>
            </a:extLst>
          </p:cNvPr>
          <p:cNvGrpSpPr/>
          <p:nvPr/>
        </p:nvGrpSpPr>
        <p:grpSpPr>
          <a:xfrm>
            <a:off x="-12802" y="1074198"/>
            <a:ext cx="12270129" cy="5840954"/>
            <a:chOff x="239415" y="1069662"/>
            <a:chExt cx="12270129" cy="5840954"/>
          </a:xfrm>
        </p:grpSpPr>
        <p:sp>
          <p:nvSpPr>
            <p:cNvPr id="17" name="Pravokotni trikotnik 16">
              <a:extLst>
                <a:ext uri="{FF2B5EF4-FFF2-40B4-BE49-F238E27FC236}">
                  <a16:creationId xmlns:a16="http://schemas.microsoft.com/office/drawing/2014/main" id="{4D83CB36-450B-518B-8C1B-AF2ED73B2955}"/>
                </a:ext>
              </a:extLst>
            </p:cNvPr>
            <p:cNvSpPr/>
            <p:nvPr/>
          </p:nvSpPr>
          <p:spPr>
            <a:xfrm>
              <a:off x="239415" y="1069662"/>
              <a:ext cx="12270129" cy="5808803"/>
            </a:xfrm>
            <a:prstGeom prst="rtTriangle">
              <a:avLst/>
            </a:prstGeom>
            <a:solidFill>
              <a:srgbClr val="8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9" name="Pravokotni trikotnik 18">
              <a:extLst>
                <a:ext uri="{FF2B5EF4-FFF2-40B4-BE49-F238E27FC236}">
                  <a16:creationId xmlns:a16="http://schemas.microsoft.com/office/drawing/2014/main" id="{6AAE6C3D-C695-F862-1792-60DB8F61808C}"/>
                </a:ext>
              </a:extLst>
            </p:cNvPr>
            <p:cNvSpPr/>
            <p:nvPr/>
          </p:nvSpPr>
          <p:spPr>
            <a:xfrm>
              <a:off x="252217" y="1549056"/>
              <a:ext cx="11340990" cy="5361560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20" name="Skupina 19">
            <a:extLst>
              <a:ext uri="{FF2B5EF4-FFF2-40B4-BE49-F238E27FC236}">
                <a16:creationId xmlns:a16="http://schemas.microsoft.com/office/drawing/2014/main" id="{65C79846-D284-AB9C-5A4B-BF477DD72C58}"/>
              </a:ext>
            </a:extLst>
          </p:cNvPr>
          <p:cNvGrpSpPr/>
          <p:nvPr/>
        </p:nvGrpSpPr>
        <p:grpSpPr>
          <a:xfrm>
            <a:off x="6096001" y="1"/>
            <a:ext cx="6424916" cy="5366924"/>
            <a:chOff x="6613864" y="-2"/>
            <a:chExt cx="5894248" cy="5181602"/>
          </a:xfrm>
        </p:grpSpPr>
        <p:sp>
          <p:nvSpPr>
            <p:cNvPr id="21" name="Pravokotni trikotnik 20">
              <a:extLst>
                <a:ext uri="{FF2B5EF4-FFF2-40B4-BE49-F238E27FC236}">
                  <a16:creationId xmlns:a16="http://schemas.microsoft.com/office/drawing/2014/main" id="{9CC24671-4EB3-0D6D-85F8-F679FDC610CB}"/>
                </a:ext>
              </a:extLst>
            </p:cNvPr>
            <p:cNvSpPr/>
            <p:nvPr/>
          </p:nvSpPr>
          <p:spPr>
            <a:xfrm rot="10800000">
              <a:off x="6613864" y="0"/>
              <a:ext cx="5883538" cy="5181600"/>
            </a:xfrm>
            <a:prstGeom prst="rtTriangle">
              <a:avLst/>
            </a:prstGeom>
            <a:solidFill>
              <a:srgbClr val="8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/>
            </a:p>
          </p:txBody>
        </p:sp>
        <p:sp>
          <p:nvSpPr>
            <p:cNvPr id="24" name="Pravokotni trikotnik 23">
              <a:extLst>
                <a:ext uri="{FF2B5EF4-FFF2-40B4-BE49-F238E27FC236}">
                  <a16:creationId xmlns:a16="http://schemas.microsoft.com/office/drawing/2014/main" id="{6FD5244F-137A-118C-EF0D-F683E56D9793}"/>
                </a:ext>
              </a:extLst>
            </p:cNvPr>
            <p:cNvSpPr/>
            <p:nvPr/>
          </p:nvSpPr>
          <p:spPr>
            <a:xfrm rot="10800000">
              <a:off x="7090458" y="-2"/>
              <a:ext cx="5417654" cy="4598634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2" name="Znak za minus 1">
            <a:extLst>
              <a:ext uri="{FF2B5EF4-FFF2-40B4-BE49-F238E27FC236}">
                <a16:creationId xmlns:a16="http://schemas.microsoft.com/office/drawing/2014/main" id="{DFED92BF-5728-6B23-D342-AAB9D3B2083A}"/>
              </a:ext>
            </a:extLst>
          </p:cNvPr>
          <p:cNvSpPr/>
          <p:nvPr/>
        </p:nvSpPr>
        <p:spPr>
          <a:xfrm>
            <a:off x="838200" y="-610126"/>
            <a:ext cx="10515600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AAD74042-8A9A-F687-BB9C-A49DBAD8546F}"/>
              </a:ext>
            </a:extLst>
          </p:cNvPr>
          <p:cNvSpPr txBox="1"/>
          <p:nvPr/>
        </p:nvSpPr>
        <p:spPr>
          <a:xfrm>
            <a:off x="3004457" y="612407"/>
            <a:ext cx="618308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Uvod v psihologijo</a:t>
            </a:r>
          </a:p>
        </p:txBody>
      </p:sp>
      <p:sp>
        <p:nvSpPr>
          <p:cNvPr id="3" name="Pravokotnik: zaokroženi vogali 2">
            <a:extLst>
              <a:ext uri="{FF2B5EF4-FFF2-40B4-BE49-F238E27FC236}">
                <a16:creationId xmlns:a16="http://schemas.microsoft.com/office/drawing/2014/main" id="{C533717F-BD18-D41E-8CB5-A72154FFF710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4" name="Označba mesta vsebine 2">
            <a:extLst>
              <a:ext uri="{FF2B5EF4-FFF2-40B4-BE49-F238E27FC236}">
                <a16:creationId xmlns:a16="http://schemas.microsoft.com/office/drawing/2014/main" id="{2778B692-DE8B-DACA-B7F6-E1183A43A994}"/>
              </a:ext>
            </a:extLst>
          </p:cNvPr>
          <p:cNvSpPr txBox="1">
            <a:spLocks/>
          </p:cNvSpPr>
          <p:nvPr/>
        </p:nvSpPr>
        <p:spPr>
          <a:xfrm>
            <a:off x="1351805" y="1883200"/>
            <a:ext cx="9359737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sl-SI" sz="2000" b="1" u="sng" dirty="0">
                <a:solidFill>
                  <a:srgbClr val="800000"/>
                </a:solidFill>
                <a:latin typeface="Comic Sans MS" panose="030F0702030302020204" pitchFamily="66" charset="0"/>
              </a:rPr>
              <a:t>METODE PROUČEVANJA – eksperimentalne metode (eksperiment): </a:t>
            </a: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pic>
        <p:nvPicPr>
          <p:cNvPr id="5" name="Slika 4">
            <a:extLst>
              <a:ext uri="{FF2B5EF4-FFF2-40B4-BE49-F238E27FC236}">
                <a16:creationId xmlns:a16="http://schemas.microsoft.com/office/drawing/2014/main" id="{93D2D9A4-E926-C876-6597-0B94D64DDA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3410" y="2692399"/>
            <a:ext cx="5793724" cy="2696394"/>
          </a:xfrm>
          <a:prstGeom prst="rect">
            <a:avLst/>
          </a:prstGeom>
        </p:spPr>
      </p:pic>
      <p:sp>
        <p:nvSpPr>
          <p:cNvPr id="7" name="PoljeZBesedilom 6">
            <a:extLst>
              <a:ext uri="{FF2B5EF4-FFF2-40B4-BE49-F238E27FC236}">
                <a16:creationId xmlns:a16="http://schemas.microsoft.com/office/drawing/2014/main" id="{0DA750DF-8B40-A646-5566-C77C22B052D4}"/>
              </a:ext>
            </a:extLst>
          </p:cNvPr>
          <p:cNvSpPr txBox="1"/>
          <p:nvPr/>
        </p:nvSpPr>
        <p:spPr>
          <a:xfrm>
            <a:off x="7845205" y="2616683"/>
            <a:ext cx="2589661" cy="3139321"/>
          </a:xfrm>
          <a:prstGeom prst="rect">
            <a:avLst/>
          </a:prstGeom>
          <a:solidFill>
            <a:srgbClr val="800000"/>
          </a:solidFill>
        </p:spPr>
        <p:txBody>
          <a:bodyPr wrap="square" rtlCol="0">
            <a:spAutoFit/>
          </a:bodyPr>
          <a:lstStyle/>
          <a:p>
            <a:r>
              <a:rPr lang="sl-SI" b="1" dirty="0">
                <a:solidFill>
                  <a:schemeClr val="bg1"/>
                </a:solidFill>
              </a:rPr>
              <a:t>Neodvisna spremenljivka: </a:t>
            </a:r>
          </a:p>
          <a:p>
            <a:r>
              <a:rPr lang="sl-SI" b="1" dirty="0">
                <a:solidFill>
                  <a:schemeClr val="bg1"/>
                </a:solidFill>
              </a:rPr>
              <a:t>- </a:t>
            </a:r>
            <a:r>
              <a:rPr lang="sl-SI" dirty="0">
                <a:solidFill>
                  <a:schemeClr val="bg1"/>
                </a:solidFill>
              </a:rPr>
              <a:t>eksperimentator jo manipulira (sistematično in namerno spreminja)</a:t>
            </a:r>
          </a:p>
          <a:p>
            <a:endParaRPr lang="sl-SI" dirty="0">
              <a:solidFill>
                <a:schemeClr val="bg1"/>
              </a:solidFill>
            </a:endParaRPr>
          </a:p>
          <a:p>
            <a:r>
              <a:rPr lang="sl-SI" b="1" dirty="0">
                <a:solidFill>
                  <a:schemeClr val="bg1"/>
                </a:solidFill>
              </a:rPr>
              <a:t>Odvisna spremenljivka:  </a:t>
            </a:r>
          </a:p>
          <a:p>
            <a:r>
              <a:rPr lang="sl-SI" b="1" dirty="0">
                <a:solidFill>
                  <a:schemeClr val="bg1"/>
                </a:solidFill>
              </a:rPr>
              <a:t>- </a:t>
            </a:r>
            <a:r>
              <a:rPr lang="sl-SI" dirty="0">
                <a:solidFill>
                  <a:schemeClr val="bg1"/>
                </a:solidFill>
              </a:rPr>
              <a:t>posledica spreminjanja neodvisne spremenljivke</a:t>
            </a:r>
          </a:p>
          <a:p>
            <a:endParaRPr lang="sl-SI" dirty="0"/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5244185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AC1785-FE56-6982-0235-5D4D6A55CE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Označba mesta vsebine 22">
            <a:extLst>
              <a:ext uri="{FF2B5EF4-FFF2-40B4-BE49-F238E27FC236}">
                <a16:creationId xmlns:a16="http://schemas.microsoft.com/office/drawing/2014/main" id="{963CAC5B-D74F-5ACD-492E-DB4AEE3486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8" t="-527" r="9562" b="527"/>
          <a:stretch/>
        </p:blipFill>
        <p:spPr>
          <a:xfrm>
            <a:off x="-12802" y="-35722"/>
            <a:ext cx="12520916" cy="6915154"/>
          </a:xfrm>
        </p:spPr>
      </p:pic>
      <p:grpSp>
        <p:nvGrpSpPr>
          <p:cNvPr id="16" name="Skupina 15">
            <a:extLst>
              <a:ext uri="{FF2B5EF4-FFF2-40B4-BE49-F238E27FC236}">
                <a16:creationId xmlns:a16="http://schemas.microsoft.com/office/drawing/2014/main" id="{BD2EC55E-732B-9CF9-755D-3418E0DB7455}"/>
              </a:ext>
            </a:extLst>
          </p:cNvPr>
          <p:cNvGrpSpPr/>
          <p:nvPr/>
        </p:nvGrpSpPr>
        <p:grpSpPr>
          <a:xfrm>
            <a:off x="-12802" y="1074198"/>
            <a:ext cx="12270129" cy="5840954"/>
            <a:chOff x="239415" y="1069662"/>
            <a:chExt cx="12270129" cy="5840954"/>
          </a:xfrm>
        </p:grpSpPr>
        <p:sp>
          <p:nvSpPr>
            <p:cNvPr id="17" name="Pravokotni trikotnik 16">
              <a:extLst>
                <a:ext uri="{FF2B5EF4-FFF2-40B4-BE49-F238E27FC236}">
                  <a16:creationId xmlns:a16="http://schemas.microsoft.com/office/drawing/2014/main" id="{DC024A46-4A78-AA86-A9EE-BB957955B303}"/>
                </a:ext>
              </a:extLst>
            </p:cNvPr>
            <p:cNvSpPr/>
            <p:nvPr/>
          </p:nvSpPr>
          <p:spPr>
            <a:xfrm>
              <a:off x="239415" y="1069662"/>
              <a:ext cx="12270129" cy="5808803"/>
            </a:xfrm>
            <a:prstGeom prst="rtTriangle">
              <a:avLst/>
            </a:prstGeom>
            <a:solidFill>
              <a:srgbClr val="8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9" name="Pravokotni trikotnik 18">
              <a:extLst>
                <a:ext uri="{FF2B5EF4-FFF2-40B4-BE49-F238E27FC236}">
                  <a16:creationId xmlns:a16="http://schemas.microsoft.com/office/drawing/2014/main" id="{576E8AA8-F7DA-5AD9-CBB3-80F905ECD1B2}"/>
                </a:ext>
              </a:extLst>
            </p:cNvPr>
            <p:cNvSpPr/>
            <p:nvPr/>
          </p:nvSpPr>
          <p:spPr>
            <a:xfrm>
              <a:off x="252217" y="1549056"/>
              <a:ext cx="11340990" cy="5361560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20" name="Skupina 19">
            <a:extLst>
              <a:ext uri="{FF2B5EF4-FFF2-40B4-BE49-F238E27FC236}">
                <a16:creationId xmlns:a16="http://schemas.microsoft.com/office/drawing/2014/main" id="{1F6558F5-8635-9BBD-172F-9BD8614D9EC6}"/>
              </a:ext>
            </a:extLst>
          </p:cNvPr>
          <p:cNvGrpSpPr/>
          <p:nvPr/>
        </p:nvGrpSpPr>
        <p:grpSpPr>
          <a:xfrm>
            <a:off x="6096001" y="1"/>
            <a:ext cx="6424916" cy="5366924"/>
            <a:chOff x="6613864" y="-2"/>
            <a:chExt cx="5894248" cy="5181602"/>
          </a:xfrm>
        </p:grpSpPr>
        <p:sp>
          <p:nvSpPr>
            <p:cNvPr id="21" name="Pravokotni trikotnik 20">
              <a:extLst>
                <a:ext uri="{FF2B5EF4-FFF2-40B4-BE49-F238E27FC236}">
                  <a16:creationId xmlns:a16="http://schemas.microsoft.com/office/drawing/2014/main" id="{3D11ED19-25DB-5624-843E-46F105522C21}"/>
                </a:ext>
              </a:extLst>
            </p:cNvPr>
            <p:cNvSpPr/>
            <p:nvPr/>
          </p:nvSpPr>
          <p:spPr>
            <a:xfrm rot="10800000">
              <a:off x="6613864" y="0"/>
              <a:ext cx="5883538" cy="5181600"/>
            </a:xfrm>
            <a:prstGeom prst="rtTriangle">
              <a:avLst/>
            </a:prstGeom>
            <a:solidFill>
              <a:srgbClr val="8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/>
            </a:p>
          </p:txBody>
        </p:sp>
        <p:sp>
          <p:nvSpPr>
            <p:cNvPr id="24" name="Pravokotni trikotnik 23">
              <a:extLst>
                <a:ext uri="{FF2B5EF4-FFF2-40B4-BE49-F238E27FC236}">
                  <a16:creationId xmlns:a16="http://schemas.microsoft.com/office/drawing/2014/main" id="{2602F4C5-19C0-11DE-9E74-CD778105FA13}"/>
                </a:ext>
              </a:extLst>
            </p:cNvPr>
            <p:cNvSpPr/>
            <p:nvPr/>
          </p:nvSpPr>
          <p:spPr>
            <a:xfrm rot="10800000">
              <a:off x="7090458" y="-2"/>
              <a:ext cx="5417654" cy="4598634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2" name="Znak za minus 1">
            <a:extLst>
              <a:ext uri="{FF2B5EF4-FFF2-40B4-BE49-F238E27FC236}">
                <a16:creationId xmlns:a16="http://schemas.microsoft.com/office/drawing/2014/main" id="{14A24F94-FE9E-E4C6-C853-242CB8CE40F3}"/>
              </a:ext>
            </a:extLst>
          </p:cNvPr>
          <p:cNvSpPr/>
          <p:nvPr/>
        </p:nvSpPr>
        <p:spPr>
          <a:xfrm>
            <a:off x="838200" y="-610126"/>
            <a:ext cx="10515600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050A6F4A-B91D-5180-2F63-95984E89BF2C}"/>
              </a:ext>
            </a:extLst>
          </p:cNvPr>
          <p:cNvSpPr txBox="1"/>
          <p:nvPr/>
        </p:nvSpPr>
        <p:spPr>
          <a:xfrm>
            <a:off x="3004457" y="612407"/>
            <a:ext cx="618308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Uvod v psihologijo</a:t>
            </a:r>
          </a:p>
        </p:txBody>
      </p:sp>
      <p:sp>
        <p:nvSpPr>
          <p:cNvPr id="3" name="Pravokotnik: zaokroženi vogali 2">
            <a:extLst>
              <a:ext uri="{FF2B5EF4-FFF2-40B4-BE49-F238E27FC236}">
                <a16:creationId xmlns:a16="http://schemas.microsoft.com/office/drawing/2014/main" id="{0FD249B5-CB92-018B-3687-E2D353870DD3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4" name="Označba mesta vsebine 2">
            <a:extLst>
              <a:ext uri="{FF2B5EF4-FFF2-40B4-BE49-F238E27FC236}">
                <a16:creationId xmlns:a16="http://schemas.microsoft.com/office/drawing/2014/main" id="{4DED36D8-B5FF-B0F7-A97C-555CC2FFDAE7}"/>
              </a:ext>
            </a:extLst>
          </p:cNvPr>
          <p:cNvSpPr txBox="1">
            <a:spLocks/>
          </p:cNvSpPr>
          <p:nvPr/>
        </p:nvSpPr>
        <p:spPr>
          <a:xfrm>
            <a:off x="1351805" y="1883200"/>
            <a:ext cx="9359737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sl-SI" sz="2000" b="1" u="sng" dirty="0">
                <a:solidFill>
                  <a:srgbClr val="800000"/>
                </a:solidFill>
                <a:latin typeface="Comic Sans MS" panose="030F0702030302020204" pitchFamily="66" charset="0"/>
              </a:rPr>
              <a:t>METODE PROUČEVANJA – eksperimentalne metode (eksperiment): </a:t>
            </a: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pic>
        <p:nvPicPr>
          <p:cNvPr id="5" name="Slika 4">
            <a:extLst>
              <a:ext uri="{FF2B5EF4-FFF2-40B4-BE49-F238E27FC236}">
                <a16:creationId xmlns:a16="http://schemas.microsoft.com/office/drawing/2014/main" id="{29D18CB4-B678-7986-2CB5-06BBAEBC753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999" t="24444" r="14911" b="12066"/>
          <a:stretch/>
        </p:blipFill>
        <p:spPr>
          <a:xfrm>
            <a:off x="2075253" y="2321482"/>
            <a:ext cx="7912839" cy="3814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019109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7C2667-B036-9C58-BDC8-BF58187003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Označba mesta vsebine 22">
            <a:extLst>
              <a:ext uri="{FF2B5EF4-FFF2-40B4-BE49-F238E27FC236}">
                <a16:creationId xmlns:a16="http://schemas.microsoft.com/office/drawing/2014/main" id="{8A684410-3169-34D5-5CCB-AF8294F0A0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8" t="-527" r="9562" b="527"/>
          <a:stretch/>
        </p:blipFill>
        <p:spPr>
          <a:xfrm>
            <a:off x="-12802" y="-35722"/>
            <a:ext cx="12520916" cy="6915154"/>
          </a:xfrm>
        </p:spPr>
      </p:pic>
      <p:grpSp>
        <p:nvGrpSpPr>
          <p:cNvPr id="16" name="Skupina 15">
            <a:extLst>
              <a:ext uri="{FF2B5EF4-FFF2-40B4-BE49-F238E27FC236}">
                <a16:creationId xmlns:a16="http://schemas.microsoft.com/office/drawing/2014/main" id="{86F8EB7F-ED11-641F-DE0C-2FDCCFE9D272}"/>
              </a:ext>
            </a:extLst>
          </p:cNvPr>
          <p:cNvGrpSpPr/>
          <p:nvPr/>
        </p:nvGrpSpPr>
        <p:grpSpPr>
          <a:xfrm>
            <a:off x="-12802" y="1074198"/>
            <a:ext cx="12270129" cy="5840954"/>
            <a:chOff x="239415" y="1069662"/>
            <a:chExt cx="12270129" cy="5840954"/>
          </a:xfrm>
        </p:grpSpPr>
        <p:sp>
          <p:nvSpPr>
            <p:cNvPr id="17" name="Pravokotni trikotnik 16">
              <a:extLst>
                <a:ext uri="{FF2B5EF4-FFF2-40B4-BE49-F238E27FC236}">
                  <a16:creationId xmlns:a16="http://schemas.microsoft.com/office/drawing/2014/main" id="{87CC678E-9E94-900E-1E43-970FDD2F8174}"/>
                </a:ext>
              </a:extLst>
            </p:cNvPr>
            <p:cNvSpPr/>
            <p:nvPr/>
          </p:nvSpPr>
          <p:spPr>
            <a:xfrm>
              <a:off x="239415" y="1069662"/>
              <a:ext cx="12270129" cy="5808803"/>
            </a:xfrm>
            <a:prstGeom prst="rtTriangle">
              <a:avLst/>
            </a:prstGeom>
            <a:solidFill>
              <a:srgbClr val="8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9" name="Pravokotni trikotnik 18">
              <a:extLst>
                <a:ext uri="{FF2B5EF4-FFF2-40B4-BE49-F238E27FC236}">
                  <a16:creationId xmlns:a16="http://schemas.microsoft.com/office/drawing/2014/main" id="{F57FC8F7-BBBE-A454-2978-EF870152DDD5}"/>
                </a:ext>
              </a:extLst>
            </p:cNvPr>
            <p:cNvSpPr/>
            <p:nvPr/>
          </p:nvSpPr>
          <p:spPr>
            <a:xfrm>
              <a:off x="252217" y="1549056"/>
              <a:ext cx="11340990" cy="5361560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20" name="Skupina 19">
            <a:extLst>
              <a:ext uri="{FF2B5EF4-FFF2-40B4-BE49-F238E27FC236}">
                <a16:creationId xmlns:a16="http://schemas.microsoft.com/office/drawing/2014/main" id="{822CBDEC-555C-A7CC-0EAF-574CB7851182}"/>
              </a:ext>
            </a:extLst>
          </p:cNvPr>
          <p:cNvGrpSpPr/>
          <p:nvPr/>
        </p:nvGrpSpPr>
        <p:grpSpPr>
          <a:xfrm>
            <a:off x="6096001" y="1"/>
            <a:ext cx="6424916" cy="5366924"/>
            <a:chOff x="6613864" y="-2"/>
            <a:chExt cx="5894248" cy="5181602"/>
          </a:xfrm>
        </p:grpSpPr>
        <p:sp>
          <p:nvSpPr>
            <p:cNvPr id="21" name="Pravokotni trikotnik 20">
              <a:extLst>
                <a:ext uri="{FF2B5EF4-FFF2-40B4-BE49-F238E27FC236}">
                  <a16:creationId xmlns:a16="http://schemas.microsoft.com/office/drawing/2014/main" id="{8072ABD0-B926-2688-CC0A-C527479DFD2E}"/>
                </a:ext>
              </a:extLst>
            </p:cNvPr>
            <p:cNvSpPr/>
            <p:nvPr/>
          </p:nvSpPr>
          <p:spPr>
            <a:xfrm rot="10800000">
              <a:off x="6613864" y="0"/>
              <a:ext cx="5883538" cy="5181600"/>
            </a:xfrm>
            <a:prstGeom prst="rtTriangle">
              <a:avLst/>
            </a:prstGeom>
            <a:solidFill>
              <a:srgbClr val="8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/>
            </a:p>
          </p:txBody>
        </p:sp>
        <p:sp>
          <p:nvSpPr>
            <p:cNvPr id="24" name="Pravokotni trikotnik 23">
              <a:extLst>
                <a:ext uri="{FF2B5EF4-FFF2-40B4-BE49-F238E27FC236}">
                  <a16:creationId xmlns:a16="http://schemas.microsoft.com/office/drawing/2014/main" id="{4E1CF862-4FCC-7A5C-3876-09FFA6183751}"/>
                </a:ext>
              </a:extLst>
            </p:cNvPr>
            <p:cNvSpPr/>
            <p:nvPr/>
          </p:nvSpPr>
          <p:spPr>
            <a:xfrm rot="10800000">
              <a:off x="7090458" y="-2"/>
              <a:ext cx="5417654" cy="4598634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2" name="Znak za minus 1">
            <a:extLst>
              <a:ext uri="{FF2B5EF4-FFF2-40B4-BE49-F238E27FC236}">
                <a16:creationId xmlns:a16="http://schemas.microsoft.com/office/drawing/2014/main" id="{51B4F0AC-99F5-60EE-E790-15DF63FDEE88}"/>
              </a:ext>
            </a:extLst>
          </p:cNvPr>
          <p:cNvSpPr/>
          <p:nvPr/>
        </p:nvSpPr>
        <p:spPr>
          <a:xfrm>
            <a:off x="838200" y="-610126"/>
            <a:ext cx="10515600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2A22045E-DD79-073B-3D2E-00A36341711A}"/>
              </a:ext>
            </a:extLst>
          </p:cNvPr>
          <p:cNvSpPr txBox="1"/>
          <p:nvPr/>
        </p:nvSpPr>
        <p:spPr>
          <a:xfrm>
            <a:off x="3004457" y="612407"/>
            <a:ext cx="618308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Uvod v psihologijo</a:t>
            </a:r>
          </a:p>
        </p:txBody>
      </p:sp>
      <p:sp>
        <p:nvSpPr>
          <p:cNvPr id="3" name="Pravokotnik: zaokroženi vogali 2">
            <a:extLst>
              <a:ext uri="{FF2B5EF4-FFF2-40B4-BE49-F238E27FC236}">
                <a16:creationId xmlns:a16="http://schemas.microsoft.com/office/drawing/2014/main" id="{96B12461-2C68-0D51-97FF-79582E6AF629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4" name="Označba mesta vsebine 2">
            <a:extLst>
              <a:ext uri="{FF2B5EF4-FFF2-40B4-BE49-F238E27FC236}">
                <a16:creationId xmlns:a16="http://schemas.microsoft.com/office/drawing/2014/main" id="{9C340C09-2945-145E-46EF-C25566A5E32D}"/>
              </a:ext>
            </a:extLst>
          </p:cNvPr>
          <p:cNvSpPr txBox="1">
            <a:spLocks/>
          </p:cNvSpPr>
          <p:nvPr/>
        </p:nvSpPr>
        <p:spPr>
          <a:xfrm>
            <a:off x="1351805" y="1883200"/>
            <a:ext cx="9359737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sl-SI" sz="2000" b="1" u="sng" dirty="0">
                <a:solidFill>
                  <a:srgbClr val="800000"/>
                </a:solidFill>
                <a:latin typeface="Comic Sans MS" panose="030F0702030302020204" pitchFamily="66" charset="0"/>
              </a:rPr>
              <a:t>METODE PROUČEVANJA – eksperimentalne metode (eksperiment): </a:t>
            </a: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pic>
        <p:nvPicPr>
          <p:cNvPr id="5" name="Slika 4">
            <a:extLst>
              <a:ext uri="{FF2B5EF4-FFF2-40B4-BE49-F238E27FC236}">
                <a16:creationId xmlns:a16="http://schemas.microsoft.com/office/drawing/2014/main" id="{017BF6B0-522D-2415-B484-661D17914C4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143" t="11082" r="12143" b="12841"/>
          <a:stretch/>
        </p:blipFill>
        <p:spPr>
          <a:xfrm>
            <a:off x="2778578" y="2306755"/>
            <a:ext cx="6634844" cy="3749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208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61606B-615A-A332-27AE-F4AF995A76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Označba mesta vsebine 22">
            <a:extLst>
              <a:ext uri="{FF2B5EF4-FFF2-40B4-BE49-F238E27FC236}">
                <a16:creationId xmlns:a16="http://schemas.microsoft.com/office/drawing/2014/main" id="{15507E82-A7D0-2535-5C53-D4B3953A71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8" t="-527" r="9562" b="527"/>
          <a:stretch/>
        </p:blipFill>
        <p:spPr>
          <a:xfrm>
            <a:off x="-12802" y="-35722"/>
            <a:ext cx="12520916" cy="6915154"/>
          </a:xfrm>
        </p:spPr>
      </p:pic>
      <p:grpSp>
        <p:nvGrpSpPr>
          <p:cNvPr id="16" name="Skupina 15">
            <a:extLst>
              <a:ext uri="{FF2B5EF4-FFF2-40B4-BE49-F238E27FC236}">
                <a16:creationId xmlns:a16="http://schemas.microsoft.com/office/drawing/2014/main" id="{B6306E3A-4051-790C-11B8-7C47B779AC86}"/>
              </a:ext>
            </a:extLst>
          </p:cNvPr>
          <p:cNvGrpSpPr/>
          <p:nvPr/>
        </p:nvGrpSpPr>
        <p:grpSpPr>
          <a:xfrm>
            <a:off x="-12802" y="1074198"/>
            <a:ext cx="12270129" cy="5840954"/>
            <a:chOff x="239415" y="1069662"/>
            <a:chExt cx="12270129" cy="5840954"/>
          </a:xfrm>
        </p:grpSpPr>
        <p:sp>
          <p:nvSpPr>
            <p:cNvPr id="17" name="Pravokotni trikotnik 16">
              <a:extLst>
                <a:ext uri="{FF2B5EF4-FFF2-40B4-BE49-F238E27FC236}">
                  <a16:creationId xmlns:a16="http://schemas.microsoft.com/office/drawing/2014/main" id="{5AD6968A-3BEC-10F5-BC4C-82C0176BE763}"/>
                </a:ext>
              </a:extLst>
            </p:cNvPr>
            <p:cNvSpPr/>
            <p:nvPr/>
          </p:nvSpPr>
          <p:spPr>
            <a:xfrm>
              <a:off x="239415" y="1069662"/>
              <a:ext cx="12270129" cy="5808803"/>
            </a:xfrm>
            <a:prstGeom prst="rtTriangle">
              <a:avLst/>
            </a:prstGeom>
            <a:solidFill>
              <a:srgbClr val="8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9" name="Pravokotni trikotnik 18">
              <a:extLst>
                <a:ext uri="{FF2B5EF4-FFF2-40B4-BE49-F238E27FC236}">
                  <a16:creationId xmlns:a16="http://schemas.microsoft.com/office/drawing/2014/main" id="{F1A3907A-A429-9A6E-F1B4-F827A8CBFA59}"/>
                </a:ext>
              </a:extLst>
            </p:cNvPr>
            <p:cNvSpPr/>
            <p:nvPr/>
          </p:nvSpPr>
          <p:spPr>
            <a:xfrm>
              <a:off x="252217" y="1549056"/>
              <a:ext cx="11340990" cy="5361560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20" name="Skupina 19">
            <a:extLst>
              <a:ext uri="{FF2B5EF4-FFF2-40B4-BE49-F238E27FC236}">
                <a16:creationId xmlns:a16="http://schemas.microsoft.com/office/drawing/2014/main" id="{E8CBCC2F-3F54-04BF-83FC-830F3040957F}"/>
              </a:ext>
            </a:extLst>
          </p:cNvPr>
          <p:cNvGrpSpPr/>
          <p:nvPr/>
        </p:nvGrpSpPr>
        <p:grpSpPr>
          <a:xfrm>
            <a:off x="6096001" y="1"/>
            <a:ext cx="6424916" cy="5366924"/>
            <a:chOff x="6613864" y="-2"/>
            <a:chExt cx="5894248" cy="5181602"/>
          </a:xfrm>
        </p:grpSpPr>
        <p:sp>
          <p:nvSpPr>
            <p:cNvPr id="21" name="Pravokotni trikotnik 20">
              <a:extLst>
                <a:ext uri="{FF2B5EF4-FFF2-40B4-BE49-F238E27FC236}">
                  <a16:creationId xmlns:a16="http://schemas.microsoft.com/office/drawing/2014/main" id="{1CE1857E-469D-2505-26B9-37287E575050}"/>
                </a:ext>
              </a:extLst>
            </p:cNvPr>
            <p:cNvSpPr/>
            <p:nvPr/>
          </p:nvSpPr>
          <p:spPr>
            <a:xfrm rot="10800000">
              <a:off x="6613864" y="0"/>
              <a:ext cx="5883538" cy="5181600"/>
            </a:xfrm>
            <a:prstGeom prst="rtTriangle">
              <a:avLst/>
            </a:prstGeom>
            <a:solidFill>
              <a:srgbClr val="8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/>
            </a:p>
          </p:txBody>
        </p:sp>
        <p:sp>
          <p:nvSpPr>
            <p:cNvPr id="24" name="Pravokotni trikotnik 23">
              <a:extLst>
                <a:ext uri="{FF2B5EF4-FFF2-40B4-BE49-F238E27FC236}">
                  <a16:creationId xmlns:a16="http://schemas.microsoft.com/office/drawing/2014/main" id="{40AF6AAF-B572-D1F7-1190-D1940EA4F1B5}"/>
                </a:ext>
              </a:extLst>
            </p:cNvPr>
            <p:cNvSpPr/>
            <p:nvPr/>
          </p:nvSpPr>
          <p:spPr>
            <a:xfrm rot="10800000">
              <a:off x="7090458" y="-2"/>
              <a:ext cx="5417654" cy="4598634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2" name="Znak za minus 1">
            <a:extLst>
              <a:ext uri="{FF2B5EF4-FFF2-40B4-BE49-F238E27FC236}">
                <a16:creationId xmlns:a16="http://schemas.microsoft.com/office/drawing/2014/main" id="{8A8340FC-713E-5E1D-71AD-B27ECB27718C}"/>
              </a:ext>
            </a:extLst>
          </p:cNvPr>
          <p:cNvSpPr/>
          <p:nvPr/>
        </p:nvSpPr>
        <p:spPr>
          <a:xfrm>
            <a:off x="838200" y="-610126"/>
            <a:ext cx="10515600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DCDC8095-B7E0-10D2-3270-C6998C590441}"/>
              </a:ext>
            </a:extLst>
          </p:cNvPr>
          <p:cNvSpPr txBox="1"/>
          <p:nvPr/>
        </p:nvSpPr>
        <p:spPr>
          <a:xfrm>
            <a:off x="3004457" y="612407"/>
            <a:ext cx="618308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Uvod v psihologijo</a:t>
            </a:r>
          </a:p>
        </p:txBody>
      </p:sp>
      <p:sp>
        <p:nvSpPr>
          <p:cNvPr id="3" name="Pravokotnik: zaokroženi vogali 2">
            <a:extLst>
              <a:ext uri="{FF2B5EF4-FFF2-40B4-BE49-F238E27FC236}">
                <a16:creationId xmlns:a16="http://schemas.microsoft.com/office/drawing/2014/main" id="{36DF7FBA-5D37-C4FB-52F5-663AD5AACAAF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4" name="Označba mesta vsebine 2">
            <a:extLst>
              <a:ext uri="{FF2B5EF4-FFF2-40B4-BE49-F238E27FC236}">
                <a16:creationId xmlns:a16="http://schemas.microsoft.com/office/drawing/2014/main" id="{2BC8B0B0-B0A3-A443-C4BD-F920CDF22C91}"/>
              </a:ext>
            </a:extLst>
          </p:cNvPr>
          <p:cNvSpPr txBox="1">
            <a:spLocks/>
          </p:cNvSpPr>
          <p:nvPr/>
        </p:nvSpPr>
        <p:spPr>
          <a:xfrm>
            <a:off x="1351805" y="1883200"/>
            <a:ext cx="9359737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sl-SI" sz="2000" b="1" u="sng" dirty="0">
                <a:solidFill>
                  <a:srgbClr val="800000"/>
                </a:solidFill>
                <a:latin typeface="Comic Sans MS" panose="030F0702030302020204" pitchFamily="66" charset="0"/>
              </a:rPr>
              <a:t>METODE PROUČEVANJA – </a:t>
            </a:r>
            <a:r>
              <a:rPr lang="sl-SI" sz="2000" b="1" u="sng" dirty="0" err="1">
                <a:solidFill>
                  <a:srgbClr val="800000"/>
                </a:solidFill>
                <a:latin typeface="Comic Sans MS" panose="030F0702030302020204" pitchFamily="66" charset="0"/>
              </a:rPr>
              <a:t>neeksperimentalne</a:t>
            </a:r>
            <a:r>
              <a:rPr lang="sl-SI" sz="2000" b="1" u="sng" dirty="0">
                <a:solidFill>
                  <a:srgbClr val="800000"/>
                </a:solidFill>
                <a:latin typeface="Comic Sans MS" panose="030F0702030302020204" pitchFamily="66" charset="0"/>
              </a:rPr>
              <a:t> metode (npr. opazovanje): </a:t>
            </a: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b="1" dirty="0">
              <a:solidFill>
                <a:srgbClr val="80000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F907203F-809E-88AB-75ED-74D6B8C3D28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73852911"/>
              </p:ext>
            </p:extLst>
          </p:nvPr>
        </p:nvGraphicFramePr>
        <p:xfrm>
          <a:off x="1830753" y="2692399"/>
          <a:ext cx="8640027" cy="31172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86225039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440354-84A0-9EF5-F9B1-4F03934860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Označba mesta vsebine 22">
            <a:extLst>
              <a:ext uri="{FF2B5EF4-FFF2-40B4-BE49-F238E27FC236}">
                <a16:creationId xmlns:a16="http://schemas.microsoft.com/office/drawing/2014/main" id="{7B7A981A-73D8-2947-2383-4F2F2C88BD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8" t="-527" r="9562" b="527"/>
          <a:stretch/>
        </p:blipFill>
        <p:spPr>
          <a:xfrm>
            <a:off x="-12802" y="-35722"/>
            <a:ext cx="12520916" cy="6915154"/>
          </a:xfrm>
        </p:spPr>
      </p:pic>
      <p:grpSp>
        <p:nvGrpSpPr>
          <p:cNvPr id="16" name="Skupina 15">
            <a:extLst>
              <a:ext uri="{FF2B5EF4-FFF2-40B4-BE49-F238E27FC236}">
                <a16:creationId xmlns:a16="http://schemas.microsoft.com/office/drawing/2014/main" id="{8A8BF8F0-B8A8-570C-8B1E-1133A91E360E}"/>
              </a:ext>
            </a:extLst>
          </p:cNvPr>
          <p:cNvGrpSpPr/>
          <p:nvPr/>
        </p:nvGrpSpPr>
        <p:grpSpPr>
          <a:xfrm>
            <a:off x="-12802" y="1074198"/>
            <a:ext cx="12270129" cy="5840954"/>
            <a:chOff x="239415" y="1069662"/>
            <a:chExt cx="12270129" cy="5840954"/>
          </a:xfrm>
        </p:grpSpPr>
        <p:sp>
          <p:nvSpPr>
            <p:cNvPr id="17" name="Pravokotni trikotnik 16">
              <a:extLst>
                <a:ext uri="{FF2B5EF4-FFF2-40B4-BE49-F238E27FC236}">
                  <a16:creationId xmlns:a16="http://schemas.microsoft.com/office/drawing/2014/main" id="{1BA60C98-E005-323C-8EA2-3C0D77BDC4B6}"/>
                </a:ext>
              </a:extLst>
            </p:cNvPr>
            <p:cNvSpPr/>
            <p:nvPr/>
          </p:nvSpPr>
          <p:spPr>
            <a:xfrm>
              <a:off x="239415" y="1069662"/>
              <a:ext cx="12270129" cy="5808803"/>
            </a:xfrm>
            <a:prstGeom prst="rtTriangle">
              <a:avLst/>
            </a:prstGeom>
            <a:solidFill>
              <a:srgbClr val="8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9" name="Pravokotni trikotnik 18">
              <a:extLst>
                <a:ext uri="{FF2B5EF4-FFF2-40B4-BE49-F238E27FC236}">
                  <a16:creationId xmlns:a16="http://schemas.microsoft.com/office/drawing/2014/main" id="{70BBAB9A-8DEB-7083-01B2-F9A9E8DC000F}"/>
                </a:ext>
              </a:extLst>
            </p:cNvPr>
            <p:cNvSpPr/>
            <p:nvPr/>
          </p:nvSpPr>
          <p:spPr>
            <a:xfrm>
              <a:off x="252217" y="1549056"/>
              <a:ext cx="11340990" cy="5361560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20" name="Skupina 19">
            <a:extLst>
              <a:ext uri="{FF2B5EF4-FFF2-40B4-BE49-F238E27FC236}">
                <a16:creationId xmlns:a16="http://schemas.microsoft.com/office/drawing/2014/main" id="{38FE3160-26A2-373F-97D7-19DDC10CAE7D}"/>
              </a:ext>
            </a:extLst>
          </p:cNvPr>
          <p:cNvGrpSpPr/>
          <p:nvPr/>
        </p:nvGrpSpPr>
        <p:grpSpPr>
          <a:xfrm>
            <a:off x="6096001" y="1"/>
            <a:ext cx="6424916" cy="5366924"/>
            <a:chOff x="6613864" y="-2"/>
            <a:chExt cx="5894248" cy="5181602"/>
          </a:xfrm>
        </p:grpSpPr>
        <p:sp>
          <p:nvSpPr>
            <p:cNvPr id="21" name="Pravokotni trikotnik 20">
              <a:extLst>
                <a:ext uri="{FF2B5EF4-FFF2-40B4-BE49-F238E27FC236}">
                  <a16:creationId xmlns:a16="http://schemas.microsoft.com/office/drawing/2014/main" id="{C7EB8DFE-8800-EC81-3DE3-1DC2ADC29BAF}"/>
                </a:ext>
              </a:extLst>
            </p:cNvPr>
            <p:cNvSpPr/>
            <p:nvPr/>
          </p:nvSpPr>
          <p:spPr>
            <a:xfrm rot="10800000">
              <a:off x="6613864" y="0"/>
              <a:ext cx="5883538" cy="5181600"/>
            </a:xfrm>
            <a:prstGeom prst="rtTriangle">
              <a:avLst/>
            </a:prstGeom>
            <a:solidFill>
              <a:srgbClr val="8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/>
            </a:p>
          </p:txBody>
        </p:sp>
        <p:sp>
          <p:nvSpPr>
            <p:cNvPr id="24" name="Pravokotni trikotnik 23">
              <a:extLst>
                <a:ext uri="{FF2B5EF4-FFF2-40B4-BE49-F238E27FC236}">
                  <a16:creationId xmlns:a16="http://schemas.microsoft.com/office/drawing/2014/main" id="{C5B0F080-DE2F-B930-4159-83D7B4DCB72C}"/>
                </a:ext>
              </a:extLst>
            </p:cNvPr>
            <p:cNvSpPr/>
            <p:nvPr/>
          </p:nvSpPr>
          <p:spPr>
            <a:xfrm rot="10800000">
              <a:off x="7090458" y="-2"/>
              <a:ext cx="5417654" cy="4598634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2" name="Znak za minus 1">
            <a:extLst>
              <a:ext uri="{FF2B5EF4-FFF2-40B4-BE49-F238E27FC236}">
                <a16:creationId xmlns:a16="http://schemas.microsoft.com/office/drawing/2014/main" id="{17A3AF31-8AE3-C61E-A170-7097F37C05DC}"/>
              </a:ext>
            </a:extLst>
          </p:cNvPr>
          <p:cNvSpPr/>
          <p:nvPr/>
        </p:nvSpPr>
        <p:spPr>
          <a:xfrm>
            <a:off x="838200" y="-610126"/>
            <a:ext cx="10515600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C7C0B730-6F52-440B-CE7E-CD50FA0940C1}"/>
              </a:ext>
            </a:extLst>
          </p:cNvPr>
          <p:cNvSpPr txBox="1"/>
          <p:nvPr/>
        </p:nvSpPr>
        <p:spPr>
          <a:xfrm>
            <a:off x="3004457" y="612407"/>
            <a:ext cx="618308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Uvod v psihologijo</a:t>
            </a:r>
          </a:p>
        </p:txBody>
      </p:sp>
      <p:sp>
        <p:nvSpPr>
          <p:cNvPr id="3" name="Pravokotnik: zaokroženi vogali 2">
            <a:extLst>
              <a:ext uri="{FF2B5EF4-FFF2-40B4-BE49-F238E27FC236}">
                <a16:creationId xmlns:a16="http://schemas.microsoft.com/office/drawing/2014/main" id="{CFE8A033-442C-A971-9C5B-B1DE044AB658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4" name="Označba mesta vsebine 2">
            <a:extLst>
              <a:ext uri="{FF2B5EF4-FFF2-40B4-BE49-F238E27FC236}">
                <a16:creationId xmlns:a16="http://schemas.microsoft.com/office/drawing/2014/main" id="{82E689C9-83C4-8DA0-E550-044182D45E09}"/>
              </a:ext>
            </a:extLst>
          </p:cNvPr>
          <p:cNvSpPr txBox="1">
            <a:spLocks/>
          </p:cNvSpPr>
          <p:nvPr/>
        </p:nvSpPr>
        <p:spPr>
          <a:xfrm>
            <a:off x="1351805" y="1883200"/>
            <a:ext cx="9359737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sl-SI" sz="2000" b="1" u="sng" dirty="0">
                <a:solidFill>
                  <a:srgbClr val="800000"/>
                </a:solidFill>
                <a:latin typeface="Comic Sans MS" panose="030F0702030302020204" pitchFamily="66" charset="0"/>
              </a:rPr>
              <a:t>METODE PROUČEVANJA – spraševanje</a:t>
            </a: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sl-SI" sz="2000" b="1" dirty="0">
                <a:solidFill>
                  <a:srgbClr val="800000"/>
                </a:solidFill>
                <a:latin typeface="Comic Sans MS" panose="030F0702030302020204" pitchFamily="66" charset="0"/>
              </a:rPr>
              <a:t>Intervju: </a:t>
            </a:r>
            <a:r>
              <a:rPr lang="sl-SI" sz="2000" dirty="0">
                <a:latin typeface="Comic Sans MS" panose="030F0702030302020204" pitchFamily="66" charset="0"/>
              </a:rPr>
              <a:t>psihološki razgovor pri katerem v osebnem stiku zastavljamo vprašanja</a:t>
            </a: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sl-SI" altLang="sl-SI" sz="2000" b="1" u="sng" dirty="0">
                <a:latin typeface="Comic Sans MS" panose="030F0702030302020204" pitchFamily="66" charset="0"/>
              </a:rPr>
              <a:t>Strukturiran:</a:t>
            </a:r>
            <a:r>
              <a:rPr lang="sl-SI" altLang="sl-SI" sz="2000" dirty="0">
                <a:latin typeface="Comic Sans MS" panose="030F0702030302020204" pitchFamily="66" charset="0"/>
              </a:rPr>
              <a:t> (vprašanja so enaka za vse kandidate in v istem vrstnem redu; omogoča nam odgovore, ki jih lahko med seboj primerjamo) </a:t>
            </a:r>
          </a:p>
          <a:p>
            <a:pPr marL="0" indent="0">
              <a:buNone/>
            </a:pPr>
            <a:r>
              <a:rPr lang="sl-SI" altLang="sl-SI" sz="2000" b="1" u="sng" dirty="0">
                <a:latin typeface="Comic Sans MS" panose="030F0702030302020204" pitchFamily="66" charset="0"/>
              </a:rPr>
              <a:t>Nestrukturiran:</a:t>
            </a:r>
            <a:r>
              <a:rPr lang="sl-SI" altLang="sl-SI" sz="2000" dirty="0">
                <a:latin typeface="Comic Sans MS" panose="030F0702030302020204" pitchFamily="66" charset="0"/>
              </a:rPr>
              <a:t> (določena le okvirna vsebina; vprašanja prilagajamo odgovorom; ko želimo izvedeti več podrobnosti o posamezniku)</a:t>
            </a:r>
          </a:p>
          <a:p>
            <a:pPr marL="0" indent="0">
              <a:buNone/>
            </a:pPr>
            <a:endParaRPr lang="sl-SI" sz="2000" b="1" dirty="0">
              <a:solidFill>
                <a:srgbClr val="80000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sl-SI" sz="2000" dirty="0">
                <a:latin typeface="Comic Sans MS" panose="030F0702030302020204" pitchFamily="66" charset="0"/>
              </a:rPr>
              <a:t>Prednosti in slabosti?</a:t>
            </a: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5" name="Rokopis 4">
                <a:extLst>
                  <a:ext uri="{FF2B5EF4-FFF2-40B4-BE49-F238E27FC236}">
                    <a16:creationId xmlns:a16="http://schemas.microsoft.com/office/drawing/2014/main" id="{CCA0CAD8-C468-7523-C01F-3CE9CE46AC1E}"/>
                  </a:ext>
                </a:extLst>
              </p14:cNvPr>
              <p14:cNvContentPartPr/>
              <p14:nvPr/>
            </p14:nvContentPartPr>
            <p14:xfrm rot="18911256">
              <a:off x="1760568" y="4700104"/>
              <a:ext cx="1977362" cy="1977362"/>
            </p14:xfrm>
          </p:contentPart>
        </mc:Choice>
        <mc:Fallback xmlns="">
          <p:pic>
            <p:nvPicPr>
              <p:cNvPr id="5" name="Rokopis 4">
                <a:extLst>
                  <a:ext uri="{FF2B5EF4-FFF2-40B4-BE49-F238E27FC236}">
                    <a16:creationId xmlns:a16="http://schemas.microsoft.com/office/drawing/2014/main" id="{CCA0CAD8-C468-7523-C01F-3CE9CE46AC1E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 rot="18911256">
                <a:off x="1706552" y="4592071"/>
                <a:ext cx="2085035" cy="2193068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72691999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0D85D6-3B8A-9329-D39A-6081CEA7ED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Označba mesta vsebine 22">
            <a:extLst>
              <a:ext uri="{FF2B5EF4-FFF2-40B4-BE49-F238E27FC236}">
                <a16:creationId xmlns:a16="http://schemas.microsoft.com/office/drawing/2014/main" id="{0537E4F1-74FE-B580-4D91-1C24237410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8" t="-527" r="9562" b="527"/>
          <a:stretch/>
        </p:blipFill>
        <p:spPr>
          <a:xfrm>
            <a:off x="-12802" y="-35722"/>
            <a:ext cx="12520916" cy="6915154"/>
          </a:xfrm>
        </p:spPr>
      </p:pic>
      <p:grpSp>
        <p:nvGrpSpPr>
          <p:cNvPr id="16" name="Skupina 15">
            <a:extLst>
              <a:ext uri="{FF2B5EF4-FFF2-40B4-BE49-F238E27FC236}">
                <a16:creationId xmlns:a16="http://schemas.microsoft.com/office/drawing/2014/main" id="{F591BA9C-2304-F2F4-0226-63D08A87FC47}"/>
              </a:ext>
            </a:extLst>
          </p:cNvPr>
          <p:cNvGrpSpPr/>
          <p:nvPr/>
        </p:nvGrpSpPr>
        <p:grpSpPr>
          <a:xfrm>
            <a:off x="-12802" y="1074198"/>
            <a:ext cx="12270129" cy="5840954"/>
            <a:chOff x="239415" y="1069662"/>
            <a:chExt cx="12270129" cy="5840954"/>
          </a:xfrm>
        </p:grpSpPr>
        <p:sp>
          <p:nvSpPr>
            <p:cNvPr id="17" name="Pravokotni trikotnik 16">
              <a:extLst>
                <a:ext uri="{FF2B5EF4-FFF2-40B4-BE49-F238E27FC236}">
                  <a16:creationId xmlns:a16="http://schemas.microsoft.com/office/drawing/2014/main" id="{7A9AC0D3-7F38-2127-AB77-E80025499C4C}"/>
                </a:ext>
              </a:extLst>
            </p:cNvPr>
            <p:cNvSpPr/>
            <p:nvPr/>
          </p:nvSpPr>
          <p:spPr>
            <a:xfrm>
              <a:off x="239415" y="1069662"/>
              <a:ext cx="12270129" cy="5808803"/>
            </a:xfrm>
            <a:prstGeom prst="rtTriangle">
              <a:avLst/>
            </a:prstGeom>
            <a:solidFill>
              <a:srgbClr val="8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9" name="Pravokotni trikotnik 18">
              <a:extLst>
                <a:ext uri="{FF2B5EF4-FFF2-40B4-BE49-F238E27FC236}">
                  <a16:creationId xmlns:a16="http://schemas.microsoft.com/office/drawing/2014/main" id="{5FA52BCB-48CF-470F-2B3A-F2676C649820}"/>
                </a:ext>
              </a:extLst>
            </p:cNvPr>
            <p:cNvSpPr/>
            <p:nvPr/>
          </p:nvSpPr>
          <p:spPr>
            <a:xfrm>
              <a:off x="252217" y="1549056"/>
              <a:ext cx="11340990" cy="5361560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20" name="Skupina 19">
            <a:extLst>
              <a:ext uri="{FF2B5EF4-FFF2-40B4-BE49-F238E27FC236}">
                <a16:creationId xmlns:a16="http://schemas.microsoft.com/office/drawing/2014/main" id="{355609D7-304A-4BA2-E81D-034802D51D6E}"/>
              </a:ext>
            </a:extLst>
          </p:cNvPr>
          <p:cNvGrpSpPr/>
          <p:nvPr/>
        </p:nvGrpSpPr>
        <p:grpSpPr>
          <a:xfrm>
            <a:off x="6096001" y="1"/>
            <a:ext cx="6424916" cy="5366924"/>
            <a:chOff x="6613864" y="-2"/>
            <a:chExt cx="5894248" cy="5181602"/>
          </a:xfrm>
        </p:grpSpPr>
        <p:sp>
          <p:nvSpPr>
            <p:cNvPr id="21" name="Pravokotni trikotnik 20">
              <a:extLst>
                <a:ext uri="{FF2B5EF4-FFF2-40B4-BE49-F238E27FC236}">
                  <a16:creationId xmlns:a16="http://schemas.microsoft.com/office/drawing/2014/main" id="{A7BAB06C-74B2-3F00-4263-A1D25EC9A7E6}"/>
                </a:ext>
              </a:extLst>
            </p:cNvPr>
            <p:cNvSpPr/>
            <p:nvPr/>
          </p:nvSpPr>
          <p:spPr>
            <a:xfrm rot="10800000">
              <a:off x="6613864" y="0"/>
              <a:ext cx="5883538" cy="5181600"/>
            </a:xfrm>
            <a:prstGeom prst="rtTriangle">
              <a:avLst/>
            </a:prstGeom>
            <a:solidFill>
              <a:srgbClr val="8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/>
            </a:p>
          </p:txBody>
        </p:sp>
        <p:sp>
          <p:nvSpPr>
            <p:cNvPr id="24" name="Pravokotni trikotnik 23">
              <a:extLst>
                <a:ext uri="{FF2B5EF4-FFF2-40B4-BE49-F238E27FC236}">
                  <a16:creationId xmlns:a16="http://schemas.microsoft.com/office/drawing/2014/main" id="{B3BEE0EF-5131-9553-B9A2-969A3BFE3BE9}"/>
                </a:ext>
              </a:extLst>
            </p:cNvPr>
            <p:cNvSpPr/>
            <p:nvPr/>
          </p:nvSpPr>
          <p:spPr>
            <a:xfrm rot="10800000">
              <a:off x="7090458" y="-2"/>
              <a:ext cx="5417654" cy="4598634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2" name="Znak za minus 1">
            <a:extLst>
              <a:ext uri="{FF2B5EF4-FFF2-40B4-BE49-F238E27FC236}">
                <a16:creationId xmlns:a16="http://schemas.microsoft.com/office/drawing/2014/main" id="{C41F690E-1190-52A4-9B7C-1ADFE925046D}"/>
              </a:ext>
            </a:extLst>
          </p:cNvPr>
          <p:cNvSpPr/>
          <p:nvPr/>
        </p:nvSpPr>
        <p:spPr>
          <a:xfrm>
            <a:off x="838200" y="-610126"/>
            <a:ext cx="10515600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92C5AA36-7506-CABF-B91D-004FB46B1FEB}"/>
              </a:ext>
            </a:extLst>
          </p:cNvPr>
          <p:cNvSpPr txBox="1"/>
          <p:nvPr/>
        </p:nvSpPr>
        <p:spPr>
          <a:xfrm>
            <a:off x="3004457" y="612407"/>
            <a:ext cx="618308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Uvod v psihologijo</a:t>
            </a:r>
          </a:p>
        </p:txBody>
      </p:sp>
      <p:sp>
        <p:nvSpPr>
          <p:cNvPr id="3" name="Pravokotnik: zaokroženi vogali 2">
            <a:extLst>
              <a:ext uri="{FF2B5EF4-FFF2-40B4-BE49-F238E27FC236}">
                <a16:creationId xmlns:a16="http://schemas.microsoft.com/office/drawing/2014/main" id="{EC540B7D-4FFF-17C8-388E-25811D0CA023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4" name="Označba mesta vsebine 2">
            <a:extLst>
              <a:ext uri="{FF2B5EF4-FFF2-40B4-BE49-F238E27FC236}">
                <a16:creationId xmlns:a16="http://schemas.microsoft.com/office/drawing/2014/main" id="{7DA96046-169B-C9C4-0368-FB61DD91F28E}"/>
              </a:ext>
            </a:extLst>
          </p:cNvPr>
          <p:cNvSpPr txBox="1">
            <a:spLocks/>
          </p:cNvSpPr>
          <p:nvPr/>
        </p:nvSpPr>
        <p:spPr>
          <a:xfrm>
            <a:off x="1351805" y="1883200"/>
            <a:ext cx="9359737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sl-SI" sz="2000" b="1" u="sng" dirty="0">
                <a:solidFill>
                  <a:srgbClr val="800000"/>
                </a:solidFill>
                <a:latin typeface="Comic Sans MS" panose="030F0702030302020204" pitchFamily="66" charset="0"/>
              </a:rPr>
              <a:t>METODE PROUČEVANJA – spraševanje</a:t>
            </a: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sl-SI" sz="2000" b="1" dirty="0">
                <a:solidFill>
                  <a:srgbClr val="800000"/>
                </a:solidFill>
                <a:latin typeface="Comic Sans MS" panose="030F0702030302020204" pitchFamily="66" charset="0"/>
              </a:rPr>
              <a:t>Vprašalnik: </a:t>
            </a:r>
            <a:r>
              <a:rPr lang="sl-SI" sz="2000" dirty="0">
                <a:latin typeface="Comic Sans MS" panose="030F0702030302020204" pitchFamily="66" charset="0"/>
              </a:rPr>
              <a:t>„standardiziran intervju“</a:t>
            </a:r>
          </a:p>
          <a:p>
            <a:pPr marL="0" indent="0">
              <a:buNone/>
            </a:pPr>
            <a:r>
              <a:rPr lang="sl-SI" sz="2000" dirty="0">
                <a:latin typeface="Comic Sans MS" panose="030F0702030302020204" pitchFamily="66" charset="0"/>
              </a:rPr>
              <a:t>- vprašalnik odprtega tipa </a:t>
            </a:r>
          </a:p>
          <a:p>
            <a:pPr marL="0" indent="0">
              <a:buNone/>
            </a:pPr>
            <a:r>
              <a:rPr lang="sl-SI" sz="2000" dirty="0">
                <a:latin typeface="Comic Sans MS" panose="030F0702030302020204" pitchFamily="66" charset="0"/>
              </a:rPr>
              <a:t>(prosti odgovori)</a:t>
            </a:r>
          </a:p>
          <a:p>
            <a:pPr marL="0" indent="0">
              <a:buNone/>
            </a:pPr>
            <a:r>
              <a:rPr lang="sl-SI" sz="2000" dirty="0">
                <a:latin typeface="Comic Sans MS" panose="030F0702030302020204" pitchFamily="66" charset="0"/>
              </a:rPr>
              <a:t>- vprašalnik zaprtega tipa</a:t>
            </a:r>
          </a:p>
          <a:p>
            <a:pPr marL="0" indent="0">
              <a:buNone/>
            </a:pPr>
            <a:r>
              <a:rPr lang="sl-SI" sz="2000" dirty="0">
                <a:latin typeface="Comic Sans MS" panose="030F0702030302020204" pitchFamily="66" charset="0"/>
              </a:rPr>
              <a:t>(npr. ocenjevalna lestvica)</a:t>
            </a:r>
          </a:p>
          <a:p>
            <a:pPr marL="0" indent="0">
              <a:buNone/>
            </a:pPr>
            <a:r>
              <a:rPr lang="sl-SI" sz="2000" dirty="0">
                <a:latin typeface="Comic Sans MS" panose="030F0702030302020204" pitchFamily="66" charset="0"/>
              </a:rPr>
              <a:t>- kombinacija</a:t>
            </a:r>
          </a:p>
          <a:p>
            <a:pPr marL="0" indent="0">
              <a:buNone/>
            </a:pPr>
            <a:endParaRPr lang="sl-SI" sz="2000" b="1" dirty="0">
              <a:solidFill>
                <a:srgbClr val="80000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pic>
        <p:nvPicPr>
          <p:cNvPr id="5" name="Slika 4">
            <a:extLst>
              <a:ext uri="{FF2B5EF4-FFF2-40B4-BE49-F238E27FC236}">
                <a16:creationId xmlns:a16="http://schemas.microsoft.com/office/drawing/2014/main" id="{0A701A6C-C40B-DF22-4C83-C16FAE1786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2138" y="2464079"/>
            <a:ext cx="3978729" cy="3291925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7" name="Rokopis 6">
                <a:extLst>
                  <a:ext uri="{FF2B5EF4-FFF2-40B4-BE49-F238E27FC236}">
                    <a16:creationId xmlns:a16="http://schemas.microsoft.com/office/drawing/2014/main" id="{CA5F8A3F-964D-6D79-94EB-8ADC78F9638E}"/>
                  </a:ext>
                </a:extLst>
              </p14:cNvPr>
              <p14:cNvContentPartPr/>
              <p14:nvPr/>
            </p14:nvContentPartPr>
            <p14:xfrm rot="18911256">
              <a:off x="1760568" y="4700104"/>
              <a:ext cx="1977362" cy="1977362"/>
            </p14:xfrm>
          </p:contentPart>
        </mc:Choice>
        <mc:Fallback xmlns="">
          <p:pic>
            <p:nvPicPr>
              <p:cNvPr id="7" name="Rokopis 6">
                <a:extLst>
                  <a:ext uri="{FF2B5EF4-FFF2-40B4-BE49-F238E27FC236}">
                    <a16:creationId xmlns:a16="http://schemas.microsoft.com/office/drawing/2014/main" id="{CA5F8A3F-964D-6D79-94EB-8ADC78F9638E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 rot="18911256">
                <a:off x="1706552" y="4592071"/>
                <a:ext cx="2085035" cy="2193068"/>
              </a:xfrm>
              <a:prstGeom prst="rect">
                <a:avLst/>
              </a:prstGeom>
            </p:spPr>
          </p:pic>
        </mc:Fallback>
      </mc:AlternateContent>
      <p:sp>
        <p:nvSpPr>
          <p:cNvPr id="8" name="PoljeZBesedilom 7">
            <a:extLst>
              <a:ext uri="{FF2B5EF4-FFF2-40B4-BE49-F238E27FC236}">
                <a16:creationId xmlns:a16="http://schemas.microsoft.com/office/drawing/2014/main" id="{5AC57473-653E-B6B7-9868-04221D9BE99F}"/>
              </a:ext>
            </a:extLst>
          </p:cNvPr>
          <p:cNvSpPr txBox="1"/>
          <p:nvPr/>
        </p:nvSpPr>
        <p:spPr>
          <a:xfrm>
            <a:off x="1375581" y="5488730"/>
            <a:ext cx="626763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sl-SI" sz="2000" dirty="0">
                <a:latin typeface="Comic Sans MS" panose="030F0702030302020204" pitchFamily="66" charset="0"/>
              </a:rPr>
              <a:t>Prednosti in slabosti?</a:t>
            </a:r>
          </a:p>
        </p:txBody>
      </p:sp>
    </p:spTree>
    <p:extLst>
      <p:ext uri="{BB962C8B-B14F-4D97-AF65-F5344CB8AC3E}">
        <p14:creationId xmlns:p14="http://schemas.microsoft.com/office/powerpoint/2010/main" val="96190446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077864-AF9B-6AF5-A226-B414BFEE6D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Označba mesta vsebine 22">
            <a:extLst>
              <a:ext uri="{FF2B5EF4-FFF2-40B4-BE49-F238E27FC236}">
                <a16:creationId xmlns:a16="http://schemas.microsoft.com/office/drawing/2014/main" id="{21F4B6D3-4ACB-E1CB-5E1B-FCFA640532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8" t="-527" r="9562" b="527"/>
          <a:stretch/>
        </p:blipFill>
        <p:spPr>
          <a:xfrm>
            <a:off x="-12802" y="-35722"/>
            <a:ext cx="12520916" cy="6915154"/>
          </a:xfrm>
        </p:spPr>
      </p:pic>
      <p:grpSp>
        <p:nvGrpSpPr>
          <p:cNvPr id="16" name="Skupina 15">
            <a:extLst>
              <a:ext uri="{FF2B5EF4-FFF2-40B4-BE49-F238E27FC236}">
                <a16:creationId xmlns:a16="http://schemas.microsoft.com/office/drawing/2014/main" id="{DFBFA771-F16C-3A56-4B8F-1686270DEC31}"/>
              </a:ext>
            </a:extLst>
          </p:cNvPr>
          <p:cNvGrpSpPr/>
          <p:nvPr/>
        </p:nvGrpSpPr>
        <p:grpSpPr>
          <a:xfrm>
            <a:off x="-12802" y="1074198"/>
            <a:ext cx="12270129" cy="5840954"/>
            <a:chOff x="239415" y="1069662"/>
            <a:chExt cx="12270129" cy="5840954"/>
          </a:xfrm>
        </p:grpSpPr>
        <p:sp>
          <p:nvSpPr>
            <p:cNvPr id="17" name="Pravokotni trikotnik 16">
              <a:extLst>
                <a:ext uri="{FF2B5EF4-FFF2-40B4-BE49-F238E27FC236}">
                  <a16:creationId xmlns:a16="http://schemas.microsoft.com/office/drawing/2014/main" id="{DC71EF3A-7C5D-5F70-04A9-A8751CC6545F}"/>
                </a:ext>
              </a:extLst>
            </p:cNvPr>
            <p:cNvSpPr/>
            <p:nvPr/>
          </p:nvSpPr>
          <p:spPr>
            <a:xfrm>
              <a:off x="239415" y="1069662"/>
              <a:ext cx="12270129" cy="5808803"/>
            </a:xfrm>
            <a:prstGeom prst="rtTriangle">
              <a:avLst/>
            </a:prstGeom>
            <a:solidFill>
              <a:srgbClr val="8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9" name="Pravokotni trikotnik 18">
              <a:extLst>
                <a:ext uri="{FF2B5EF4-FFF2-40B4-BE49-F238E27FC236}">
                  <a16:creationId xmlns:a16="http://schemas.microsoft.com/office/drawing/2014/main" id="{A75D30D2-E6A4-F776-B02D-915B40B6EF11}"/>
                </a:ext>
              </a:extLst>
            </p:cNvPr>
            <p:cNvSpPr/>
            <p:nvPr/>
          </p:nvSpPr>
          <p:spPr>
            <a:xfrm>
              <a:off x="252217" y="1549056"/>
              <a:ext cx="11340990" cy="5361560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20" name="Skupina 19">
            <a:extLst>
              <a:ext uri="{FF2B5EF4-FFF2-40B4-BE49-F238E27FC236}">
                <a16:creationId xmlns:a16="http://schemas.microsoft.com/office/drawing/2014/main" id="{9FBA9397-E68C-272D-5FC4-DE8CD8E4448E}"/>
              </a:ext>
            </a:extLst>
          </p:cNvPr>
          <p:cNvGrpSpPr/>
          <p:nvPr/>
        </p:nvGrpSpPr>
        <p:grpSpPr>
          <a:xfrm>
            <a:off x="6096001" y="1"/>
            <a:ext cx="6424916" cy="5366924"/>
            <a:chOff x="6613864" y="-2"/>
            <a:chExt cx="5894248" cy="5181602"/>
          </a:xfrm>
        </p:grpSpPr>
        <p:sp>
          <p:nvSpPr>
            <p:cNvPr id="21" name="Pravokotni trikotnik 20">
              <a:extLst>
                <a:ext uri="{FF2B5EF4-FFF2-40B4-BE49-F238E27FC236}">
                  <a16:creationId xmlns:a16="http://schemas.microsoft.com/office/drawing/2014/main" id="{016F3021-29A8-973D-C4BE-E92EC98C9DBC}"/>
                </a:ext>
              </a:extLst>
            </p:cNvPr>
            <p:cNvSpPr/>
            <p:nvPr/>
          </p:nvSpPr>
          <p:spPr>
            <a:xfrm rot="10800000">
              <a:off x="6613864" y="0"/>
              <a:ext cx="5883538" cy="5181600"/>
            </a:xfrm>
            <a:prstGeom prst="rtTriangle">
              <a:avLst/>
            </a:prstGeom>
            <a:solidFill>
              <a:srgbClr val="8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/>
            </a:p>
          </p:txBody>
        </p:sp>
        <p:sp>
          <p:nvSpPr>
            <p:cNvPr id="24" name="Pravokotni trikotnik 23">
              <a:extLst>
                <a:ext uri="{FF2B5EF4-FFF2-40B4-BE49-F238E27FC236}">
                  <a16:creationId xmlns:a16="http://schemas.microsoft.com/office/drawing/2014/main" id="{789193F3-DCF0-3571-08FE-C4EB5B293AED}"/>
                </a:ext>
              </a:extLst>
            </p:cNvPr>
            <p:cNvSpPr/>
            <p:nvPr/>
          </p:nvSpPr>
          <p:spPr>
            <a:xfrm rot="10800000">
              <a:off x="7090458" y="-2"/>
              <a:ext cx="5417654" cy="4598634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2" name="Znak za minus 1">
            <a:extLst>
              <a:ext uri="{FF2B5EF4-FFF2-40B4-BE49-F238E27FC236}">
                <a16:creationId xmlns:a16="http://schemas.microsoft.com/office/drawing/2014/main" id="{FEC078DA-BB52-006A-18AB-5C08F2339B04}"/>
              </a:ext>
            </a:extLst>
          </p:cNvPr>
          <p:cNvSpPr/>
          <p:nvPr/>
        </p:nvSpPr>
        <p:spPr>
          <a:xfrm>
            <a:off x="838200" y="-610126"/>
            <a:ext cx="10515600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80759AC0-558C-02A0-BCD9-B36F5B19B588}"/>
              </a:ext>
            </a:extLst>
          </p:cNvPr>
          <p:cNvSpPr txBox="1"/>
          <p:nvPr/>
        </p:nvSpPr>
        <p:spPr>
          <a:xfrm>
            <a:off x="3004457" y="612407"/>
            <a:ext cx="618308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Uvod v psihologijo</a:t>
            </a:r>
          </a:p>
        </p:txBody>
      </p:sp>
      <p:sp>
        <p:nvSpPr>
          <p:cNvPr id="7" name="Pravokotnik: zaokroženi vogali 6">
            <a:extLst>
              <a:ext uri="{FF2B5EF4-FFF2-40B4-BE49-F238E27FC236}">
                <a16:creationId xmlns:a16="http://schemas.microsoft.com/office/drawing/2014/main" id="{79F51D36-CCC3-0920-B304-06C0A65BA67F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8" name="Označba mesta vsebine 2">
            <a:extLst>
              <a:ext uri="{FF2B5EF4-FFF2-40B4-BE49-F238E27FC236}">
                <a16:creationId xmlns:a16="http://schemas.microsoft.com/office/drawing/2014/main" id="{A79DE7FC-46C4-21D8-F1DD-80FA1132F544}"/>
              </a:ext>
            </a:extLst>
          </p:cNvPr>
          <p:cNvSpPr txBox="1">
            <a:spLocks/>
          </p:cNvSpPr>
          <p:nvPr/>
        </p:nvSpPr>
        <p:spPr>
          <a:xfrm>
            <a:off x="1351805" y="1883200"/>
            <a:ext cx="9359737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sl-SI" sz="2000" b="1" u="sng" dirty="0">
                <a:solidFill>
                  <a:srgbClr val="800000"/>
                </a:solidFill>
                <a:latin typeface="Comic Sans MS" panose="030F0702030302020204" pitchFamily="66" charset="0"/>
              </a:rPr>
              <a:t>METODE PROUČEVANJA – spraševanje</a:t>
            </a: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sl-SI" sz="2000" b="1" dirty="0">
                <a:solidFill>
                  <a:srgbClr val="800000"/>
                </a:solidFill>
                <a:latin typeface="Comic Sans MS" panose="030F0702030302020204" pitchFamily="66" charset="0"/>
              </a:rPr>
              <a:t>Psihološki testi: </a:t>
            </a:r>
            <a:r>
              <a:rPr lang="sl-SI" sz="2000" dirty="0">
                <a:latin typeface="Comic Sans MS" panose="030F0702030302020204" pitchFamily="66" charset="0"/>
              </a:rPr>
              <a:t>so instrumenti za merjenje osebnostnih lastnosti (npr. temperament, sposobnosti, interesi)</a:t>
            </a:r>
          </a:p>
          <a:p>
            <a:pPr marL="0" indent="0">
              <a:buNone/>
            </a:pPr>
            <a:r>
              <a:rPr lang="sl-SI" sz="2000" dirty="0">
                <a:latin typeface="Comic Sans MS" panose="030F0702030302020204" pitchFamily="66" charset="0"/>
              </a:rPr>
              <a:t>- </a:t>
            </a:r>
            <a:r>
              <a:rPr lang="sl-SI" sz="2000" b="1" u="sng" dirty="0">
                <a:latin typeface="Comic Sans MS" panose="030F0702030302020204" pitchFamily="66" charset="0"/>
              </a:rPr>
              <a:t>testi sposobnosti</a:t>
            </a:r>
            <a:r>
              <a:rPr lang="sl-SI" sz="2000" b="1" dirty="0">
                <a:latin typeface="Comic Sans MS" panose="030F0702030302020204" pitchFamily="66" charset="0"/>
              </a:rPr>
              <a:t>: </a:t>
            </a:r>
            <a:r>
              <a:rPr lang="sl-SI" sz="2000" dirty="0">
                <a:latin typeface="Comic Sans MS" panose="030F0702030302020204" pitchFamily="66" charset="0"/>
              </a:rPr>
              <a:t>(npr. testi inteligentnosti, dosežka, znanja in spretnosti, testi ustvarjalnosti)</a:t>
            </a:r>
          </a:p>
          <a:p>
            <a:pPr marL="0" indent="0">
              <a:buNone/>
            </a:pPr>
            <a:r>
              <a:rPr lang="sl-SI" sz="2000" dirty="0">
                <a:latin typeface="Comic Sans MS" panose="030F0702030302020204" pitchFamily="66" charset="0"/>
              </a:rPr>
              <a:t>- </a:t>
            </a:r>
            <a:r>
              <a:rPr lang="sl-SI" sz="2000" b="1" u="sng" dirty="0">
                <a:latin typeface="Comic Sans MS" panose="030F0702030302020204" pitchFamily="66" charset="0"/>
              </a:rPr>
              <a:t>testi osebnosti</a:t>
            </a:r>
            <a:r>
              <a:rPr lang="sl-SI" sz="2000" dirty="0">
                <a:latin typeface="Comic Sans MS" panose="030F0702030302020204" pitchFamily="66" charset="0"/>
              </a:rPr>
              <a:t>: (npr. testi za merjenje osebnostnih lastnosti, testi značaja, testi interesov, stališč in vrednot)</a:t>
            </a: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sl-SI" sz="2000" dirty="0">
                <a:latin typeface="Comic Sans MS" panose="030F0702030302020204" pitchFamily="66" charset="0"/>
              </a:rPr>
              <a:t>- številčni rezultat</a:t>
            </a:r>
          </a:p>
          <a:p>
            <a:pPr marL="0" indent="0">
              <a:buNone/>
            </a:pPr>
            <a:r>
              <a:rPr lang="sl-SI" sz="2000" dirty="0">
                <a:latin typeface="Comic Sans MS" panose="030F0702030302020204" pitchFamily="66" charset="0"/>
              </a:rPr>
              <a:t>- zanesljivost in veljavnost</a:t>
            </a: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309311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FF18C8-AB03-F0CD-EFF2-A895994B59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>
            <a:extLst>
              <a:ext uri="{FF2B5EF4-FFF2-40B4-BE49-F238E27FC236}">
                <a16:creationId xmlns:a16="http://schemas.microsoft.com/office/drawing/2014/main" id="{8754994D-D86C-F126-6A55-C1CD589947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12402"/>
            <a:ext cx="12187272" cy="6970401"/>
          </a:xfrm>
          <a:prstGeom prst="rect">
            <a:avLst/>
          </a:prstGeom>
        </p:spPr>
      </p:pic>
      <p:grpSp>
        <p:nvGrpSpPr>
          <p:cNvPr id="5" name="Skupina 4">
            <a:extLst>
              <a:ext uri="{FF2B5EF4-FFF2-40B4-BE49-F238E27FC236}">
                <a16:creationId xmlns:a16="http://schemas.microsoft.com/office/drawing/2014/main" id="{79AC0754-EB90-A238-E47B-DBF03E1AB098}"/>
              </a:ext>
            </a:extLst>
          </p:cNvPr>
          <p:cNvGrpSpPr/>
          <p:nvPr/>
        </p:nvGrpSpPr>
        <p:grpSpPr>
          <a:xfrm>
            <a:off x="0" y="-112403"/>
            <a:ext cx="10297360" cy="5708531"/>
            <a:chOff x="-20286" y="-1"/>
            <a:chExt cx="9796438" cy="5330599"/>
          </a:xfrm>
        </p:grpSpPr>
        <p:sp>
          <p:nvSpPr>
            <p:cNvPr id="14" name="Pravokotni trikotnik 13">
              <a:extLst>
                <a:ext uri="{FF2B5EF4-FFF2-40B4-BE49-F238E27FC236}">
                  <a16:creationId xmlns:a16="http://schemas.microsoft.com/office/drawing/2014/main" id="{AB74EEED-5166-A411-E7AA-ED87D821D88F}"/>
                </a:ext>
              </a:extLst>
            </p:cNvPr>
            <p:cNvSpPr/>
            <p:nvPr/>
          </p:nvSpPr>
          <p:spPr>
            <a:xfrm flipV="1">
              <a:off x="-15548" y="-1"/>
              <a:ext cx="9791700" cy="5330599"/>
            </a:xfrm>
            <a:prstGeom prst="rtTriangle">
              <a:avLst/>
            </a:prstGeom>
            <a:solidFill>
              <a:srgbClr val="D88516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5" name="Pravokotni trikotnik 14">
              <a:extLst>
                <a:ext uri="{FF2B5EF4-FFF2-40B4-BE49-F238E27FC236}">
                  <a16:creationId xmlns:a16="http://schemas.microsoft.com/office/drawing/2014/main" id="{85E39872-A9A9-0135-29EC-5D51A26724C8}"/>
                </a:ext>
              </a:extLst>
            </p:cNvPr>
            <p:cNvSpPr/>
            <p:nvPr/>
          </p:nvSpPr>
          <p:spPr>
            <a:xfrm flipV="1">
              <a:off x="-20286" y="-1"/>
              <a:ext cx="8783286" cy="4876800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16" name="Skupina 15">
            <a:extLst>
              <a:ext uri="{FF2B5EF4-FFF2-40B4-BE49-F238E27FC236}">
                <a16:creationId xmlns:a16="http://schemas.microsoft.com/office/drawing/2014/main" id="{0A3237C6-BE46-FD4A-BA05-7E22D80F3B45}"/>
              </a:ext>
            </a:extLst>
          </p:cNvPr>
          <p:cNvGrpSpPr/>
          <p:nvPr/>
        </p:nvGrpSpPr>
        <p:grpSpPr>
          <a:xfrm>
            <a:off x="6249880" y="213065"/>
            <a:ext cx="5942120" cy="6644935"/>
            <a:chOff x="6419106" y="275205"/>
            <a:chExt cx="5784695" cy="6657493"/>
          </a:xfrm>
        </p:grpSpPr>
        <p:sp>
          <p:nvSpPr>
            <p:cNvPr id="17" name="Pravokotni trikotnik 16">
              <a:extLst>
                <a:ext uri="{FF2B5EF4-FFF2-40B4-BE49-F238E27FC236}">
                  <a16:creationId xmlns:a16="http://schemas.microsoft.com/office/drawing/2014/main" id="{6C17B891-6EBD-ECCB-E39F-01AA07EE47C3}"/>
                </a:ext>
              </a:extLst>
            </p:cNvPr>
            <p:cNvSpPr/>
            <p:nvPr/>
          </p:nvSpPr>
          <p:spPr>
            <a:xfrm rot="16200000">
              <a:off x="5982708" y="711603"/>
              <a:ext cx="6657492" cy="5784695"/>
            </a:xfrm>
            <a:prstGeom prst="rtTriangle">
              <a:avLst/>
            </a:prstGeom>
            <a:solidFill>
              <a:srgbClr val="D88516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/>
            </a:p>
          </p:txBody>
        </p:sp>
        <p:sp>
          <p:nvSpPr>
            <p:cNvPr id="19" name="Pravokotni trikotnik 18">
              <a:extLst>
                <a:ext uri="{FF2B5EF4-FFF2-40B4-BE49-F238E27FC236}">
                  <a16:creationId xmlns:a16="http://schemas.microsoft.com/office/drawing/2014/main" id="{3B15DA28-CE3F-447A-5951-5B5470ECCEDA}"/>
                </a:ext>
              </a:extLst>
            </p:cNvPr>
            <p:cNvSpPr/>
            <p:nvPr/>
          </p:nvSpPr>
          <p:spPr>
            <a:xfrm rot="16200000">
              <a:off x="6587632" y="1316530"/>
              <a:ext cx="6005601" cy="5226735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10" name="Pravokotni trikotnik 9">
            <a:extLst>
              <a:ext uri="{FF2B5EF4-FFF2-40B4-BE49-F238E27FC236}">
                <a16:creationId xmlns:a16="http://schemas.microsoft.com/office/drawing/2014/main" id="{8DB9811F-CA10-CB1B-9E1E-B83B85375182}"/>
              </a:ext>
            </a:extLst>
          </p:cNvPr>
          <p:cNvSpPr/>
          <p:nvPr/>
        </p:nvSpPr>
        <p:spPr>
          <a:xfrm flipV="1">
            <a:off x="-20286" y="-1"/>
            <a:ext cx="8783286" cy="4876800"/>
          </a:xfrm>
          <a:prstGeom prst="rt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+mj-lt"/>
              <a:buAutoNum type="arabicPeriod"/>
            </a:pPr>
            <a:endParaRPr lang="sl-SI" dirty="0"/>
          </a:p>
        </p:txBody>
      </p:sp>
      <p:sp>
        <p:nvSpPr>
          <p:cNvPr id="13" name="Pravokotni trikotnik 12">
            <a:extLst>
              <a:ext uri="{FF2B5EF4-FFF2-40B4-BE49-F238E27FC236}">
                <a16:creationId xmlns:a16="http://schemas.microsoft.com/office/drawing/2014/main" id="{D823044D-46BE-90DA-9731-9B24E44E16FE}"/>
              </a:ext>
            </a:extLst>
          </p:cNvPr>
          <p:cNvSpPr/>
          <p:nvPr/>
        </p:nvSpPr>
        <p:spPr>
          <a:xfrm rot="16200000">
            <a:off x="6605299" y="1298864"/>
            <a:ext cx="5970266" cy="5226735"/>
          </a:xfrm>
          <a:prstGeom prst="rt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+mj-lt"/>
              <a:buAutoNum type="arabicPeriod"/>
            </a:pPr>
            <a:endParaRPr lang="sl-SI" dirty="0"/>
          </a:p>
        </p:txBody>
      </p:sp>
      <p:sp>
        <p:nvSpPr>
          <p:cNvPr id="2" name="Znak za minus 1">
            <a:extLst>
              <a:ext uri="{FF2B5EF4-FFF2-40B4-BE49-F238E27FC236}">
                <a16:creationId xmlns:a16="http://schemas.microsoft.com/office/drawing/2014/main" id="{E62D0B58-3F49-DFC8-BED9-A1ADF1AC6E39}"/>
              </a:ext>
            </a:extLst>
          </p:cNvPr>
          <p:cNvSpPr/>
          <p:nvPr/>
        </p:nvSpPr>
        <p:spPr>
          <a:xfrm>
            <a:off x="838200" y="-610126"/>
            <a:ext cx="10515600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41C79496-648D-3818-3A09-0115DBB72DEF}"/>
              </a:ext>
            </a:extLst>
          </p:cNvPr>
          <p:cNvSpPr txBox="1"/>
          <p:nvPr/>
        </p:nvSpPr>
        <p:spPr>
          <a:xfrm>
            <a:off x="2710711" y="645267"/>
            <a:ext cx="688011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Temeljni dejavniki razvoja</a:t>
            </a:r>
          </a:p>
        </p:txBody>
      </p: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DE049531-39BE-B5BC-5601-BD535DD8BAC7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4" name="Pravokotnik: zaokroženi vogali 3">
            <a:extLst>
              <a:ext uri="{FF2B5EF4-FFF2-40B4-BE49-F238E27FC236}">
                <a16:creationId xmlns:a16="http://schemas.microsoft.com/office/drawing/2014/main" id="{BCF952B2-4B7A-A363-7DBF-EE18C1692710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7" name="Označba mesta vsebine 2">
            <a:extLst>
              <a:ext uri="{FF2B5EF4-FFF2-40B4-BE49-F238E27FC236}">
                <a16:creationId xmlns:a16="http://schemas.microsoft.com/office/drawing/2014/main" id="{1B5C9818-4329-82CB-A760-492DBA84BA70}"/>
              </a:ext>
            </a:extLst>
          </p:cNvPr>
          <p:cNvSpPr txBox="1">
            <a:spLocks/>
          </p:cNvSpPr>
          <p:nvPr/>
        </p:nvSpPr>
        <p:spPr>
          <a:xfrm>
            <a:off x="1351806" y="1883200"/>
            <a:ext cx="4970412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sl-SI" sz="2000" b="1" u="sng" dirty="0">
                <a:solidFill>
                  <a:srgbClr val="D88516"/>
                </a:solidFill>
                <a:latin typeface="Comic Sans MS" panose="030F0702030302020204" pitchFamily="66" charset="0"/>
              </a:rPr>
              <a:t>DEDNOST:</a:t>
            </a:r>
          </a:p>
          <a:p>
            <a:pPr marL="0" indent="0">
              <a:buNone/>
            </a:pPr>
            <a:r>
              <a:rPr lang="sl-SI" sz="2000" dirty="0">
                <a:latin typeface="Comic Sans MS" panose="030F0702030302020204" pitchFamily="66" charset="0"/>
              </a:rPr>
              <a:t>- razvoj živih bitij poteka pod vplivom genov (dednih zasnov)</a:t>
            </a:r>
          </a:p>
          <a:p>
            <a:pPr marL="0" indent="0">
              <a:buNone/>
            </a:pPr>
            <a:r>
              <a:rPr lang="sl-SI" sz="2000" dirty="0">
                <a:latin typeface="Comic Sans MS" panose="030F0702030302020204" pitchFamily="66" charset="0"/>
              </a:rPr>
              <a:t>- </a:t>
            </a:r>
            <a:r>
              <a:rPr lang="sl-SI" sz="2000" b="1" u="sng" dirty="0">
                <a:latin typeface="Comic Sans MS" panose="030F0702030302020204" pitchFamily="66" charset="0"/>
              </a:rPr>
              <a:t>dedne zasnove</a:t>
            </a:r>
            <a:r>
              <a:rPr lang="sl-SI" sz="2000" b="1" dirty="0">
                <a:latin typeface="Comic Sans MS" panose="030F0702030302020204" pitchFamily="66" charset="0"/>
              </a:rPr>
              <a:t> </a:t>
            </a:r>
            <a:r>
              <a:rPr lang="sl-SI" sz="2000" dirty="0">
                <a:latin typeface="Comic Sans MS" panose="030F0702030302020204" pitchFamily="66" charset="0"/>
              </a:rPr>
              <a:t>= osnovne možnosti, iz katerih se pozneje lahko razvijejo določene osebnostne lastnosti</a:t>
            </a:r>
          </a:p>
          <a:p>
            <a:pPr marL="0" indent="0">
              <a:buNone/>
            </a:pPr>
            <a:r>
              <a:rPr lang="sl-SI" sz="2000" dirty="0">
                <a:latin typeface="Comic Sans MS" panose="030F0702030302020204" pitchFamily="66" charset="0"/>
              </a:rPr>
              <a:t>- enojajčni/dvojajčni dvojčki?</a:t>
            </a:r>
          </a:p>
          <a:p>
            <a:pPr marL="0" indent="0">
              <a:buNone/>
            </a:pPr>
            <a:r>
              <a:rPr lang="sl-SI" sz="2000" dirty="0">
                <a:latin typeface="Comic Sans MS" panose="030F0702030302020204" pitchFamily="66" charset="0"/>
              </a:rPr>
              <a:t>- živčevje (nosilec vseh duševnih procesov) in endokrini sistem</a:t>
            </a:r>
          </a:p>
          <a:p>
            <a:pPr marL="0" indent="0">
              <a:buNone/>
            </a:pPr>
            <a:r>
              <a:rPr lang="sl-SI" sz="2000" dirty="0">
                <a:latin typeface="Comic Sans MS" panose="030F0702030302020204" pitchFamily="66" charset="0"/>
              </a:rPr>
              <a:t>- </a:t>
            </a:r>
            <a:r>
              <a:rPr lang="sl-SI" sz="2000" b="1" u="sng" dirty="0">
                <a:latin typeface="Comic Sans MS" panose="030F0702030302020204" pitchFamily="66" charset="0"/>
              </a:rPr>
              <a:t>možgani:</a:t>
            </a:r>
            <a:r>
              <a:rPr lang="sl-SI" sz="2000" b="1" dirty="0">
                <a:latin typeface="Comic Sans MS" panose="030F0702030302020204" pitchFamily="66" charset="0"/>
              </a:rPr>
              <a:t> </a:t>
            </a:r>
            <a:r>
              <a:rPr lang="sl-SI" sz="2000" dirty="0">
                <a:latin typeface="Comic Sans MS" panose="030F0702030302020204" pitchFamily="66" charset="0"/>
              </a:rPr>
              <a:t>sestavljeni iz živčnih celic in podaljškov (L in D hemisfera)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C0580DE-200E-1BD8-9C3C-70FB6A05098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7259110" y="2005303"/>
            <a:ext cx="3201557" cy="3744595"/>
          </a:xfrm>
          <a:prstGeom prst="rect">
            <a:avLst/>
          </a:prstGeom>
        </p:spPr>
      </p:pic>
      <p:pic>
        <p:nvPicPr>
          <p:cNvPr id="11" name="Slika 10">
            <a:extLst>
              <a:ext uri="{FF2B5EF4-FFF2-40B4-BE49-F238E27FC236}">
                <a16:creationId xmlns:a16="http://schemas.microsoft.com/office/drawing/2014/main" id="{D7A434AC-731F-8CFE-650F-BD99A516C1E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278" b="99167" l="10000" r="90000">
                        <a14:foregroundMark x1="36389" y1="60278" x2="36389" y2="60278"/>
                        <a14:foregroundMark x1="72500" y1="34444" x2="72500" y2="34444"/>
                        <a14:foregroundMark x1="37778" y1="5833" x2="37778" y2="5833"/>
                        <a14:foregroundMark x1="34167" y1="5278" x2="34167" y2="5278"/>
                        <a14:foregroundMark x1="70833" y1="5278" x2="70833" y2="5278"/>
                        <a14:foregroundMark x1="38889" y1="91944" x2="38889" y2="91944"/>
                        <a14:foregroundMark x1="38889" y1="91944" x2="38889" y2="91944"/>
                        <a14:foregroundMark x1="38889" y1="91944" x2="38889" y2="91944"/>
                        <a14:foregroundMark x1="38889" y1="91944" x2="38889" y2="91944"/>
                        <a14:foregroundMark x1="33611" y1="94444" x2="33611" y2="94444"/>
                        <a14:foregroundMark x1="33611" y1="94444" x2="33611" y2="94444"/>
                        <a14:foregroundMark x1="35833" y1="98611" x2="35833" y2="98611"/>
                        <a14:foregroundMark x1="35833" y1="99167" x2="35833" y2="99167"/>
                        <a14:backgroundMark x1="47778" y1="98611" x2="47778" y2="98611"/>
                        <a14:backgroundMark x1="48611" y1="86944" x2="48611" y2="86944"/>
                        <a14:backgroundMark x1="45278" y1="79167" x2="45278" y2="79167"/>
                        <a14:backgroundMark x1="46944" y1="57778" x2="46944" y2="57778"/>
                        <a14:backgroundMark x1="45278" y1="48611" x2="45278" y2="48611"/>
                        <a14:backgroundMark x1="53056" y1="36944" x2="53056" y2="36944"/>
                        <a14:backgroundMark x1="58889" y1="30000" x2="58889" y2="30000"/>
                        <a14:backgroundMark x1="55833" y1="11944" x2="55833" y2="11944"/>
                      </a14:backgroundRemoval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818187" y="1711452"/>
            <a:ext cx="1955800" cy="1955800"/>
          </a:xfrm>
          <a:prstGeom prst="rect">
            <a:avLst/>
          </a:prstGeom>
          <a:effectLst>
            <a:outerShdw blurRad="330200" dist="50800" dir="5400000" algn="ctr" rotWithShape="0">
              <a:srgbClr val="000000">
                <a:alpha val="82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8831522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D3B980-9DBD-7DD3-2996-50AE53E09D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>
            <a:extLst>
              <a:ext uri="{FF2B5EF4-FFF2-40B4-BE49-F238E27FC236}">
                <a16:creationId xmlns:a16="http://schemas.microsoft.com/office/drawing/2014/main" id="{DE07F1A1-10D4-5810-C29B-FCE4096FB3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12402"/>
            <a:ext cx="12187272" cy="6970401"/>
          </a:xfrm>
          <a:prstGeom prst="rect">
            <a:avLst/>
          </a:prstGeom>
        </p:spPr>
      </p:pic>
      <p:grpSp>
        <p:nvGrpSpPr>
          <p:cNvPr id="5" name="Skupina 4">
            <a:extLst>
              <a:ext uri="{FF2B5EF4-FFF2-40B4-BE49-F238E27FC236}">
                <a16:creationId xmlns:a16="http://schemas.microsoft.com/office/drawing/2014/main" id="{24A04B01-B61A-79CC-6FC7-C237B2E4BC1A}"/>
              </a:ext>
            </a:extLst>
          </p:cNvPr>
          <p:cNvGrpSpPr/>
          <p:nvPr/>
        </p:nvGrpSpPr>
        <p:grpSpPr>
          <a:xfrm>
            <a:off x="0" y="-112403"/>
            <a:ext cx="10297360" cy="5708531"/>
            <a:chOff x="-20286" y="-1"/>
            <a:chExt cx="9796438" cy="5330599"/>
          </a:xfrm>
        </p:grpSpPr>
        <p:sp>
          <p:nvSpPr>
            <p:cNvPr id="14" name="Pravokotni trikotnik 13">
              <a:extLst>
                <a:ext uri="{FF2B5EF4-FFF2-40B4-BE49-F238E27FC236}">
                  <a16:creationId xmlns:a16="http://schemas.microsoft.com/office/drawing/2014/main" id="{90FFF611-CC44-AB3E-760F-0A4AB5751C5F}"/>
                </a:ext>
              </a:extLst>
            </p:cNvPr>
            <p:cNvSpPr/>
            <p:nvPr/>
          </p:nvSpPr>
          <p:spPr>
            <a:xfrm flipV="1">
              <a:off x="-15548" y="-1"/>
              <a:ext cx="9791700" cy="5330599"/>
            </a:xfrm>
            <a:prstGeom prst="rtTriangle">
              <a:avLst/>
            </a:prstGeom>
            <a:solidFill>
              <a:srgbClr val="D88516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5" name="Pravokotni trikotnik 14">
              <a:extLst>
                <a:ext uri="{FF2B5EF4-FFF2-40B4-BE49-F238E27FC236}">
                  <a16:creationId xmlns:a16="http://schemas.microsoft.com/office/drawing/2014/main" id="{3AB0FD1E-5153-10DA-F19F-B181F34A9F67}"/>
                </a:ext>
              </a:extLst>
            </p:cNvPr>
            <p:cNvSpPr/>
            <p:nvPr/>
          </p:nvSpPr>
          <p:spPr>
            <a:xfrm flipV="1">
              <a:off x="-20286" y="-1"/>
              <a:ext cx="8783286" cy="4876800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16" name="Skupina 15">
            <a:extLst>
              <a:ext uri="{FF2B5EF4-FFF2-40B4-BE49-F238E27FC236}">
                <a16:creationId xmlns:a16="http://schemas.microsoft.com/office/drawing/2014/main" id="{90632D52-8182-24A3-CBE2-CDDD7FCEDC89}"/>
              </a:ext>
            </a:extLst>
          </p:cNvPr>
          <p:cNvGrpSpPr/>
          <p:nvPr/>
        </p:nvGrpSpPr>
        <p:grpSpPr>
          <a:xfrm>
            <a:off x="6249880" y="213065"/>
            <a:ext cx="5942120" cy="6644935"/>
            <a:chOff x="6419106" y="275205"/>
            <a:chExt cx="5784695" cy="6657493"/>
          </a:xfrm>
        </p:grpSpPr>
        <p:sp>
          <p:nvSpPr>
            <p:cNvPr id="17" name="Pravokotni trikotnik 16">
              <a:extLst>
                <a:ext uri="{FF2B5EF4-FFF2-40B4-BE49-F238E27FC236}">
                  <a16:creationId xmlns:a16="http://schemas.microsoft.com/office/drawing/2014/main" id="{BDA09B3E-4FBD-1B22-969B-E260A99F0B0B}"/>
                </a:ext>
              </a:extLst>
            </p:cNvPr>
            <p:cNvSpPr/>
            <p:nvPr/>
          </p:nvSpPr>
          <p:spPr>
            <a:xfrm rot="16200000">
              <a:off x="5982708" y="711603"/>
              <a:ext cx="6657492" cy="5784695"/>
            </a:xfrm>
            <a:prstGeom prst="rtTriangle">
              <a:avLst/>
            </a:prstGeom>
            <a:solidFill>
              <a:srgbClr val="D88516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/>
            </a:p>
          </p:txBody>
        </p:sp>
        <p:sp>
          <p:nvSpPr>
            <p:cNvPr id="19" name="Pravokotni trikotnik 18">
              <a:extLst>
                <a:ext uri="{FF2B5EF4-FFF2-40B4-BE49-F238E27FC236}">
                  <a16:creationId xmlns:a16="http://schemas.microsoft.com/office/drawing/2014/main" id="{76E8A4D2-47F0-6656-D620-766861C16440}"/>
                </a:ext>
              </a:extLst>
            </p:cNvPr>
            <p:cNvSpPr/>
            <p:nvPr/>
          </p:nvSpPr>
          <p:spPr>
            <a:xfrm rot="16200000">
              <a:off x="6587632" y="1316530"/>
              <a:ext cx="6005601" cy="5226735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10" name="Pravokotni trikotnik 9">
            <a:extLst>
              <a:ext uri="{FF2B5EF4-FFF2-40B4-BE49-F238E27FC236}">
                <a16:creationId xmlns:a16="http://schemas.microsoft.com/office/drawing/2014/main" id="{122CFDBC-6076-A2F3-D856-6FF364AD3AA6}"/>
              </a:ext>
            </a:extLst>
          </p:cNvPr>
          <p:cNvSpPr/>
          <p:nvPr/>
        </p:nvSpPr>
        <p:spPr>
          <a:xfrm flipV="1">
            <a:off x="-20286" y="-1"/>
            <a:ext cx="8783286" cy="4876800"/>
          </a:xfrm>
          <a:prstGeom prst="rt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+mj-lt"/>
              <a:buAutoNum type="arabicPeriod"/>
            </a:pPr>
            <a:endParaRPr lang="sl-SI" dirty="0"/>
          </a:p>
        </p:txBody>
      </p:sp>
      <p:sp>
        <p:nvSpPr>
          <p:cNvPr id="13" name="Pravokotni trikotnik 12">
            <a:extLst>
              <a:ext uri="{FF2B5EF4-FFF2-40B4-BE49-F238E27FC236}">
                <a16:creationId xmlns:a16="http://schemas.microsoft.com/office/drawing/2014/main" id="{4E33F652-630E-4C4D-579D-01FF39B92F7B}"/>
              </a:ext>
            </a:extLst>
          </p:cNvPr>
          <p:cNvSpPr/>
          <p:nvPr/>
        </p:nvSpPr>
        <p:spPr>
          <a:xfrm rot="16200000">
            <a:off x="6605299" y="1298864"/>
            <a:ext cx="5970266" cy="5226735"/>
          </a:xfrm>
          <a:prstGeom prst="rt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+mj-lt"/>
              <a:buAutoNum type="arabicPeriod"/>
            </a:pPr>
            <a:endParaRPr lang="sl-SI" dirty="0"/>
          </a:p>
        </p:txBody>
      </p:sp>
      <p:sp>
        <p:nvSpPr>
          <p:cNvPr id="2" name="Znak za minus 1">
            <a:extLst>
              <a:ext uri="{FF2B5EF4-FFF2-40B4-BE49-F238E27FC236}">
                <a16:creationId xmlns:a16="http://schemas.microsoft.com/office/drawing/2014/main" id="{51A4F88A-3613-4ED9-E720-FA3B55A29A10}"/>
              </a:ext>
            </a:extLst>
          </p:cNvPr>
          <p:cNvSpPr/>
          <p:nvPr/>
        </p:nvSpPr>
        <p:spPr>
          <a:xfrm>
            <a:off x="838200" y="-610126"/>
            <a:ext cx="10515600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196FB46A-58CD-D812-2F36-AEB7794ACCAC}"/>
              </a:ext>
            </a:extLst>
          </p:cNvPr>
          <p:cNvSpPr txBox="1"/>
          <p:nvPr/>
        </p:nvSpPr>
        <p:spPr>
          <a:xfrm>
            <a:off x="2710711" y="645267"/>
            <a:ext cx="688011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Temeljni dejavniki razvoja</a:t>
            </a:r>
          </a:p>
        </p:txBody>
      </p: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8CDF5375-14AC-9671-F47E-814B87DA685E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4" name="Pravokotnik: zaokroženi vogali 3">
            <a:extLst>
              <a:ext uri="{FF2B5EF4-FFF2-40B4-BE49-F238E27FC236}">
                <a16:creationId xmlns:a16="http://schemas.microsoft.com/office/drawing/2014/main" id="{756982A9-810C-193A-EAC2-152A6832F347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grpSp>
        <p:nvGrpSpPr>
          <p:cNvPr id="7" name="Skupina 6">
            <a:extLst>
              <a:ext uri="{FF2B5EF4-FFF2-40B4-BE49-F238E27FC236}">
                <a16:creationId xmlns:a16="http://schemas.microsoft.com/office/drawing/2014/main" id="{2D0DEC74-7FEF-4BDF-5C14-02519C06BD1D}"/>
              </a:ext>
            </a:extLst>
          </p:cNvPr>
          <p:cNvGrpSpPr/>
          <p:nvPr/>
        </p:nvGrpSpPr>
        <p:grpSpPr>
          <a:xfrm>
            <a:off x="4145357" y="1998077"/>
            <a:ext cx="4009107" cy="1154536"/>
            <a:chOff x="7315390" y="609701"/>
            <a:chExt cx="4009107" cy="1154536"/>
          </a:xfrm>
          <a:solidFill>
            <a:schemeClr val="accent2">
              <a:lumMod val="50000"/>
            </a:schemeClr>
          </a:solidFill>
        </p:grpSpPr>
        <p:grpSp>
          <p:nvGrpSpPr>
            <p:cNvPr id="8" name="Group 11">
              <a:extLst>
                <a:ext uri="{FF2B5EF4-FFF2-40B4-BE49-F238E27FC236}">
                  <a16:creationId xmlns:a16="http://schemas.microsoft.com/office/drawing/2014/main" id="{21CB2C4E-2A3E-B42D-C345-49381A0E85C9}"/>
                </a:ext>
              </a:extLst>
            </p:cNvPr>
            <p:cNvGrpSpPr/>
            <p:nvPr/>
          </p:nvGrpSpPr>
          <p:grpSpPr>
            <a:xfrm>
              <a:off x="7315390" y="609701"/>
              <a:ext cx="4009107" cy="1154536"/>
              <a:chOff x="-20735" y="-2994"/>
              <a:chExt cx="1466480" cy="660400"/>
            </a:xfrm>
            <a:grpFill/>
          </p:grpSpPr>
          <p:sp>
            <p:nvSpPr>
              <p:cNvPr id="12" name="Freeform 12">
                <a:extLst>
                  <a:ext uri="{FF2B5EF4-FFF2-40B4-BE49-F238E27FC236}">
                    <a16:creationId xmlns:a16="http://schemas.microsoft.com/office/drawing/2014/main" id="{DBEB5017-E19C-A4CF-BDFB-44C6A03F81CC}"/>
                  </a:ext>
                </a:extLst>
              </p:cNvPr>
              <p:cNvSpPr/>
              <p:nvPr/>
            </p:nvSpPr>
            <p:spPr>
              <a:xfrm>
                <a:off x="-20735" y="-2994"/>
                <a:ext cx="1466480" cy="660400"/>
              </a:xfrm>
              <a:custGeom>
                <a:avLst/>
                <a:gdLst/>
                <a:ahLst/>
                <a:cxnLst/>
                <a:rect l="l" t="t" r="r" b="b"/>
                <a:pathLst>
                  <a:path w="1466480" h="660400">
                    <a:moveTo>
                      <a:pt x="1342020" y="660400"/>
                    </a:moveTo>
                    <a:lnTo>
                      <a:pt x="124460" y="660400"/>
                    </a:lnTo>
                    <a:cubicBezTo>
                      <a:pt x="55880" y="660400"/>
                      <a:pt x="0" y="604520"/>
                      <a:pt x="0" y="535940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1342020" y="0"/>
                    </a:lnTo>
                    <a:cubicBezTo>
                      <a:pt x="1410600" y="0"/>
                      <a:pt x="1466480" y="55880"/>
                      <a:pt x="1466480" y="124460"/>
                    </a:cubicBezTo>
                    <a:lnTo>
                      <a:pt x="1466480" y="535940"/>
                    </a:lnTo>
                    <a:cubicBezTo>
                      <a:pt x="1466480" y="604520"/>
                      <a:pt x="1410600" y="660400"/>
                      <a:pt x="1342020" y="660400"/>
                    </a:cubicBezTo>
                    <a:close/>
                  </a:path>
                </a:pathLst>
              </a:custGeom>
              <a:grpFill/>
            </p:spPr>
          </p:sp>
        </p:grpSp>
        <p:sp>
          <p:nvSpPr>
            <p:cNvPr id="11" name="TextBox 38">
              <a:extLst>
                <a:ext uri="{FF2B5EF4-FFF2-40B4-BE49-F238E27FC236}">
                  <a16:creationId xmlns:a16="http://schemas.microsoft.com/office/drawing/2014/main" id="{BF707276-E3AC-44D4-706B-D20D5B0FD96B}"/>
                </a:ext>
              </a:extLst>
            </p:cNvPr>
            <p:cNvSpPr txBox="1"/>
            <p:nvPr/>
          </p:nvSpPr>
          <p:spPr>
            <a:xfrm>
              <a:off x="7690302" y="868749"/>
              <a:ext cx="3259282" cy="588751"/>
            </a:xfrm>
            <a:prstGeom prst="rect">
              <a:avLst/>
            </a:prstGeom>
            <a:grpFill/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4857"/>
                </a:lnSpc>
              </a:pPr>
              <a:r>
                <a:rPr lang="en-US" sz="3469" dirty="0">
                  <a:solidFill>
                    <a:srgbClr val="FFFFFF"/>
                  </a:solidFill>
                  <a:latin typeface="Cormorant Garamond Medium"/>
                </a:rPr>
                <a:t>ŽIVČNI SISTEM</a:t>
              </a:r>
            </a:p>
          </p:txBody>
        </p:sp>
      </p:grpSp>
      <p:grpSp>
        <p:nvGrpSpPr>
          <p:cNvPr id="18" name="Group 13">
            <a:extLst>
              <a:ext uri="{FF2B5EF4-FFF2-40B4-BE49-F238E27FC236}">
                <a16:creationId xmlns:a16="http://schemas.microsoft.com/office/drawing/2014/main" id="{FF4E6E32-2FB6-479F-3593-9F0A0D093863}"/>
              </a:ext>
            </a:extLst>
          </p:cNvPr>
          <p:cNvGrpSpPr/>
          <p:nvPr/>
        </p:nvGrpSpPr>
        <p:grpSpPr>
          <a:xfrm>
            <a:off x="1507858" y="3779739"/>
            <a:ext cx="3662789" cy="1540642"/>
            <a:chOff x="0" y="0"/>
            <a:chExt cx="1188092" cy="660400"/>
          </a:xfrm>
          <a:solidFill>
            <a:schemeClr val="accent2">
              <a:lumMod val="50000"/>
            </a:schemeClr>
          </a:solidFill>
        </p:grpSpPr>
        <p:sp>
          <p:nvSpPr>
            <p:cNvPr id="20" name="Freeform 14">
              <a:extLst>
                <a:ext uri="{FF2B5EF4-FFF2-40B4-BE49-F238E27FC236}">
                  <a16:creationId xmlns:a16="http://schemas.microsoft.com/office/drawing/2014/main" id="{8C896B32-72B5-3BAD-51DB-0E43BFD60BBD}"/>
                </a:ext>
              </a:extLst>
            </p:cNvPr>
            <p:cNvSpPr/>
            <p:nvPr/>
          </p:nvSpPr>
          <p:spPr>
            <a:xfrm>
              <a:off x="0" y="0"/>
              <a:ext cx="1188092" cy="660400"/>
            </a:xfrm>
            <a:custGeom>
              <a:avLst/>
              <a:gdLst/>
              <a:ahLst/>
              <a:cxnLst/>
              <a:rect l="l" t="t" r="r" b="b"/>
              <a:pathLst>
                <a:path w="1188092" h="660400">
                  <a:moveTo>
                    <a:pt x="1063632" y="660400"/>
                  </a:moveTo>
                  <a:lnTo>
                    <a:pt x="124460" y="660400"/>
                  </a:lnTo>
                  <a:cubicBezTo>
                    <a:pt x="55880" y="660400"/>
                    <a:pt x="0" y="604520"/>
                    <a:pt x="0" y="535940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1063632" y="0"/>
                  </a:lnTo>
                  <a:cubicBezTo>
                    <a:pt x="1132212" y="0"/>
                    <a:pt x="1188092" y="55880"/>
                    <a:pt x="1188092" y="124460"/>
                  </a:cubicBezTo>
                  <a:lnTo>
                    <a:pt x="1188092" y="535940"/>
                  </a:lnTo>
                  <a:cubicBezTo>
                    <a:pt x="1188092" y="604520"/>
                    <a:pt x="1132212" y="660400"/>
                    <a:pt x="1063632" y="660400"/>
                  </a:cubicBezTo>
                  <a:close/>
                </a:path>
              </a:pathLst>
            </a:custGeom>
            <a:grpFill/>
          </p:spPr>
        </p:sp>
      </p:grpSp>
      <p:sp>
        <p:nvSpPr>
          <p:cNvPr id="21" name="TextBox 39">
            <a:extLst>
              <a:ext uri="{FF2B5EF4-FFF2-40B4-BE49-F238E27FC236}">
                <a16:creationId xmlns:a16="http://schemas.microsoft.com/office/drawing/2014/main" id="{354A7E7B-0CA7-FBD4-D997-E445DBFB0974}"/>
              </a:ext>
            </a:extLst>
          </p:cNvPr>
          <p:cNvSpPr txBox="1"/>
          <p:nvPr/>
        </p:nvSpPr>
        <p:spPr>
          <a:xfrm>
            <a:off x="1740154" y="3887550"/>
            <a:ext cx="3188674" cy="115807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857"/>
              </a:lnSpc>
            </a:pPr>
            <a:r>
              <a:rPr lang="en-US" sz="2000" dirty="0" err="1">
                <a:solidFill>
                  <a:srgbClr val="FFFFFF"/>
                </a:solidFill>
                <a:latin typeface="Cormorant Garamond Medium Bold"/>
              </a:rPr>
              <a:t>Osrednje</a:t>
            </a:r>
            <a:r>
              <a:rPr lang="en-US" sz="2000" dirty="0">
                <a:solidFill>
                  <a:srgbClr val="FFFFFF"/>
                </a:solidFill>
                <a:latin typeface="Arimo"/>
              </a:rPr>
              <a:t> </a:t>
            </a:r>
            <a:r>
              <a:rPr lang="en-US" sz="2000" dirty="0" err="1">
                <a:solidFill>
                  <a:srgbClr val="FFFFFF"/>
                </a:solidFill>
                <a:latin typeface="Arimo"/>
              </a:rPr>
              <a:t>živčevje</a:t>
            </a:r>
            <a:r>
              <a:rPr lang="en-US" sz="2000" dirty="0">
                <a:solidFill>
                  <a:srgbClr val="FFFFFF"/>
                </a:solidFill>
                <a:latin typeface="Arimo"/>
              </a:rPr>
              <a:t> (CNS) - </a:t>
            </a:r>
            <a:r>
              <a:rPr lang="en-US" sz="2000" dirty="0" err="1">
                <a:solidFill>
                  <a:srgbClr val="FFFFFF"/>
                </a:solidFill>
                <a:latin typeface="Arimo"/>
              </a:rPr>
              <a:t>možgani</a:t>
            </a:r>
            <a:r>
              <a:rPr lang="en-US" sz="2000" dirty="0">
                <a:solidFill>
                  <a:srgbClr val="FFFFFF"/>
                </a:solidFill>
                <a:latin typeface="Arimo"/>
              </a:rPr>
              <a:t> in </a:t>
            </a:r>
            <a:r>
              <a:rPr lang="en-US" sz="2000" dirty="0" err="1">
                <a:solidFill>
                  <a:srgbClr val="FFFFFF"/>
                </a:solidFill>
                <a:latin typeface="Arimo"/>
              </a:rPr>
              <a:t>hrbtenjača</a:t>
            </a:r>
            <a:endParaRPr lang="en-US" sz="3469" dirty="0">
              <a:solidFill>
                <a:srgbClr val="FFFFFF"/>
              </a:solidFill>
              <a:latin typeface="Arimo"/>
            </a:endParaRPr>
          </a:p>
        </p:txBody>
      </p:sp>
      <p:grpSp>
        <p:nvGrpSpPr>
          <p:cNvPr id="22" name="Skupina 21">
            <a:extLst>
              <a:ext uri="{FF2B5EF4-FFF2-40B4-BE49-F238E27FC236}">
                <a16:creationId xmlns:a16="http://schemas.microsoft.com/office/drawing/2014/main" id="{0B34B404-715E-E8CD-5CC7-68CF6D113713}"/>
              </a:ext>
            </a:extLst>
          </p:cNvPr>
          <p:cNvGrpSpPr/>
          <p:nvPr/>
        </p:nvGrpSpPr>
        <p:grpSpPr>
          <a:xfrm>
            <a:off x="6757193" y="3777019"/>
            <a:ext cx="3512242" cy="1573915"/>
            <a:chOff x="9302695" y="2934585"/>
            <a:chExt cx="3512242" cy="1573915"/>
          </a:xfrm>
          <a:solidFill>
            <a:schemeClr val="accent2">
              <a:lumMod val="50000"/>
            </a:schemeClr>
          </a:solidFill>
        </p:grpSpPr>
        <p:grpSp>
          <p:nvGrpSpPr>
            <p:cNvPr id="23" name="Group 6">
              <a:extLst>
                <a:ext uri="{FF2B5EF4-FFF2-40B4-BE49-F238E27FC236}">
                  <a16:creationId xmlns:a16="http://schemas.microsoft.com/office/drawing/2014/main" id="{90EEA91F-110E-15E9-2E60-72A1504678BE}"/>
                </a:ext>
              </a:extLst>
            </p:cNvPr>
            <p:cNvGrpSpPr/>
            <p:nvPr/>
          </p:nvGrpSpPr>
          <p:grpSpPr>
            <a:xfrm>
              <a:off x="9302695" y="2934585"/>
              <a:ext cx="3512242" cy="1573915"/>
              <a:chOff x="0" y="0"/>
              <a:chExt cx="1188092" cy="660400"/>
            </a:xfrm>
            <a:grpFill/>
          </p:grpSpPr>
          <p:sp>
            <p:nvSpPr>
              <p:cNvPr id="25" name="Freeform 7">
                <a:extLst>
                  <a:ext uri="{FF2B5EF4-FFF2-40B4-BE49-F238E27FC236}">
                    <a16:creationId xmlns:a16="http://schemas.microsoft.com/office/drawing/2014/main" id="{3C74D4A8-39DE-C353-F635-EDB952A3ABAD}"/>
                  </a:ext>
                </a:extLst>
              </p:cNvPr>
              <p:cNvSpPr/>
              <p:nvPr/>
            </p:nvSpPr>
            <p:spPr>
              <a:xfrm>
                <a:off x="0" y="0"/>
                <a:ext cx="1188092" cy="660400"/>
              </a:xfrm>
              <a:custGeom>
                <a:avLst/>
                <a:gdLst/>
                <a:ahLst/>
                <a:cxnLst/>
                <a:rect l="l" t="t" r="r" b="b"/>
                <a:pathLst>
                  <a:path w="1188092" h="660400">
                    <a:moveTo>
                      <a:pt x="1063632" y="660400"/>
                    </a:moveTo>
                    <a:lnTo>
                      <a:pt x="124460" y="660400"/>
                    </a:lnTo>
                    <a:cubicBezTo>
                      <a:pt x="55880" y="660400"/>
                      <a:pt x="0" y="604520"/>
                      <a:pt x="0" y="535940"/>
                    </a:cubicBezTo>
                    <a:lnTo>
                      <a:pt x="0" y="124460"/>
                    </a:lnTo>
                    <a:cubicBezTo>
                      <a:pt x="0" y="55880"/>
                      <a:pt x="55880" y="0"/>
                      <a:pt x="124460" y="0"/>
                    </a:cubicBezTo>
                    <a:lnTo>
                      <a:pt x="1063632" y="0"/>
                    </a:lnTo>
                    <a:cubicBezTo>
                      <a:pt x="1132212" y="0"/>
                      <a:pt x="1188092" y="55880"/>
                      <a:pt x="1188092" y="124460"/>
                    </a:cubicBezTo>
                    <a:lnTo>
                      <a:pt x="1188092" y="535940"/>
                    </a:lnTo>
                    <a:cubicBezTo>
                      <a:pt x="1188092" y="604520"/>
                      <a:pt x="1132212" y="660400"/>
                      <a:pt x="1063632" y="660400"/>
                    </a:cubicBezTo>
                    <a:close/>
                  </a:path>
                </a:pathLst>
              </a:custGeom>
              <a:grpFill/>
            </p:spPr>
          </p:sp>
        </p:grpSp>
        <p:sp>
          <p:nvSpPr>
            <p:cNvPr id="24" name="TextBox 8">
              <a:extLst>
                <a:ext uri="{FF2B5EF4-FFF2-40B4-BE49-F238E27FC236}">
                  <a16:creationId xmlns:a16="http://schemas.microsoft.com/office/drawing/2014/main" id="{A3CCCC3A-D852-C3CF-BDCD-0B66A34E57EC}"/>
                </a:ext>
              </a:extLst>
            </p:cNvPr>
            <p:cNvSpPr txBox="1"/>
            <p:nvPr/>
          </p:nvSpPr>
          <p:spPr>
            <a:xfrm>
              <a:off x="9328551" y="3356047"/>
              <a:ext cx="3460530" cy="538994"/>
            </a:xfrm>
            <a:prstGeom prst="rect">
              <a:avLst/>
            </a:prstGeom>
            <a:grpFill/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4857"/>
                </a:lnSpc>
              </a:pPr>
              <a:r>
                <a:rPr lang="en-US" sz="2000" dirty="0" err="1">
                  <a:solidFill>
                    <a:srgbClr val="FFFFFF"/>
                  </a:solidFill>
                  <a:latin typeface="Cormorant Garamond Medium Bold"/>
                </a:rPr>
                <a:t>Periferni</a:t>
              </a:r>
              <a:r>
                <a:rPr lang="en-US" sz="2000" dirty="0">
                  <a:solidFill>
                    <a:srgbClr val="FFFFFF"/>
                  </a:solidFill>
                  <a:latin typeface="Arimo"/>
                </a:rPr>
                <a:t> </a:t>
              </a:r>
              <a:r>
                <a:rPr lang="en-US" sz="2000" dirty="0" err="1">
                  <a:solidFill>
                    <a:srgbClr val="FFFFFF"/>
                  </a:solidFill>
                  <a:latin typeface="Arimo"/>
                </a:rPr>
                <a:t>živčni</a:t>
              </a:r>
              <a:r>
                <a:rPr lang="en-US" sz="2000" dirty="0">
                  <a:solidFill>
                    <a:srgbClr val="FFFFFF"/>
                  </a:solidFill>
                  <a:latin typeface="Arimo"/>
                </a:rPr>
                <a:t> </a:t>
              </a:r>
              <a:r>
                <a:rPr lang="en-US" sz="2000" dirty="0" err="1">
                  <a:solidFill>
                    <a:srgbClr val="FFFFFF"/>
                  </a:solidFill>
                  <a:latin typeface="Arimo"/>
                </a:rPr>
                <a:t>sistem</a:t>
              </a:r>
              <a:r>
                <a:rPr lang="en-US" sz="2000" dirty="0">
                  <a:solidFill>
                    <a:srgbClr val="FFFFFF"/>
                  </a:solidFill>
                  <a:latin typeface="Arimo"/>
                </a:rPr>
                <a:t> (PNS)</a:t>
              </a:r>
            </a:p>
          </p:txBody>
        </p:sp>
      </p:grpSp>
      <p:cxnSp>
        <p:nvCxnSpPr>
          <p:cNvPr id="26" name="Raven povezovalnik 25">
            <a:extLst>
              <a:ext uri="{FF2B5EF4-FFF2-40B4-BE49-F238E27FC236}">
                <a16:creationId xmlns:a16="http://schemas.microsoft.com/office/drawing/2014/main" id="{119E6EE3-F9DC-A9CE-82BB-28069EB23452}"/>
              </a:ext>
            </a:extLst>
          </p:cNvPr>
          <p:cNvCxnSpPr/>
          <p:nvPr/>
        </p:nvCxnSpPr>
        <p:spPr>
          <a:xfrm flipH="1">
            <a:off x="4112262" y="3130138"/>
            <a:ext cx="683569" cy="622778"/>
          </a:xfrm>
          <a:prstGeom prst="line">
            <a:avLst/>
          </a:prstGeom>
          <a:ln>
            <a:solidFill>
              <a:srgbClr val="8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Raven povezovalnik 26">
            <a:extLst>
              <a:ext uri="{FF2B5EF4-FFF2-40B4-BE49-F238E27FC236}">
                <a16:creationId xmlns:a16="http://schemas.microsoft.com/office/drawing/2014/main" id="{B122CD68-4C62-FA27-597E-FFE4258670AA}"/>
              </a:ext>
            </a:extLst>
          </p:cNvPr>
          <p:cNvCxnSpPr>
            <a:cxnSpLocks/>
          </p:cNvCxnSpPr>
          <p:nvPr/>
        </p:nvCxnSpPr>
        <p:spPr>
          <a:xfrm>
            <a:off x="7218685" y="3130138"/>
            <a:ext cx="838000" cy="661610"/>
          </a:xfrm>
          <a:prstGeom prst="line">
            <a:avLst/>
          </a:prstGeom>
          <a:ln>
            <a:solidFill>
              <a:srgbClr val="8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252844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E65BB9-3853-5CE6-E993-E69CF8BA46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>
            <a:extLst>
              <a:ext uri="{FF2B5EF4-FFF2-40B4-BE49-F238E27FC236}">
                <a16:creationId xmlns:a16="http://schemas.microsoft.com/office/drawing/2014/main" id="{3CCBD28F-1FB9-ED8F-E67D-EC59D77F8D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12402"/>
            <a:ext cx="12187272" cy="6970401"/>
          </a:xfrm>
          <a:prstGeom prst="rect">
            <a:avLst/>
          </a:prstGeom>
        </p:spPr>
      </p:pic>
      <p:grpSp>
        <p:nvGrpSpPr>
          <p:cNvPr id="5" name="Skupina 4">
            <a:extLst>
              <a:ext uri="{FF2B5EF4-FFF2-40B4-BE49-F238E27FC236}">
                <a16:creationId xmlns:a16="http://schemas.microsoft.com/office/drawing/2014/main" id="{C0ECC793-79BB-3062-6BFF-0598FBFE8E93}"/>
              </a:ext>
            </a:extLst>
          </p:cNvPr>
          <p:cNvGrpSpPr/>
          <p:nvPr/>
        </p:nvGrpSpPr>
        <p:grpSpPr>
          <a:xfrm>
            <a:off x="0" y="-112403"/>
            <a:ext cx="10297360" cy="5708531"/>
            <a:chOff x="-20286" y="-1"/>
            <a:chExt cx="9796438" cy="5330599"/>
          </a:xfrm>
        </p:grpSpPr>
        <p:sp>
          <p:nvSpPr>
            <p:cNvPr id="14" name="Pravokotni trikotnik 13">
              <a:extLst>
                <a:ext uri="{FF2B5EF4-FFF2-40B4-BE49-F238E27FC236}">
                  <a16:creationId xmlns:a16="http://schemas.microsoft.com/office/drawing/2014/main" id="{13EE5CF2-CC9B-14D5-FC03-6BC44C11974F}"/>
                </a:ext>
              </a:extLst>
            </p:cNvPr>
            <p:cNvSpPr/>
            <p:nvPr/>
          </p:nvSpPr>
          <p:spPr>
            <a:xfrm flipV="1">
              <a:off x="-15548" y="-1"/>
              <a:ext cx="9791700" cy="5330599"/>
            </a:xfrm>
            <a:prstGeom prst="rtTriangle">
              <a:avLst/>
            </a:prstGeom>
            <a:solidFill>
              <a:srgbClr val="D88516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5" name="Pravokotni trikotnik 14">
              <a:extLst>
                <a:ext uri="{FF2B5EF4-FFF2-40B4-BE49-F238E27FC236}">
                  <a16:creationId xmlns:a16="http://schemas.microsoft.com/office/drawing/2014/main" id="{65B029F5-2197-E551-1704-869250B499EE}"/>
                </a:ext>
              </a:extLst>
            </p:cNvPr>
            <p:cNvSpPr/>
            <p:nvPr/>
          </p:nvSpPr>
          <p:spPr>
            <a:xfrm flipV="1">
              <a:off x="-20286" y="-1"/>
              <a:ext cx="8783286" cy="4876800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16" name="Skupina 15">
            <a:extLst>
              <a:ext uri="{FF2B5EF4-FFF2-40B4-BE49-F238E27FC236}">
                <a16:creationId xmlns:a16="http://schemas.microsoft.com/office/drawing/2014/main" id="{4F541C33-6EDE-693F-3F54-63307CE75B2A}"/>
              </a:ext>
            </a:extLst>
          </p:cNvPr>
          <p:cNvGrpSpPr/>
          <p:nvPr/>
        </p:nvGrpSpPr>
        <p:grpSpPr>
          <a:xfrm>
            <a:off x="6249880" y="213065"/>
            <a:ext cx="5942120" cy="6644935"/>
            <a:chOff x="6419106" y="275205"/>
            <a:chExt cx="5784695" cy="6657493"/>
          </a:xfrm>
        </p:grpSpPr>
        <p:sp>
          <p:nvSpPr>
            <p:cNvPr id="17" name="Pravokotni trikotnik 16">
              <a:extLst>
                <a:ext uri="{FF2B5EF4-FFF2-40B4-BE49-F238E27FC236}">
                  <a16:creationId xmlns:a16="http://schemas.microsoft.com/office/drawing/2014/main" id="{42D64C2F-9219-0239-15D2-FC0925255566}"/>
                </a:ext>
              </a:extLst>
            </p:cNvPr>
            <p:cNvSpPr/>
            <p:nvPr/>
          </p:nvSpPr>
          <p:spPr>
            <a:xfrm rot="16200000">
              <a:off x="5982708" y="711603"/>
              <a:ext cx="6657492" cy="5784695"/>
            </a:xfrm>
            <a:prstGeom prst="rtTriangle">
              <a:avLst/>
            </a:prstGeom>
            <a:solidFill>
              <a:srgbClr val="D88516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/>
            </a:p>
          </p:txBody>
        </p:sp>
        <p:sp>
          <p:nvSpPr>
            <p:cNvPr id="19" name="Pravokotni trikotnik 18">
              <a:extLst>
                <a:ext uri="{FF2B5EF4-FFF2-40B4-BE49-F238E27FC236}">
                  <a16:creationId xmlns:a16="http://schemas.microsoft.com/office/drawing/2014/main" id="{5E66FF05-6FCD-5C09-0648-740AB58138D1}"/>
                </a:ext>
              </a:extLst>
            </p:cNvPr>
            <p:cNvSpPr/>
            <p:nvPr/>
          </p:nvSpPr>
          <p:spPr>
            <a:xfrm rot="16200000">
              <a:off x="6587632" y="1316530"/>
              <a:ext cx="6005601" cy="5226735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10" name="Pravokotni trikotnik 9">
            <a:extLst>
              <a:ext uri="{FF2B5EF4-FFF2-40B4-BE49-F238E27FC236}">
                <a16:creationId xmlns:a16="http://schemas.microsoft.com/office/drawing/2014/main" id="{C9916D46-3440-7DFC-A9C0-547D8D46D9B0}"/>
              </a:ext>
            </a:extLst>
          </p:cNvPr>
          <p:cNvSpPr/>
          <p:nvPr/>
        </p:nvSpPr>
        <p:spPr>
          <a:xfrm flipV="1">
            <a:off x="-20286" y="-1"/>
            <a:ext cx="8783286" cy="4876800"/>
          </a:xfrm>
          <a:prstGeom prst="rt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+mj-lt"/>
              <a:buAutoNum type="arabicPeriod"/>
            </a:pPr>
            <a:endParaRPr lang="sl-SI" dirty="0"/>
          </a:p>
        </p:txBody>
      </p:sp>
      <p:sp>
        <p:nvSpPr>
          <p:cNvPr id="13" name="Pravokotni trikotnik 12">
            <a:extLst>
              <a:ext uri="{FF2B5EF4-FFF2-40B4-BE49-F238E27FC236}">
                <a16:creationId xmlns:a16="http://schemas.microsoft.com/office/drawing/2014/main" id="{BE95E7E4-8988-DEF7-DBF9-23DDE4A44BD7}"/>
              </a:ext>
            </a:extLst>
          </p:cNvPr>
          <p:cNvSpPr/>
          <p:nvPr/>
        </p:nvSpPr>
        <p:spPr>
          <a:xfrm rot="16200000">
            <a:off x="6605299" y="1298864"/>
            <a:ext cx="5970266" cy="5226735"/>
          </a:xfrm>
          <a:prstGeom prst="rt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+mj-lt"/>
              <a:buAutoNum type="arabicPeriod"/>
            </a:pPr>
            <a:endParaRPr lang="sl-SI" dirty="0"/>
          </a:p>
        </p:txBody>
      </p:sp>
      <p:sp>
        <p:nvSpPr>
          <p:cNvPr id="2" name="Znak za minus 1">
            <a:extLst>
              <a:ext uri="{FF2B5EF4-FFF2-40B4-BE49-F238E27FC236}">
                <a16:creationId xmlns:a16="http://schemas.microsoft.com/office/drawing/2014/main" id="{2EB7C45A-7025-9543-49C8-1AAD3CE34275}"/>
              </a:ext>
            </a:extLst>
          </p:cNvPr>
          <p:cNvSpPr/>
          <p:nvPr/>
        </p:nvSpPr>
        <p:spPr>
          <a:xfrm>
            <a:off x="838200" y="-610126"/>
            <a:ext cx="10515600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B0E18977-F432-CE96-536B-612D85B2FCFF}"/>
              </a:ext>
            </a:extLst>
          </p:cNvPr>
          <p:cNvSpPr txBox="1"/>
          <p:nvPr/>
        </p:nvSpPr>
        <p:spPr>
          <a:xfrm>
            <a:off x="2710711" y="645267"/>
            <a:ext cx="688011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Temeljni dejavniki razvoja</a:t>
            </a:r>
          </a:p>
        </p:txBody>
      </p: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B96DE7B9-0BA4-69DA-CFE0-067CBD93BA0B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4" name="Pravokotnik: zaokroženi vogali 3">
            <a:extLst>
              <a:ext uri="{FF2B5EF4-FFF2-40B4-BE49-F238E27FC236}">
                <a16:creationId xmlns:a16="http://schemas.microsoft.com/office/drawing/2014/main" id="{EBC16DA9-BA95-822F-D2EA-FD312D269199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pic>
        <p:nvPicPr>
          <p:cNvPr id="7" name="Picture 37">
            <a:extLst>
              <a:ext uri="{FF2B5EF4-FFF2-40B4-BE49-F238E27FC236}">
                <a16:creationId xmlns:a16="http://schemas.microsoft.com/office/drawing/2014/main" id="{49251F67-0509-74E7-C11F-1B8AE231E4A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4155305" y="1659487"/>
            <a:ext cx="3990924" cy="4402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8341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F598C1-A459-8617-BF32-98349F33FF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>
            <a:extLst>
              <a:ext uri="{FF2B5EF4-FFF2-40B4-BE49-F238E27FC236}">
                <a16:creationId xmlns:a16="http://schemas.microsoft.com/office/drawing/2014/main" id="{954D8F3A-9D06-A5B0-962C-D2976A81B2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12402"/>
            <a:ext cx="12187272" cy="6970401"/>
          </a:xfrm>
          <a:prstGeom prst="rect">
            <a:avLst/>
          </a:prstGeom>
        </p:spPr>
      </p:pic>
      <p:grpSp>
        <p:nvGrpSpPr>
          <p:cNvPr id="5" name="Skupina 4">
            <a:extLst>
              <a:ext uri="{FF2B5EF4-FFF2-40B4-BE49-F238E27FC236}">
                <a16:creationId xmlns:a16="http://schemas.microsoft.com/office/drawing/2014/main" id="{B68C1A95-04A0-E549-F610-481BD49C4B68}"/>
              </a:ext>
            </a:extLst>
          </p:cNvPr>
          <p:cNvGrpSpPr/>
          <p:nvPr/>
        </p:nvGrpSpPr>
        <p:grpSpPr>
          <a:xfrm>
            <a:off x="0" y="-112403"/>
            <a:ext cx="10297360" cy="5708531"/>
            <a:chOff x="-20286" y="-1"/>
            <a:chExt cx="9796438" cy="5330599"/>
          </a:xfrm>
        </p:grpSpPr>
        <p:sp>
          <p:nvSpPr>
            <p:cNvPr id="14" name="Pravokotni trikotnik 13">
              <a:extLst>
                <a:ext uri="{FF2B5EF4-FFF2-40B4-BE49-F238E27FC236}">
                  <a16:creationId xmlns:a16="http://schemas.microsoft.com/office/drawing/2014/main" id="{0AB7DC3A-BBB5-DB62-874F-21FD1F2F62A5}"/>
                </a:ext>
              </a:extLst>
            </p:cNvPr>
            <p:cNvSpPr/>
            <p:nvPr/>
          </p:nvSpPr>
          <p:spPr>
            <a:xfrm flipV="1">
              <a:off x="-15548" y="-1"/>
              <a:ext cx="9791700" cy="5330599"/>
            </a:xfrm>
            <a:prstGeom prst="rtTriangle">
              <a:avLst/>
            </a:prstGeom>
            <a:solidFill>
              <a:srgbClr val="D88516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5" name="Pravokotni trikotnik 14">
              <a:extLst>
                <a:ext uri="{FF2B5EF4-FFF2-40B4-BE49-F238E27FC236}">
                  <a16:creationId xmlns:a16="http://schemas.microsoft.com/office/drawing/2014/main" id="{B97D76F5-CA44-DD71-73EA-071631C56C55}"/>
                </a:ext>
              </a:extLst>
            </p:cNvPr>
            <p:cNvSpPr/>
            <p:nvPr/>
          </p:nvSpPr>
          <p:spPr>
            <a:xfrm flipV="1">
              <a:off x="-20286" y="-1"/>
              <a:ext cx="8783286" cy="4876800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16" name="Skupina 15">
            <a:extLst>
              <a:ext uri="{FF2B5EF4-FFF2-40B4-BE49-F238E27FC236}">
                <a16:creationId xmlns:a16="http://schemas.microsoft.com/office/drawing/2014/main" id="{0A892493-83B9-B531-2DDE-02AA4536F042}"/>
              </a:ext>
            </a:extLst>
          </p:cNvPr>
          <p:cNvGrpSpPr/>
          <p:nvPr/>
        </p:nvGrpSpPr>
        <p:grpSpPr>
          <a:xfrm>
            <a:off x="6249880" y="213065"/>
            <a:ext cx="5942120" cy="6644935"/>
            <a:chOff x="6419106" y="275205"/>
            <a:chExt cx="5784695" cy="6657493"/>
          </a:xfrm>
        </p:grpSpPr>
        <p:sp>
          <p:nvSpPr>
            <p:cNvPr id="17" name="Pravokotni trikotnik 16">
              <a:extLst>
                <a:ext uri="{FF2B5EF4-FFF2-40B4-BE49-F238E27FC236}">
                  <a16:creationId xmlns:a16="http://schemas.microsoft.com/office/drawing/2014/main" id="{DF817B81-3D00-ABD0-26A2-3659724F2122}"/>
                </a:ext>
              </a:extLst>
            </p:cNvPr>
            <p:cNvSpPr/>
            <p:nvPr/>
          </p:nvSpPr>
          <p:spPr>
            <a:xfrm rot="16200000">
              <a:off x="5982708" y="711603"/>
              <a:ext cx="6657492" cy="5784695"/>
            </a:xfrm>
            <a:prstGeom prst="rtTriangle">
              <a:avLst/>
            </a:prstGeom>
            <a:solidFill>
              <a:srgbClr val="D88516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/>
            </a:p>
          </p:txBody>
        </p:sp>
        <p:sp>
          <p:nvSpPr>
            <p:cNvPr id="19" name="Pravokotni trikotnik 18">
              <a:extLst>
                <a:ext uri="{FF2B5EF4-FFF2-40B4-BE49-F238E27FC236}">
                  <a16:creationId xmlns:a16="http://schemas.microsoft.com/office/drawing/2014/main" id="{30B61090-29D4-345C-6A27-FEAB19E000A3}"/>
                </a:ext>
              </a:extLst>
            </p:cNvPr>
            <p:cNvSpPr/>
            <p:nvPr/>
          </p:nvSpPr>
          <p:spPr>
            <a:xfrm rot="16200000">
              <a:off x="6587632" y="1316530"/>
              <a:ext cx="6005601" cy="5226735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10" name="Pravokotni trikotnik 9">
            <a:extLst>
              <a:ext uri="{FF2B5EF4-FFF2-40B4-BE49-F238E27FC236}">
                <a16:creationId xmlns:a16="http://schemas.microsoft.com/office/drawing/2014/main" id="{4B4724C3-A5C5-34A8-86DF-58A5C3B8A855}"/>
              </a:ext>
            </a:extLst>
          </p:cNvPr>
          <p:cNvSpPr/>
          <p:nvPr/>
        </p:nvSpPr>
        <p:spPr>
          <a:xfrm flipV="1">
            <a:off x="-20286" y="-1"/>
            <a:ext cx="8783286" cy="4876800"/>
          </a:xfrm>
          <a:prstGeom prst="rt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+mj-lt"/>
              <a:buAutoNum type="arabicPeriod"/>
            </a:pPr>
            <a:endParaRPr lang="sl-SI" dirty="0"/>
          </a:p>
        </p:txBody>
      </p:sp>
      <p:sp>
        <p:nvSpPr>
          <p:cNvPr id="13" name="Pravokotni trikotnik 12">
            <a:extLst>
              <a:ext uri="{FF2B5EF4-FFF2-40B4-BE49-F238E27FC236}">
                <a16:creationId xmlns:a16="http://schemas.microsoft.com/office/drawing/2014/main" id="{D5068283-5091-3960-50CB-4BA7EB0CCB61}"/>
              </a:ext>
            </a:extLst>
          </p:cNvPr>
          <p:cNvSpPr/>
          <p:nvPr/>
        </p:nvSpPr>
        <p:spPr>
          <a:xfrm rot="16200000">
            <a:off x="6605299" y="1298864"/>
            <a:ext cx="5970266" cy="5226735"/>
          </a:xfrm>
          <a:prstGeom prst="rt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+mj-lt"/>
              <a:buAutoNum type="arabicPeriod"/>
            </a:pPr>
            <a:endParaRPr lang="sl-SI" dirty="0"/>
          </a:p>
        </p:txBody>
      </p:sp>
      <p:sp>
        <p:nvSpPr>
          <p:cNvPr id="2" name="Znak za minus 1">
            <a:extLst>
              <a:ext uri="{FF2B5EF4-FFF2-40B4-BE49-F238E27FC236}">
                <a16:creationId xmlns:a16="http://schemas.microsoft.com/office/drawing/2014/main" id="{1EF4BCEE-4E0F-588F-2178-D587249F861A}"/>
              </a:ext>
            </a:extLst>
          </p:cNvPr>
          <p:cNvSpPr/>
          <p:nvPr/>
        </p:nvSpPr>
        <p:spPr>
          <a:xfrm>
            <a:off x="838200" y="-610126"/>
            <a:ext cx="10515600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1E099902-47A2-8995-49FD-7E5A2F014F11}"/>
              </a:ext>
            </a:extLst>
          </p:cNvPr>
          <p:cNvSpPr txBox="1"/>
          <p:nvPr/>
        </p:nvSpPr>
        <p:spPr>
          <a:xfrm>
            <a:off x="2710711" y="645267"/>
            <a:ext cx="688011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Temeljni dejavniki razvoja</a:t>
            </a:r>
          </a:p>
        </p:txBody>
      </p: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7ED18949-5E5F-B335-FDE3-B6719D172916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4" name="Pravokotnik: zaokroženi vogali 3">
            <a:extLst>
              <a:ext uri="{FF2B5EF4-FFF2-40B4-BE49-F238E27FC236}">
                <a16:creationId xmlns:a16="http://schemas.microsoft.com/office/drawing/2014/main" id="{090F6EE6-8C56-0466-A0A7-DBB15BB140C4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7" name="Označba mesta vsebine 2">
            <a:extLst>
              <a:ext uri="{FF2B5EF4-FFF2-40B4-BE49-F238E27FC236}">
                <a16:creationId xmlns:a16="http://schemas.microsoft.com/office/drawing/2014/main" id="{4885116F-6DC3-A414-E76A-411093677E7A}"/>
              </a:ext>
            </a:extLst>
          </p:cNvPr>
          <p:cNvSpPr txBox="1">
            <a:spLocks/>
          </p:cNvSpPr>
          <p:nvPr/>
        </p:nvSpPr>
        <p:spPr>
          <a:xfrm>
            <a:off x="1351806" y="1883200"/>
            <a:ext cx="9278094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sl-SI" sz="2000" b="1" u="sng" dirty="0">
                <a:solidFill>
                  <a:srgbClr val="D88516"/>
                </a:solidFill>
                <a:latin typeface="Comic Sans MS" panose="030F0702030302020204" pitchFamily="66" charset="0"/>
              </a:rPr>
              <a:t>OKOLJE:</a:t>
            </a:r>
          </a:p>
          <a:p>
            <a:pPr marL="0" indent="0">
              <a:buNone/>
            </a:pPr>
            <a:r>
              <a:rPr lang="sl-SI" sz="2000" dirty="0">
                <a:latin typeface="Comic Sans MS" panose="030F0702030302020204" pitchFamily="66" charset="0"/>
              </a:rPr>
              <a:t>- človekove dedne zasnove se razvijejo pod vplivom ugodnih/neugodnih pobud okolja</a:t>
            </a:r>
          </a:p>
          <a:p>
            <a:pPr marL="0" indent="0">
              <a:buNone/>
            </a:pPr>
            <a:r>
              <a:rPr lang="sl-SI" sz="2000" dirty="0">
                <a:latin typeface="Comic Sans MS" panose="030F0702030302020204" pitchFamily="66" charset="0"/>
              </a:rPr>
              <a:t>- vpliv geografskega okolja (podnebje, nadmorska višina, podeželje, mesto)</a:t>
            </a:r>
          </a:p>
          <a:p>
            <a:pPr marL="0" indent="0">
              <a:buNone/>
            </a:pPr>
            <a:r>
              <a:rPr lang="sl-SI" sz="2000" dirty="0">
                <a:latin typeface="Comic Sans MS" panose="030F0702030302020204" pitchFamily="66" charset="0"/>
              </a:rPr>
              <a:t>- vpliv socialnega okolja (družina, družba vrstnikov, šola)</a:t>
            </a: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sl-SI" sz="2000" b="1" u="sng" dirty="0">
                <a:solidFill>
                  <a:srgbClr val="D88516"/>
                </a:solidFill>
                <a:latin typeface="Comic Sans MS" panose="030F0702030302020204" pitchFamily="66" charset="0"/>
              </a:rPr>
              <a:t>SAMODEJAVNOST:</a:t>
            </a:r>
          </a:p>
          <a:p>
            <a:pPr marL="0" indent="0">
              <a:buNone/>
            </a:pPr>
            <a:r>
              <a:rPr lang="sl-SI" sz="2000" dirty="0">
                <a:latin typeface="Comic Sans MS" panose="030F0702030302020204" pitchFamily="66" charset="0"/>
              </a:rPr>
              <a:t>- človek kot aktivno bitje (človekova lastna dejavnost)</a:t>
            </a:r>
          </a:p>
          <a:p>
            <a:pPr marL="0" indent="0">
              <a:buNone/>
            </a:pPr>
            <a:r>
              <a:rPr lang="sl-SI" sz="2000" dirty="0">
                <a:latin typeface="Comic Sans MS" panose="030F0702030302020204" pitchFamily="66" charset="0"/>
              </a:rPr>
              <a:t>- povezava z zavestnim delovanjem in umskimi zmožnostmi</a:t>
            </a:r>
          </a:p>
        </p:txBody>
      </p:sp>
    </p:spTree>
    <p:extLst>
      <p:ext uri="{BB962C8B-B14F-4D97-AF65-F5344CB8AC3E}">
        <p14:creationId xmlns:p14="http://schemas.microsoft.com/office/powerpoint/2010/main" val="144438438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306DF6-8B54-9CE6-ACDF-736B72EF25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0D9E5855-22B5-2F17-8875-F96F347337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"/>
            <a:ext cx="12184738" cy="6886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Skupina 4">
            <a:extLst>
              <a:ext uri="{FF2B5EF4-FFF2-40B4-BE49-F238E27FC236}">
                <a16:creationId xmlns:a16="http://schemas.microsoft.com/office/drawing/2014/main" id="{CD2F6763-120F-7692-5DBF-34EFF9CF06D3}"/>
              </a:ext>
            </a:extLst>
          </p:cNvPr>
          <p:cNvGrpSpPr/>
          <p:nvPr/>
        </p:nvGrpSpPr>
        <p:grpSpPr>
          <a:xfrm>
            <a:off x="0" y="1020931"/>
            <a:ext cx="10560963" cy="5865699"/>
            <a:chOff x="-51784" y="652709"/>
            <a:chExt cx="8478918" cy="6320656"/>
          </a:xfrm>
        </p:grpSpPr>
        <p:sp>
          <p:nvSpPr>
            <p:cNvPr id="4" name="Pravokotni trikotnik 3">
              <a:extLst>
                <a:ext uri="{FF2B5EF4-FFF2-40B4-BE49-F238E27FC236}">
                  <a16:creationId xmlns:a16="http://schemas.microsoft.com/office/drawing/2014/main" id="{FA17EF7F-E4BF-D497-9232-46C973E2E819}"/>
                </a:ext>
              </a:extLst>
            </p:cNvPr>
            <p:cNvSpPr/>
            <p:nvPr/>
          </p:nvSpPr>
          <p:spPr>
            <a:xfrm>
              <a:off x="-51784" y="652709"/>
              <a:ext cx="8478918" cy="6320656"/>
            </a:xfrm>
            <a:prstGeom prst="rtTriangle">
              <a:avLst/>
            </a:prstGeom>
            <a:solidFill>
              <a:srgbClr val="7030A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0" name="Pravokotni trikotnik 9">
              <a:extLst>
                <a:ext uri="{FF2B5EF4-FFF2-40B4-BE49-F238E27FC236}">
                  <a16:creationId xmlns:a16="http://schemas.microsoft.com/office/drawing/2014/main" id="{196D1375-663D-BB4F-6708-C42AAFFE8F09}"/>
                </a:ext>
              </a:extLst>
            </p:cNvPr>
            <p:cNvSpPr/>
            <p:nvPr/>
          </p:nvSpPr>
          <p:spPr>
            <a:xfrm>
              <a:off x="-51783" y="1034151"/>
              <a:ext cx="7760339" cy="5939214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12" name="Pravokotni trikotnik 11">
            <a:extLst>
              <a:ext uri="{FF2B5EF4-FFF2-40B4-BE49-F238E27FC236}">
                <a16:creationId xmlns:a16="http://schemas.microsoft.com/office/drawing/2014/main" id="{F6950E39-8C35-AC78-6A06-26E5E0331371}"/>
              </a:ext>
            </a:extLst>
          </p:cNvPr>
          <p:cNvSpPr/>
          <p:nvPr/>
        </p:nvSpPr>
        <p:spPr>
          <a:xfrm rot="10800000">
            <a:off x="648070" y="-8"/>
            <a:ext cx="11550958" cy="3613698"/>
          </a:xfrm>
          <a:prstGeom prst="rtTriangle">
            <a:avLst/>
          </a:prstGeom>
          <a:solidFill>
            <a:srgbClr val="7030A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3" name="Pravokotni trikotnik 12">
            <a:extLst>
              <a:ext uri="{FF2B5EF4-FFF2-40B4-BE49-F238E27FC236}">
                <a16:creationId xmlns:a16="http://schemas.microsoft.com/office/drawing/2014/main" id="{E785FD5A-60A1-37D8-DC92-8B38A6007765}"/>
              </a:ext>
            </a:extLst>
          </p:cNvPr>
          <p:cNvSpPr/>
          <p:nvPr/>
        </p:nvSpPr>
        <p:spPr>
          <a:xfrm rot="10800000">
            <a:off x="1544714" y="-2"/>
            <a:ext cx="10640023" cy="3156676"/>
          </a:xfrm>
          <a:prstGeom prst="rt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+mj-lt"/>
              <a:buAutoNum type="arabicPeriod"/>
            </a:pPr>
            <a:endParaRPr lang="sl-SI" dirty="0"/>
          </a:p>
        </p:txBody>
      </p:sp>
      <p:sp>
        <p:nvSpPr>
          <p:cNvPr id="2" name="Znak za minus 1">
            <a:extLst>
              <a:ext uri="{FF2B5EF4-FFF2-40B4-BE49-F238E27FC236}">
                <a16:creationId xmlns:a16="http://schemas.microsoft.com/office/drawing/2014/main" id="{336EF430-561C-52E8-26A1-1E7CE37EFB15}"/>
              </a:ext>
            </a:extLst>
          </p:cNvPr>
          <p:cNvSpPr/>
          <p:nvPr/>
        </p:nvSpPr>
        <p:spPr>
          <a:xfrm>
            <a:off x="467076" y="-616745"/>
            <a:ext cx="11483624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FC1F505D-1811-6673-F203-536138D7D4FA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Kognitivni procesi - zaznavanje</a:t>
            </a:r>
          </a:p>
        </p:txBody>
      </p: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1E1697F9-E029-A655-DB9E-8A3C78845208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7" name="Pravokotnik: zaokroženi vogali 6">
            <a:extLst>
              <a:ext uri="{FF2B5EF4-FFF2-40B4-BE49-F238E27FC236}">
                <a16:creationId xmlns:a16="http://schemas.microsoft.com/office/drawing/2014/main" id="{EFE471FC-80EC-8422-1E5E-9FF2A942884E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pic>
        <p:nvPicPr>
          <p:cNvPr id="11" name="Slika 10">
            <a:extLst>
              <a:ext uri="{FF2B5EF4-FFF2-40B4-BE49-F238E27FC236}">
                <a16:creationId xmlns:a16="http://schemas.microsoft.com/office/drawing/2014/main" id="{A5BC64CC-C451-3AF0-790A-EDBDA471195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9005" t="8750" r="18447" b="7548"/>
          <a:stretch/>
        </p:blipFill>
        <p:spPr>
          <a:xfrm>
            <a:off x="3277879" y="1678014"/>
            <a:ext cx="5628980" cy="4396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458437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43369B-1629-3C73-09C4-BBC81581B1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732B1095-B9C0-F388-A940-8284A5E6F0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"/>
            <a:ext cx="12184738" cy="6886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Skupina 4">
            <a:extLst>
              <a:ext uri="{FF2B5EF4-FFF2-40B4-BE49-F238E27FC236}">
                <a16:creationId xmlns:a16="http://schemas.microsoft.com/office/drawing/2014/main" id="{69611415-F61A-5534-E267-6792882B760D}"/>
              </a:ext>
            </a:extLst>
          </p:cNvPr>
          <p:cNvGrpSpPr/>
          <p:nvPr/>
        </p:nvGrpSpPr>
        <p:grpSpPr>
          <a:xfrm>
            <a:off x="0" y="1020931"/>
            <a:ext cx="10560963" cy="5865699"/>
            <a:chOff x="-51784" y="652709"/>
            <a:chExt cx="8478918" cy="6320656"/>
          </a:xfrm>
        </p:grpSpPr>
        <p:sp>
          <p:nvSpPr>
            <p:cNvPr id="4" name="Pravokotni trikotnik 3">
              <a:extLst>
                <a:ext uri="{FF2B5EF4-FFF2-40B4-BE49-F238E27FC236}">
                  <a16:creationId xmlns:a16="http://schemas.microsoft.com/office/drawing/2014/main" id="{0BE06214-4590-9051-3F34-4EF8C5E4DD67}"/>
                </a:ext>
              </a:extLst>
            </p:cNvPr>
            <p:cNvSpPr/>
            <p:nvPr/>
          </p:nvSpPr>
          <p:spPr>
            <a:xfrm>
              <a:off x="-51784" y="652709"/>
              <a:ext cx="8478918" cy="6320656"/>
            </a:xfrm>
            <a:prstGeom prst="rtTriangle">
              <a:avLst/>
            </a:prstGeom>
            <a:solidFill>
              <a:srgbClr val="7030A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0" name="Pravokotni trikotnik 9">
              <a:extLst>
                <a:ext uri="{FF2B5EF4-FFF2-40B4-BE49-F238E27FC236}">
                  <a16:creationId xmlns:a16="http://schemas.microsoft.com/office/drawing/2014/main" id="{8E71B6D8-41CD-3067-9F16-0CAE03CC75BF}"/>
                </a:ext>
              </a:extLst>
            </p:cNvPr>
            <p:cNvSpPr/>
            <p:nvPr/>
          </p:nvSpPr>
          <p:spPr>
            <a:xfrm>
              <a:off x="-51783" y="1034151"/>
              <a:ext cx="7760339" cy="5939214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12" name="Pravokotni trikotnik 11">
            <a:extLst>
              <a:ext uri="{FF2B5EF4-FFF2-40B4-BE49-F238E27FC236}">
                <a16:creationId xmlns:a16="http://schemas.microsoft.com/office/drawing/2014/main" id="{3ABFBDB2-B362-54C5-9B54-ABC06D1BAF2D}"/>
              </a:ext>
            </a:extLst>
          </p:cNvPr>
          <p:cNvSpPr/>
          <p:nvPr/>
        </p:nvSpPr>
        <p:spPr>
          <a:xfrm rot="10800000">
            <a:off x="648070" y="-8"/>
            <a:ext cx="11550958" cy="3613698"/>
          </a:xfrm>
          <a:prstGeom prst="rtTriangle">
            <a:avLst/>
          </a:prstGeom>
          <a:solidFill>
            <a:srgbClr val="7030A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3" name="Pravokotni trikotnik 12">
            <a:extLst>
              <a:ext uri="{FF2B5EF4-FFF2-40B4-BE49-F238E27FC236}">
                <a16:creationId xmlns:a16="http://schemas.microsoft.com/office/drawing/2014/main" id="{22B3561B-FB15-441B-E5B5-6215EB13752F}"/>
              </a:ext>
            </a:extLst>
          </p:cNvPr>
          <p:cNvSpPr/>
          <p:nvPr/>
        </p:nvSpPr>
        <p:spPr>
          <a:xfrm rot="10800000">
            <a:off x="1544714" y="-2"/>
            <a:ext cx="10640023" cy="3156676"/>
          </a:xfrm>
          <a:prstGeom prst="rt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+mj-lt"/>
              <a:buAutoNum type="arabicPeriod"/>
            </a:pPr>
            <a:endParaRPr lang="sl-SI" dirty="0"/>
          </a:p>
        </p:txBody>
      </p:sp>
      <p:sp>
        <p:nvSpPr>
          <p:cNvPr id="2" name="Znak za minus 1">
            <a:extLst>
              <a:ext uri="{FF2B5EF4-FFF2-40B4-BE49-F238E27FC236}">
                <a16:creationId xmlns:a16="http://schemas.microsoft.com/office/drawing/2014/main" id="{E6AF851B-8986-617D-423A-200D1277F187}"/>
              </a:ext>
            </a:extLst>
          </p:cNvPr>
          <p:cNvSpPr/>
          <p:nvPr/>
        </p:nvSpPr>
        <p:spPr>
          <a:xfrm>
            <a:off x="467076" y="-616745"/>
            <a:ext cx="11483624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7F7FD85E-ED3E-AD83-4088-9C562852012B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Kognitivni procesi - zaznavanje</a:t>
            </a:r>
          </a:p>
        </p:txBody>
      </p: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D8F2E25E-62D0-211D-A8F7-17199653C06D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3" name="Pravokotnik: zaokroženi vogali 2">
            <a:extLst>
              <a:ext uri="{FF2B5EF4-FFF2-40B4-BE49-F238E27FC236}">
                <a16:creationId xmlns:a16="http://schemas.microsoft.com/office/drawing/2014/main" id="{F01B050E-9E6A-8D09-6408-2F72E26C7A03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7" name="Označba mesta vsebine 2">
            <a:extLst>
              <a:ext uri="{FF2B5EF4-FFF2-40B4-BE49-F238E27FC236}">
                <a16:creationId xmlns:a16="http://schemas.microsoft.com/office/drawing/2014/main" id="{3A8DB466-6FCF-86F4-B3FF-5860FBEE04ED}"/>
              </a:ext>
            </a:extLst>
          </p:cNvPr>
          <p:cNvSpPr txBox="1">
            <a:spLocks/>
          </p:cNvSpPr>
          <p:nvPr/>
        </p:nvSpPr>
        <p:spPr>
          <a:xfrm>
            <a:off x="1351806" y="1883200"/>
            <a:ext cx="9278094" cy="4147316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sl-SI" sz="2000" dirty="0">
                <a:latin typeface="Comic Sans MS" panose="030F0702030302020204" pitchFamily="66" charset="0"/>
              </a:rPr>
              <a:t>- občutenje in zaznavanje omogočata povezavo med živim bitjem in njegovim okoljem (preživetje)</a:t>
            </a:r>
          </a:p>
          <a:p>
            <a:pPr marL="0" indent="0">
              <a:buNone/>
            </a:pPr>
            <a:r>
              <a:rPr lang="sl-SI" sz="2000" b="1" u="sng" dirty="0">
                <a:solidFill>
                  <a:srgbClr val="7030A0"/>
                </a:solidFill>
                <a:latin typeface="Comic Sans MS" panose="030F0702030302020204" pitchFamily="66" charset="0"/>
              </a:rPr>
              <a:t>Zaznave:</a:t>
            </a:r>
            <a:r>
              <a:rPr lang="sl-SI" sz="2000" dirty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sl-SI" sz="2000" dirty="0">
                <a:latin typeface="Comic Sans MS" panose="030F0702030302020204" pitchFamily="66" charset="0"/>
              </a:rPr>
              <a:t>psihični procesi, s katerimi zaznavamo predmete in pojave zunanjega sveta</a:t>
            </a:r>
          </a:p>
          <a:p>
            <a:pPr marL="0" indent="0">
              <a:buNone/>
            </a:pPr>
            <a:r>
              <a:rPr lang="pl-PL" sz="2000" b="1" u="sng" dirty="0">
                <a:solidFill>
                  <a:srgbClr val="7030A0"/>
                </a:solidFill>
                <a:latin typeface="Comic Sans MS" panose="030F0702030302020204" pitchFamily="66" charset="0"/>
              </a:rPr>
              <a:t>Dražljaj:</a:t>
            </a:r>
            <a:r>
              <a:rPr lang="pl-PL" sz="2000" dirty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pl-PL" sz="2000" dirty="0">
                <a:latin typeface="Comic Sans MS" panose="030F0702030302020204" pitchFamily="66" charset="0"/>
              </a:rPr>
              <a:t>energetski proces, ki iz okolja deluje na organizem (posredovanje informacij iz zunanjega in notranjega okolja)</a:t>
            </a: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sl-SI" sz="2000" dirty="0">
                <a:latin typeface="Comic Sans MS" panose="030F0702030302020204" pitchFamily="66" charset="0"/>
              </a:rPr>
              <a:t> - prepletanje dveh procesov (zaznavanje in občutenje):</a:t>
            </a:r>
          </a:p>
          <a:p>
            <a:pPr marL="914400" lvl="2" indent="0">
              <a:buNone/>
            </a:pPr>
            <a:r>
              <a:rPr lang="sl-SI" sz="1200" dirty="0">
                <a:latin typeface="Comic Sans MS" panose="030F0702030302020204" pitchFamily="66" charset="0"/>
              </a:rPr>
              <a:t> </a:t>
            </a:r>
            <a:r>
              <a:rPr lang="sl-SI" dirty="0">
                <a:latin typeface="Comic Sans MS" panose="030F0702030302020204" pitchFamily="66" charset="0"/>
              </a:rPr>
              <a:t>- </a:t>
            </a:r>
            <a:r>
              <a:rPr lang="sl-SI" b="1" dirty="0">
                <a:latin typeface="Comic Sans MS" panose="030F0702030302020204" pitchFamily="66" charset="0"/>
              </a:rPr>
              <a:t>občutenje: </a:t>
            </a:r>
            <a:r>
              <a:rPr lang="sl-SI" dirty="0">
                <a:latin typeface="Comic Sans MS" panose="030F0702030302020204" pitchFamily="66" charset="0"/>
              </a:rPr>
              <a:t>proces sprejemanja dražljajev iz okolja in njihove pretvorbe v živčno vzburjenje</a:t>
            </a:r>
          </a:p>
          <a:p>
            <a:pPr marL="914400" lvl="2" indent="0">
              <a:buNone/>
            </a:pPr>
            <a:r>
              <a:rPr lang="sl-SI" dirty="0">
                <a:latin typeface="Comic Sans MS" panose="030F0702030302020204" pitchFamily="66" charset="0"/>
              </a:rPr>
              <a:t>- </a:t>
            </a:r>
            <a:r>
              <a:rPr lang="sl-SI" b="1" dirty="0">
                <a:latin typeface="Comic Sans MS" panose="030F0702030302020204" pitchFamily="66" charset="0"/>
              </a:rPr>
              <a:t>zaznavanje</a:t>
            </a:r>
            <a:r>
              <a:rPr lang="sl-SI" dirty="0">
                <a:latin typeface="Comic Sans MS" panose="030F0702030302020204" pitchFamily="66" charset="0"/>
              </a:rPr>
              <a:t>: proces organizacije in interpretacije občutkov (proces organizacije in interpretacije informacij, ki jih sprejmemo s čutil)</a:t>
            </a:r>
          </a:p>
          <a:p>
            <a:pPr marL="914400" lvl="2" indent="0">
              <a:buNone/>
            </a:pPr>
            <a:r>
              <a:rPr lang="sl-SI" dirty="0">
                <a:latin typeface="Comic Sans MS" panose="030F0702030302020204" pitchFamily="66" charset="0"/>
              </a:rPr>
              <a:t>        </a:t>
            </a:r>
          </a:p>
        </p:txBody>
      </p:sp>
    </p:spTree>
    <p:extLst>
      <p:ext uri="{BB962C8B-B14F-4D97-AF65-F5344CB8AC3E}">
        <p14:creationId xmlns:p14="http://schemas.microsoft.com/office/powerpoint/2010/main" val="164727237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B210D0-D41B-3BA6-73EE-F2A61683F7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86C7262C-2487-CF51-B89A-3C638F0AEA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"/>
            <a:ext cx="12184738" cy="6886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Skupina 4">
            <a:extLst>
              <a:ext uri="{FF2B5EF4-FFF2-40B4-BE49-F238E27FC236}">
                <a16:creationId xmlns:a16="http://schemas.microsoft.com/office/drawing/2014/main" id="{1292F5C0-10F5-66E3-956E-88A803542354}"/>
              </a:ext>
            </a:extLst>
          </p:cNvPr>
          <p:cNvGrpSpPr/>
          <p:nvPr/>
        </p:nvGrpSpPr>
        <p:grpSpPr>
          <a:xfrm>
            <a:off x="0" y="1020931"/>
            <a:ext cx="10560963" cy="5865699"/>
            <a:chOff x="-51784" y="652709"/>
            <a:chExt cx="8478918" cy="6320656"/>
          </a:xfrm>
        </p:grpSpPr>
        <p:sp>
          <p:nvSpPr>
            <p:cNvPr id="4" name="Pravokotni trikotnik 3">
              <a:extLst>
                <a:ext uri="{FF2B5EF4-FFF2-40B4-BE49-F238E27FC236}">
                  <a16:creationId xmlns:a16="http://schemas.microsoft.com/office/drawing/2014/main" id="{AD03AF60-CD51-BFBB-897C-ADB7DEADA211}"/>
                </a:ext>
              </a:extLst>
            </p:cNvPr>
            <p:cNvSpPr/>
            <p:nvPr/>
          </p:nvSpPr>
          <p:spPr>
            <a:xfrm>
              <a:off x="-51784" y="652709"/>
              <a:ext cx="8478918" cy="6320656"/>
            </a:xfrm>
            <a:prstGeom prst="rtTriangle">
              <a:avLst/>
            </a:prstGeom>
            <a:solidFill>
              <a:srgbClr val="7030A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0" name="Pravokotni trikotnik 9">
              <a:extLst>
                <a:ext uri="{FF2B5EF4-FFF2-40B4-BE49-F238E27FC236}">
                  <a16:creationId xmlns:a16="http://schemas.microsoft.com/office/drawing/2014/main" id="{7F4D7FC2-1BB8-A06B-5163-8F87B472213C}"/>
                </a:ext>
              </a:extLst>
            </p:cNvPr>
            <p:cNvSpPr/>
            <p:nvPr/>
          </p:nvSpPr>
          <p:spPr>
            <a:xfrm>
              <a:off x="-51783" y="1034151"/>
              <a:ext cx="7760339" cy="5939214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12" name="Pravokotni trikotnik 11">
            <a:extLst>
              <a:ext uri="{FF2B5EF4-FFF2-40B4-BE49-F238E27FC236}">
                <a16:creationId xmlns:a16="http://schemas.microsoft.com/office/drawing/2014/main" id="{33FE5A06-F77B-BE71-8939-BD0E9D0393C2}"/>
              </a:ext>
            </a:extLst>
          </p:cNvPr>
          <p:cNvSpPr/>
          <p:nvPr/>
        </p:nvSpPr>
        <p:spPr>
          <a:xfrm rot="10800000">
            <a:off x="648070" y="-8"/>
            <a:ext cx="11550958" cy="3613698"/>
          </a:xfrm>
          <a:prstGeom prst="rtTriangle">
            <a:avLst/>
          </a:prstGeom>
          <a:solidFill>
            <a:srgbClr val="7030A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3" name="Pravokotni trikotnik 12">
            <a:extLst>
              <a:ext uri="{FF2B5EF4-FFF2-40B4-BE49-F238E27FC236}">
                <a16:creationId xmlns:a16="http://schemas.microsoft.com/office/drawing/2014/main" id="{8E8D0953-CC97-A3F8-23FF-BE498238F4BB}"/>
              </a:ext>
            </a:extLst>
          </p:cNvPr>
          <p:cNvSpPr/>
          <p:nvPr/>
        </p:nvSpPr>
        <p:spPr>
          <a:xfrm rot="10800000">
            <a:off x="1544714" y="-2"/>
            <a:ext cx="10640023" cy="3156676"/>
          </a:xfrm>
          <a:prstGeom prst="rt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+mj-lt"/>
              <a:buAutoNum type="arabicPeriod"/>
            </a:pPr>
            <a:endParaRPr lang="sl-SI" dirty="0"/>
          </a:p>
        </p:txBody>
      </p:sp>
      <p:sp>
        <p:nvSpPr>
          <p:cNvPr id="2" name="Znak za minus 1">
            <a:extLst>
              <a:ext uri="{FF2B5EF4-FFF2-40B4-BE49-F238E27FC236}">
                <a16:creationId xmlns:a16="http://schemas.microsoft.com/office/drawing/2014/main" id="{D4759B3C-109A-52F5-D405-E16E55029F0E}"/>
              </a:ext>
            </a:extLst>
          </p:cNvPr>
          <p:cNvSpPr/>
          <p:nvPr/>
        </p:nvSpPr>
        <p:spPr>
          <a:xfrm>
            <a:off x="467076" y="-616745"/>
            <a:ext cx="11483624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4CD38855-9644-DD29-59A5-EEB8D4661C59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Kognitivni procesi - zaznavanje</a:t>
            </a:r>
          </a:p>
        </p:txBody>
      </p: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CAFF898D-DE87-FD6F-17D2-1E9F4C8B62E0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3" name="Pravokotnik: zaokroženi vogali 2">
            <a:extLst>
              <a:ext uri="{FF2B5EF4-FFF2-40B4-BE49-F238E27FC236}">
                <a16:creationId xmlns:a16="http://schemas.microsoft.com/office/drawing/2014/main" id="{BD3A59F1-8DCB-86AB-61E7-CAB0D94A963E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7" name="Označba mesta vsebine 2">
            <a:extLst>
              <a:ext uri="{FF2B5EF4-FFF2-40B4-BE49-F238E27FC236}">
                <a16:creationId xmlns:a16="http://schemas.microsoft.com/office/drawing/2014/main" id="{D5B4F808-A904-06E4-93FB-939BF79EE731}"/>
              </a:ext>
            </a:extLst>
          </p:cNvPr>
          <p:cNvSpPr txBox="1">
            <a:spLocks/>
          </p:cNvSpPr>
          <p:nvPr/>
        </p:nvSpPr>
        <p:spPr>
          <a:xfrm>
            <a:off x="1351806" y="1883200"/>
            <a:ext cx="9278094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sl-SI" sz="2000" b="1" u="sng" dirty="0">
                <a:solidFill>
                  <a:srgbClr val="7030A0"/>
                </a:solidFill>
                <a:latin typeface="Comic Sans MS" panose="030F0702030302020204" pitchFamily="66" charset="0"/>
              </a:rPr>
              <a:t>Kako nastaneta občutek in zaznava?</a:t>
            </a:r>
          </a:p>
          <a:p>
            <a:pPr marL="0" indent="0">
              <a:buNone/>
            </a:pPr>
            <a:r>
              <a:rPr lang="sl-SI" sz="2000" dirty="0">
                <a:latin typeface="Comic Sans MS" panose="030F0702030302020204" pitchFamily="66" charset="0"/>
              </a:rPr>
              <a:t>- dražljaje sprejemamo s čutili ali čutnimi organi</a:t>
            </a:r>
          </a:p>
          <a:p>
            <a:pPr marL="0" indent="0">
              <a:buNone/>
            </a:pPr>
            <a:r>
              <a:rPr lang="sl-SI" sz="2000" b="1" dirty="0">
                <a:solidFill>
                  <a:srgbClr val="7030A0"/>
                </a:solidFill>
                <a:latin typeface="Comic Sans MS" panose="030F0702030302020204" pitchFamily="66" charset="0"/>
              </a:rPr>
              <a:t>Čutni organi: </a:t>
            </a:r>
            <a:r>
              <a:rPr lang="sl-SI" sz="2000" dirty="0">
                <a:latin typeface="Comic Sans MS" panose="030F0702030302020204" pitchFamily="66" charset="0"/>
              </a:rPr>
              <a:t>deli telesa, ki sprejemajo dražljaje</a:t>
            </a:r>
          </a:p>
          <a:p>
            <a:pPr marL="0" indent="0">
              <a:buNone/>
            </a:pPr>
            <a:r>
              <a:rPr lang="sl-SI" sz="2000" b="1" dirty="0">
                <a:solidFill>
                  <a:srgbClr val="7030A0"/>
                </a:solidFill>
                <a:latin typeface="Comic Sans MS" panose="030F0702030302020204" pitchFamily="66" charset="0"/>
              </a:rPr>
              <a:t>Receptorji ali čutilne celice </a:t>
            </a:r>
            <a:r>
              <a:rPr lang="sl-SI" sz="2000" dirty="0">
                <a:latin typeface="Comic Sans MS" panose="030F0702030302020204" pitchFamily="66" charset="0"/>
              </a:rPr>
              <a:t>(specializirani nevroni): v čutnih organih ali v koži</a:t>
            </a:r>
          </a:p>
          <a:p>
            <a:pPr marL="0" indent="0">
              <a:buNone/>
            </a:pPr>
            <a:endParaRPr lang="sl-SI" b="1" u="sng" dirty="0">
              <a:solidFill>
                <a:srgbClr val="80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DA6BC7F8-0473-6AFD-13CF-DA12634B31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51982" y="4112073"/>
            <a:ext cx="4014212" cy="1218526"/>
          </a:xfrm>
          <a:prstGeom prst="rect">
            <a:avLst/>
          </a:prstGeom>
          <a:solidFill>
            <a:srgbClr val="7030A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sl-SI" altLang="sl-SI" sz="2400" dirty="0">
                <a:solidFill>
                  <a:schemeClr val="bg1"/>
                </a:solidFill>
                <a:latin typeface="Times New Roman" panose="02020603050405020304" pitchFamily="18" charset="0"/>
              </a:rPr>
              <a:t>Čutne celice pretvorijo energijo </a:t>
            </a:r>
          </a:p>
          <a:p>
            <a:pPr eaLnBrk="1" hangingPunct="1"/>
            <a:r>
              <a:rPr lang="sl-SI" altLang="sl-SI" sz="2400" dirty="0">
                <a:solidFill>
                  <a:schemeClr val="bg1"/>
                </a:solidFill>
                <a:latin typeface="Times New Roman" panose="02020603050405020304" pitchFamily="18" charset="0"/>
              </a:rPr>
              <a:t>dražljajev v električne impulze </a:t>
            </a:r>
          </a:p>
        </p:txBody>
      </p:sp>
      <p:sp>
        <p:nvSpPr>
          <p:cNvPr id="11" name="AutoShape 7">
            <a:extLst>
              <a:ext uri="{FF2B5EF4-FFF2-40B4-BE49-F238E27FC236}">
                <a16:creationId xmlns:a16="http://schemas.microsoft.com/office/drawing/2014/main" id="{1FE02AEF-DF9C-4438-A415-D08C64DED5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11872" y="4554482"/>
            <a:ext cx="1584325" cy="431800"/>
          </a:xfrm>
          <a:custGeom>
            <a:avLst/>
            <a:gdLst>
              <a:gd name="T0" fmla="*/ 1188244 w 21600"/>
              <a:gd name="T1" fmla="*/ 0 h 21600"/>
              <a:gd name="T2" fmla="*/ 0 w 21600"/>
              <a:gd name="T3" fmla="*/ 215900 h 21600"/>
              <a:gd name="T4" fmla="*/ 1188244 w 21600"/>
              <a:gd name="T5" fmla="*/ 431800 h 21600"/>
              <a:gd name="T6" fmla="*/ 1584325 w 21600"/>
              <a:gd name="T7" fmla="*/ 2159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l-SI"/>
          </a:p>
        </p:txBody>
      </p:sp>
      <p:sp>
        <p:nvSpPr>
          <p:cNvPr id="14" name="Rectangle 8">
            <a:extLst>
              <a:ext uri="{FF2B5EF4-FFF2-40B4-BE49-F238E27FC236}">
                <a16:creationId xmlns:a16="http://schemas.microsoft.com/office/drawing/2014/main" id="{69256875-F312-E3DE-F0F3-7F105426EE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41239" y="4112073"/>
            <a:ext cx="2592388" cy="1225310"/>
          </a:xfrm>
          <a:prstGeom prst="rect">
            <a:avLst/>
          </a:prstGeom>
          <a:solidFill>
            <a:srgbClr val="7030A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sl-SI" altLang="sl-SI" sz="3200" dirty="0">
                <a:solidFill>
                  <a:schemeClr val="bg1"/>
                </a:solidFill>
                <a:latin typeface="Times New Roman" panose="02020603050405020304" pitchFamily="18" charset="0"/>
              </a:rPr>
              <a:t>Tu se porodi</a:t>
            </a:r>
          </a:p>
          <a:p>
            <a:pPr algn="ctr" eaLnBrk="1" hangingPunct="1"/>
            <a:r>
              <a:rPr lang="sl-SI" altLang="sl-SI" sz="3200" b="1" dirty="0">
                <a:solidFill>
                  <a:srgbClr val="FFC000"/>
                </a:solidFill>
                <a:latin typeface="Times New Roman" panose="02020603050405020304" pitchFamily="18" charset="0"/>
              </a:rPr>
              <a:t>OBČUTEK</a:t>
            </a:r>
            <a:r>
              <a:rPr lang="sl-SI" altLang="sl-SI" sz="3200" dirty="0">
                <a:solidFill>
                  <a:srgbClr val="FFC000"/>
                </a:solidFill>
                <a:latin typeface="Times New Roman" panose="02020603050405020304" pitchFamily="18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791633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 autoUpdateAnimBg="0"/>
      <p:bldP spid="14" grpId="0" animBg="1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501AE4-8E8B-376B-D7F8-C44422D128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B8907E8C-A539-A383-3E9C-EC5C3B11DF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"/>
            <a:ext cx="12184738" cy="6886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Skupina 4">
            <a:extLst>
              <a:ext uri="{FF2B5EF4-FFF2-40B4-BE49-F238E27FC236}">
                <a16:creationId xmlns:a16="http://schemas.microsoft.com/office/drawing/2014/main" id="{B5FC4307-4199-095A-9F71-D4FA6E79B12E}"/>
              </a:ext>
            </a:extLst>
          </p:cNvPr>
          <p:cNvGrpSpPr/>
          <p:nvPr/>
        </p:nvGrpSpPr>
        <p:grpSpPr>
          <a:xfrm>
            <a:off x="0" y="1020931"/>
            <a:ext cx="10560963" cy="5865699"/>
            <a:chOff x="-51784" y="652709"/>
            <a:chExt cx="8478918" cy="6320656"/>
          </a:xfrm>
        </p:grpSpPr>
        <p:sp>
          <p:nvSpPr>
            <p:cNvPr id="4" name="Pravokotni trikotnik 3">
              <a:extLst>
                <a:ext uri="{FF2B5EF4-FFF2-40B4-BE49-F238E27FC236}">
                  <a16:creationId xmlns:a16="http://schemas.microsoft.com/office/drawing/2014/main" id="{A9456826-3DCF-4A32-6763-CF9D39A8DB55}"/>
                </a:ext>
              </a:extLst>
            </p:cNvPr>
            <p:cNvSpPr/>
            <p:nvPr/>
          </p:nvSpPr>
          <p:spPr>
            <a:xfrm>
              <a:off x="-51784" y="652709"/>
              <a:ext cx="8478918" cy="6320656"/>
            </a:xfrm>
            <a:prstGeom prst="rtTriangle">
              <a:avLst/>
            </a:prstGeom>
            <a:solidFill>
              <a:srgbClr val="7030A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0" name="Pravokotni trikotnik 9">
              <a:extLst>
                <a:ext uri="{FF2B5EF4-FFF2-40B4-BE49-F238E27FC236}">
                  <a16:creationId xmlns:a16="http://schemas.microsoft.com/office/drawing/2014/main" id="{DC427C6A-F10D-20A9-C707-653D02B9A500}"/>
                </a:ext>
              </a:extLst>
            </p:cNvPr>
            <p:cNvSpPr/>
            <p:nvPr/>
          </p:nvSpPr>
          <p:spPr>
            <a:xfrm>
              <a:off x="-51783" y="1034151"/>
              <a:ext cx="7760339" cy="5939214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12" name="Pravokotni trikotnik 11">
            <a:extLst>
              <a:ext uri="{FF2B5EF4-FFF2-40B4-BE49-F238E27FC236}">
                <a16:creationId xmlns:a16="http://schemas.microsoft.com/office/drawing/2014/main" id="{7DA59A64-3989-41E7-816F-8284EC44BA07}"/>
              </a:ext>
            </a:extLst>
          </p:cNvPr>
          <p:cNvSpPr/>
          <p:nvPr/>
        </p:nvSpPr>
        <p:spPr>
          <a:xfrm rot="10800000">
            <a:off x="648070" y="-8"/>
            <a:ext cx="11550958" cy="3613698"/>
          </a:xfrm>
          <a:prstGeom prst="rtTriangle">
            <a:avLst/>
          </a:prstGeom>
          <a:solidFill>
            <a:srgbClr val="7030A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3" name="Pravokotni trikotnik 12">
            <a:extLst>
              <a:ext uri="{FF2B5EF4-FFF2-40B4-BE49-F238E27FC236}">
                <a16:creationId xmlns:a16="http://schemas.microsoft.com/office/drawing/2014/main" id="{21A65F4B-D74D-5B44-61ED-8AE17BDEF88A}"/>
              </a:ext>
            </a:extLst>
          </p:cNvPr>
          <p:cNvSpPr/>
          <p:nvPr/>
        </p:nvSpPr>
        <p:spPr>
          <a:xfrm rot="10800000">
            <a:off x="1544714" y="-2"/>
            <a:ext cx="10640023" cy="3156676"/>
          </a:xfrm>
          <a:prstGeom prst="rt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+mj-lt"/>
              <a:buAutoNum type="arabicPeriod"/>
            </a:pPr>
            <a:endParaRPr lang="sl-SI" dirty="0"/>
          </a:p>
        </p:txBody>
      </p:sp>
      <p:sp>
        <p:nvSpPr>
          <p:cNvPr id="2" name="Znak za minus 1">
            <a:extLst>
              <a:ext uri="{FF2B5EF4-FFF2-40B4-BE49-F238E27FC236}">
                <a16:creationId xmlns:a16="http://schemas.microsoft.com/office/drawing/2014/main" id="{D241FA82-B8D5-FE94-A7A2-863A95C47CFA}"/>
              </a:ext>
            </a:extLst>
          </p:cNvPr>
          <p:cNvSpPr/>
          <p:nvPr/>
        </p:nvSpPr>
        <p:spPr>
          <a:xfrm>
            <a:off x="467076" y="-616745"/>
            <a:ext cx="11483624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953FBB79-13BF-65A6-0CB1-B0D50C2319BC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Kognitivni procesi - zaznavanje</a:t>
            </a:r>
          </a:p>
        </p:txBody>
      </p: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F3863B45-A724-C06F-A883-33A4537DF635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3" name="Pravokotnik: zaokroženi vogali 2">
            <a:extLst>
              <a:ext uri="{FF2B5EF4-FFF2-40B4-BE49-F238E27FC236}">
                <a16:creationId xmlns:a16="http://schemas.microsoft.com/office/drawing/2014/main" id="{B74E7CDB-5761-9587-63D2-830505E08AAC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pic>
        <p:nvPicPr>
          <p:cNvPr id="7" name="Slika 6">
            <a:extLst>
              <a:ext uri="{FF2B5EF4-FFF2-40B4-BE49-F238E27FC236}">
                <a16:creationId xmlns:a16="http://schemas.microsoft.com/office/drawing/2014/main" id="{6F4190FB-E2C4-A131-8B5C-30E92BE9755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640" t="13074" r="4538" b="8608"/>
          <a:stretch/>
        </p:blipFill>
        <p:spPr>
          <a:xfrm>
            <a:off x="1469469" y="1644870"/>
            <a:ext cx="9380061" cy="4500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3776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B071D8-6968-73F0-20E4-B22FE81DEB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0227E5AD-8EB3-ACEE-42C9-44E5AD9BBA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"/>
            <a:ext cx="12184738" cy="6886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Skupina 4">
            <a:extLst>
              <a:ext uri="{FF2B5EF4-FFF2-40B4-BE49-F238E27FC236}">
                <a16:creationId xmlns:a16="http://schemas.microsoft.com/office/drawing/2014/main" id="{5D3148BD-930E-8B31-829C-EFBEF00FBC68}"/>
              </a:ext>
            </a:extLst>
          </p:cNvPr>
          <p:cNvGrpSpPr/>
          <p:nvPr/>
        </p:nvGrpSpPr>
        <p:grpSpPr>
          <a:xfrm>
            <a:off x="0" y="1020931"/>
            <a:ext cx="10560963" cy="5865699"/>
            <a:chOff x="-51784" y="652709"/>
            <a:chExt cx="8478918" cy="6320656"/>
          </a:xfrm>
        </p:grpSpPr>
        <p:sp>
          <p:nvSpPr>
            <p:cNvPr id="4" name="Pravokotni trikotnik 3">
              <a:extLst>
                <a:ext uri="{FF2B5EF4-FFF2-40B4-BE49-F238E27FC236}">
                  <a16:creationId xmlns:a16="http://schemas.microsoft.com/office/drawing/2014/main" id="{88437C4A-B7B7-AB75-7F19-D67D096D2F46}"/>
                </a:ext>
              </a:extLst>
            </p:cNvPr>
            <p:cNvSpPr/>
            <p:nvPr/>
          </p:nvSpPr>
          <p:spPr>
            <a:xfrm>
              <a:off x="-51784" y="652709"/>
              <a:ext cx="8478918" cy="6320656"/>
            </a:xfrm>
            <a:prstGeom prst="rtTriangle">
              <a:avLst/>
            </a:prstGeom>
            <a:solidFill>
              <a:srgbClr val="7030A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0" name="Pravokotni trikotnik 9">
              <a:extLst>
                <a:ext uri="{FF2B5EF4-FFF2-40B4-BE49-F238E27FC236}">
                  <a16:creationId xmlns:a16="http://schemas.microsoft.com/office/drawing/2014/main" id="{09E45935-3AC6-B4B6-4762-9F11F6941886}"/>
                </a:ext>
              </a:extLst>
            </p:cNvPr>
            <p:cNvSpPr/>
            <p:nvPr/>
          </p:nvSpPr>
          <p:spPr>
            <a:xfrm>
              <a:off x="-51783" y="1034151"/>
              <a:ext cx="7760339" cy="5939214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12" name="Pravokotni trikotnik 11">
            <a:extLst>
              <a:ext uri="{FF2B5EF4-FFF2-40B4-BE49-F238E27FC236}">
                <a16:creationId xmlns:a16="http://schemas.microsoft.com/office/drawing/2014/main" id="{D29800F1-E508-090D-B7F6-D2CD9905949D}"/>
              </a:ext>
            </a:extLst>
          </p:cNvPr>
          <p:cNvSpPr/>
          <p:nvPr/>
        </p:nvSpPr>
        <p:spPr>
          <a:xfrm rot="10800000">
            <a:off x="648070" y="-8"/>
            <a:ext cx="11550958" cy="3613698"/>
          </a:xfrm>
          <a:prstGeom prst="rtTriangle">
            <a:avLst/>
          </a:prstGeom>
          <a:solidFill>
            <a:srgbClr val="7030A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3" name="Pravokotni trikotnik 12">
            <a:extLst>
              <a:ext uri="{FF2B5EF4-FFF2-40B4-BE49-F238E27FC236}">
                <a16:creationId xmlns:a16="http://schemas.microsoft.com/office/drawing/2014/main" id="{992B9BBE-9F95-D9D5-EE8C-5E64BDDA3612}"/>
              </a:ext>
            </a:extLst>
          </p:cNvPr>
          <p:cNvSpPr/>
          <p:nvPr/>
        </p:nvSpPr>
        <p:spPr>
          <a:xfrm rot="10800000">
            <a:off x="1544714" y="-2"/>
            <a:ext cx="10640023" cy="3156676"/>
          </a:xfrm>
          <a:prstGeom prst="rt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+mj-lt"/>
              <a:buAutoNum type="arabicPeriod"/>
            </a:pPr>
            <a:endParaRPr lang="sl-SI" dirty="0"/>
          </a:p>
        </p:txBody>
      </p:sp>
      <p:sp>
        <p:nvSpPr>
          <p:cNvPr id="2" name="Znak za minus 1">
            <a:extLst>
              <a:ext uri="{FF2B5EF4-FFF2-40B4-BE49-F238E27FC236}">
                <a16:creationId xmlns:a16="http://schemas.microsoft.com/office/drawing/2014/main" id="{6B68B0F3-1E2A-2BFB-7FEC-E4BE325AB7C6}"/>
              </a:ext>
            </a:extLst>
          </p:cNvPr>
          <p:cNvSpPr/>
          <p:nvPr/>
        </p:nvSpPr>
        <p:spPr>
          <a:xfrm>
            <a:off x="467076" y="-616745"/>
            <a:ext cx="11483624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59B8D84E-AC03-2FF6-6BCB-CE6B5D6361A8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Kognitivni procesi - zaznavanje</a:t>
            </a:r>
          </a:p>
        </p:txBody>
      </p: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129AEAC8-2D2B-72B7-C00E-1F06EC69B44A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3" name="Pravokotnik: zaokroženi vogali 2">
            <a:extLst>
              <a:ext uri="{FF2B5EF4-FFF2-40B4-BE49-F238E27FC236}">
                <a16:creationId xmlns:a16="http://schemas.microsoft.com/office/drawing/2014/main" id="{0AF82D25-A75C-1995-6D9B-C09C6ECEBCBC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7" name="Označba mesta vsebine 2">
            <a:extLst>
              <a:ext uri="{FF2B5EF4-FFF2-40B4-BE49-F238E27FC236}">
                <a16:creationId xmlns:a16="http://schemas.microsoft.com/office/drawing/2014/main" id="{70DEC956-726B-9F5A-316E-00293F56B1A5}"/>
              </a:ext>
            </a:extLst>
          </p:cNvPr>
          <p:cNvSpPr txBox="1">
            <a:spLocks/>
          </p:cNvSpPr>
          <p:nvPr/>
        </p:nvSpPr>
        <p:spPr>
          <a:xfrm>
            <a:off x="1351806" y="1883200"/>
            <a:ext cx="9278094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sl-SI" sz="2000" b="1" u="sng" dirty="0">
                <a:solidFill>
                  <a:srgbClr val="7030A0"/>
                </a:solidFill>
                <a:latin typeface="Comic Sans MS" panose="030F0702030302020204" pitchFamily="66" charset="0"/>
              </a:rPr>
              <a:t>Kako nastaneta občutek in zaznava?</a:t>
            </a:r>
          </a:p>
          <a:p>
            <a:pPr marL="0" indent="0">
              <a:buNone/>
            </a:pPr>
            <a:r>
              <a:rPr lang="sl-SI" sz="2000" dirty="0">
                <a:latin typeface="Comic Sans MS" panose="030F0702030302020204" pitchFamily="66" charset="0"/>
              </a:rPr>
              <a:t>- iz čutil potuje vzburjenje po senzornih živčnih vlaknih v možgansko skorjo, najprej v primarna senzorna središča (sprejem in obdelovanje informacij), nato v asociacijska</a:t>
            </a:r>
          </a:p>
          <a:p>
            <a:pPr marL="0" indent="0">
              <a:buNone/>
            </a:pPr>
            <a:r>
              <a:rPr lang="sl-SI" sz="2000" b="1" dirty="0">
                <a:latin typeface="Comic Sans MS" panose="030F0702030302020204" pitchFamily="66" charset="0"/>
              </a:rPr>
              <a:t>- v primarnih senzornih centrih nastane </a:t>
            </a:r>
            <a:r>
              <a:rPr lang="sl-SI" sz="2000" b="1" dirty="0">
                <a:solidFill>
                  <a:srgbClr val="7030A0"/>
                </a:solidFill>
                <a:latin typeface="Comic Sans MS" panose="030F0702030302020204" pitchFamily="66" charset="0"/>
              </a:rPr>
              <a:t>občutek</a:t>
            </a:r>
          </a:p>
          <a:p>
            <a:pPr marL="0" indent="0">
              <a:buNone/>
            </a:pPr>
            <a:r>
              <a:rPr lang="sl-SI" sz="2000" b="1" dirty="0">
                <a:latin typeface="Comic Sans MS" panose="030F0702030302020204" pitchFamily="66" charset="0"/>
              </a:rPr>
              <a:t>- v asociacijskih centrih nastane </a:t>
            </a:r>
            <a:r>
              <a:rPr lang="sl-SI" sz="2000" b="1" dirty="0">
                <a:solidFill>
                  <a:srgbClr val="7030A0"/>
                </a:solidFill>
                <a:latin typeface="Comic Sans MS" panose="030F0702030302020204" pitchFamily="66" charset="0"/>
              </a:rPr>
              <a:t>zaznava</a:t>
            </a:r>
          </a:p>
          <a:p>
            <a:pPr marL="0" indent="0">
              <a:buNone/>
            </a:pPr>
            <a:r>
              <a:rPr lang="sl-SI" b="1" u="sng" dirty="0">
                <a:solidFill>
                  <a:srgbClr val="800000"/>
                </a:solidFill>
                <a:latin typeface="Comic Sans MS" panose="030F0702030302020204" pitchFamily="66" charset="0"/>
              </a:rPr>
              <a:t>        </a:t>
            </a:r>
          </a:p>
        </p:txBody>
      </p:sp>
      <p:pic>
        <p:nvPicPr>
          <p:cNvPr id="8" name="Slika 7">
            <a:extLst>
              <a:ext uri="{FF2B5EF4-FFF2-40B4-BE49-F238E27FC236}">
                <a16:creationId xmlns:a16="http://schemas.microsoft.com/office/drawing/2014/main" id="{FC93C60F-4878-A370-3513-9ED55ED7A5C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842" t="47009" r="26184" b="21758"/>
          <a:stretch/>
        </p:blipFill>
        <p:spPr>
          <a:xfrm>
            <a:off x="1704853" y="4030082"/>
            <a:ext cx="8775032" cy="2141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20743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A1068D-2E91-5FF2-1C6E-0395C9BBB1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9CCC82B0-E897-FCCE-EC1B-9F18BDA437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"/>
            <a:ext cx="12184738" cy="6886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Skupina 4">
            <a:extLst>
              <a:ext uri="{FF2B5EF4-FFF2-40B4-BE49-F238E27FC236}">
                <a16:creationId xmlns:a16="http://schemas.microsoft.com/office/drawing/2014/main" id="{B9A35A0B-F4E4-3FD8-555F-335221BA10A4}"/>
              </a:ext>
            </a:extLst>
          </p:cNvPr>
          <p:cNvGrpSpPr/>
          <p:nvPr/>
        </p:nvGrpSpPr>
        <p:grpSpPr>
          <a:xfrm>
            <a:off x="0" y="1020931"/>
            <a:ext cx="10560963" cy="5865699"/>
            <a:chOff x="-51784" y="652709"/>
            <a:chExt cx="8478918" cy="6320656"/>
          </a:xfrm>
        </p:grpSpPr>
        <p:sp>
          <p:nvSpPr>
            <p:cNvPr id="4" name="Pravokotni trikotnik 3">
              <a:extLst>
                <a:ext uri="{FF2B5EF4-FFF2-40B4-BE49-F238E27FC236}">
                  <a16:creationId xmlns:a16="http://schemas.microsoft.com/office/drawing/2014/main" id="{FB514362-582F-0934-5761-582F73CD1258}"/>
                </a:ext>
              </a:extLst>
            </p:cNvPr>
            <p:cNvSpPr/>
            <p:nvPr/>
          </p:nvSpPr>
          <p:spPr>
            <a:xfrm>
              <a:off x="-51784" y="652709"/>
              <a:ext cx="8478918" cy="6320656"/>
            </a:xfrm>
            <a:prstGeom prst="rtTriangle">
              <a:avLst/>
            </a:prstGeom>
            <a:solidFill>
              <a:srgbClr val="7030A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0" name="Pravokotni trikotnik 9">
              <a:extLst>
                <a:ext uri="{FF2B5EF4-FFF2-40B4-BE49-F238E27FC236}">
                  <a16:creationId xmlns:a16="http://schemas.microsoft.com/office/drawing/2014/main" id="{C536C1E3-7775-1DD6-5982-CAC93245F28C}"/>
                </a:ext>
              </a:extLst>
            </p:cNvPr>
            <p:cNvSpPr/>
            <p:nvPr/>
          </p:nvSpPr>
          <p:spPr>
            <a:xfrm>
              <a:off x="-51783" y="1034151"/>
              <a:ext cx="7760339" cy="5939214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12" name="Pravokotni trikotnik 11">
            <a:extLst>
              <a:ext uri="{FF2B5EF4-FFF2-40B4-BE49-F238E27FC236}">
                <a16:creationId xmlns:a16="http://schemas.microsoft.com/office/drawing/2014/main" id="{EDE33559-2407-0FFA-103F-C163B4C005E7}"/>
              </a:ext>
            </a:extLst>
          </p:cNvPr>
          <p:cNvSpPr/>
          <p:nvPr/>
        </p:nvSpPr>
        <p:spPr>
          <a:xfrm rot="10800000">
            <a:off x="648070" y="-8"/>
            <a:ext cx="11550958" cy="3613698"/>
          </a:xfrm>
          <a:prstGeom prst="rtTriangle">
            <a:avLst/>
          </a:prstGeom>
          <a:solidFill>
            <a:srgbClr val="7030A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3" name="Pravokotni trikotnik 12">
            <a:extLst>
              <a:ext uri="{FF2B5EF4-FFF2-40B4-BE49-F238E27FC236}">
                <a16:creationId xmlns:a16="http://schemas.microsoft.com/office/drawing/2014/main" id="{84FEB3AC-DF0C-D935-B391-F1238AE5E42C}"/>
              </a:ext>
            </a:extLst>
          </p:cNvPr>
          <p:cNvSpPr/>
          <p:nvPr/>
        </p:nvSpPr>
        <p:spPr>
          <a:xfrm rot="10800000">
            <a:off x="1544714" y="-2"/>
            <a:ext cx="10640023" cy="3156676"/>
          </a:xfrm>
          <a:prstGeom prst="rt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+mj-lt"/>
              <a:buAutoNum type="arabicPeriod"/>
            </a:pPr>
            <a:endParaRPr lang="sl-SI" dirty="0"/>
          </a:p>
        </p:txBody>
      </p:sp>
      <p:sp>
        <p:nvSpPr>
          <p:cNvPr id="2" name="Znak za minus 1">
            <a:extLst>
              <a:ext uri="{FF2B5EF4-FFF2-40B4-BE49-F238E27FC236}">
                <a16:creationId xmlns:a16="http://schemas.microsoft.com/office/drawing/2014/main" id="{7E3F9457-127F-7608-52DE-826F15F2E5C3}"/>
              </a:ext>
            </a:extLst>
          </p:cNvPr>
          <p:cNvSpPr/>
          <p:nvPr/>
        </p:nvSpPr>
        <p:spPr>
          <a:xfrm>
            <a:off x="467076" y="-616745"/>
            <a:ext cx="11483624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4AB84363-DC9D-8C68-5850-5B0BAA7CF18D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Kognitivni procesi - zaznavanje</a:t>
            </a:r>
          </a:p>
        </p:txBody>
      </p: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DAD97780-0021-9AFD-427E-3EFC5B0A777C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3" name="Pravokotnik: zaokroženi vogali 2">
            <a:extLst>
              <a:ext uri="{FF2B5EF4-FFF2-40B4-BE49-F238E27FC236}">
                <a16:creationId xmlns:a16="http://schemas.microsoft.com/office/drawing/2014/main" id="{6A46A600-0BFB-BC35-6FD6-2976DE2BF955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pic>
        <p:nvPicPr>
          <p:cNvPr id="7" name="Picture 8">
            <a:extLst>
              <a:ext uri="{FF2B5EF4-FFF2-40B4-BE49-F238E27FC236}">
                <a16:creationId xmlns:a16="http://schemas.microsoft.com/office/drawing/2014/main" id="{A6992C33-A6EB-B985-DED1-1415B0DA9DA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7610" t="8317" b="2772"/>
          <a:stretch>
            <a:fillRect/>
          </a:stretch>
        </p:blipFill>
        <p:spPr>
          <a:xfrm>
            <a:off x="1334929" y="1739817"/>
            <a:ext cx="4623437" cy="4310453"/>
          </a:xfrm>
          <a:prstGeom prst="rect">
            <a:avLst/>
          </a:prstGeom>
        </p:spPr>
      </p:pic>
      <p:pic>
        <p:nvPicPr>
          <p:cNvPr id="8" name="Slika 7">
            <a:extLst>
              <a:ext uri="{FF2B5EF4-FFF2-40B4-BE49-F238E27FC236}">
                <a16:creationId xmlns:a16="http://schemas.microsoft.com/office/drawing/2014/main" id="{3505BE46-2E4A-EC7A-C87E-FDF38828C77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718" t="11133" r="39199" b="25418"/>
          <a:stretch/>
        </p:blipFill>
        <p:spPr>
          <a:xfrm>
            <a:off x="6560086" y="2821881"/>
            <a:ext cx="4315878" cy="2901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853200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EDB6EF-7A3F-5D06-1DB2-006D95C6AC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23F9433B-6F03-3503-0A8D-681F03B64C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"/>
            <a:ext cx="12184738" cy="6886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Skupina 4">
            <a:extLst>
              <a:ext uri="{FF2B5EF4-FFF2-40B4-BE49-F238E27FC236}">
                <a16:creationId xmlns:a16="http://schemas.microsoft.com/office/drawing/2014/main" id="{E7232DCF-C914-FDD4-0ACD-66BCFC21C044}"/>
              </a:ext>
            </a:extLst>
          </p:cNvPr>
          <p:cNvGrpSpPr/>
          <p:nvPr/>
        </p:nvGrpSpPr>
        <p:grpSpPr>
          <a:xfrm>
            <a:off x="0" y="1020931"/>
            <a:ext cx="10560963" cy="5865699"/>
            <a:chOff x="-51784" y="652709"/>
            <a:chExt cx="8478918" cy="6320656"/>
          </a:xfrm>
        </p:grpSpPr>
        <p:sp>
          <p:nvSpPr>
            <p:cNvPr id="4" name="Pravokotni trikotnik 3">
              <a:extLst>
                <a:ext uri="{FF2B5EF4-FFF2-40B4-BE49-F238E27FC236}">
                  <a16:creationId xmlns:a16="http://schemas.microsoft.com/office/drawing/2014/main" id="{76ED82E5-AC41-AE91-C57D-232D7C3D1232}"/>
                </a:ext>
              </a:extLst>
            </p:cNvPr>
            <p:cNvSpPr/>
            <p:nvPr/>
          </p:nvSpPr>
          <p:spPr>
            <a:xfrm>
              <a:off x="-51784" y="652709"/>
              <a:ext cx="8478918" cy="6320656"/>
            </a:xfrm>
            <a:prstGeom prst="rtTriangle">
              <a:avLst/>
            </a:prstGeom>
            <a:solidFill>
              <a:srgbClr val="7030A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0" name="Pravokotni trikotnik 9">
              <a:extLst>
                <a:ext uri="{FF2B5EF4-FFF2-40B4-BE49-F238E27FC236}">
                  <a16:creationId xmlns:a16="http://schemas.microsoft.com/office/drawing/2014/main" id="{BE0CB2E3-3FC6-6903-22A1-358E1DC590AA}"/>
                </a:ext>
              </a:extLst>
            </p:cNvPr>
            <p:cNvSpPr/>
            <p:nvPr/>
          </p:nvSpPr>
          <p:spPr>
            <a:xfrm>
              <a:off x="-51783" y="1034151"/>
              <a:ext cx="7760339" cy="5939214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12" name="Pravokotni trikotnik 11">
            <a:extLst>
              <a:ext uri="{FF2B5EF4-FFF2-40B4-BE49-F238E27FC236}">
                <a16:creationId xmlns:a16="http://schemas.microsoft.com/office/drawing/2014/main" id="{CFF483BE-68A9-0051-446B-7315FF038D3A}"/>
              </a:ext>
            </a:extLst>
          </p:cNvPr>
          <p:cNvSpPr/>
          <p:nvPr/>
        </p:nvSpPr>
        <p:spPr>
          <a:xfrm rot="10800000">
            <a:off x="648070" y="-8"/>
            <a:ext cx="11550958" cy="3613698"/>
          </a:xfrm>
          <a:prstGeom prst="rtTriangle">
            <a:avLst/>
          </a:prstGeom>
          <a:solidFill>
            <a:srgbClr val="7030A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3" name="Pravokotni trikotnik 12">
            <a:extLst>
              <a:ext uri="{FF2B5EF4-FFF2-40B4-BE49-F238E27FC236}">
                <a16:creationId xmlns:a16="http://schemas.microsoft.com/office/drawing/2014/main" id="{09B91AB3-38D8-5A9A-5B07-0775103F5DC4}"/>
              </a:ext>
            </a:extLst>
          </p:cNvPr>
          <p:cNvSpPr/>
          <p:nvPr/>
        </p:nvSpPr>
        <p:spPr>
          <a:xfrm rot="10800000">
            <a:off x="1544714" y="-2"/>
            <a:ext cx="10640023" cy="3156676"/>
          </a:xfrm>
          <a:prstGeom prst="rt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+mj-lt"/>
              <a:buAutoNum type="arabicPeriod"/>
            </a:pPr>
            <a:endParaRPr lang="sl-SI" dirty="0"/>
          </a:p>
        </p:txBody>
      </p:sp>
      <p:sp>
        <p:nvSpPr>
          <p:cNvPr id="2" name="Znak za minus 1">
            <a:extLst>
              <a:ext uri="{FF2B5EF4-FFF2-40B4-BE49-F238E27FC236}">
                <a16:creationId xmlns:a16="http://schemas.microsoft.com/office/drawing/2014/main" id="{6E5F171C-D20D-97BB-56AF-360E6409C210}"/>
              </a:ext>
            </a:extLst>
          </p:cNvPr>
          <p:cNvSpPr/>
          <p:nvPr/>
        </p:nvSpPr>
        <p:spPr>
          <a:xfrm>
            <a:off x="467076" y="-616745"/>
            <a:ext cx="11483624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C3F41251-26ED-85CD-D7A9-6C12944891FE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Kognitivni procesi - zaznavanje</a:t>
            </a:r>
          </a:p>
        </p:txBody>
      </p: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B7FBED9F-F8E2-D18F-0BBE-DFD12829E2B5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3" name="Pravokotnik: zaokroženi vogali 2">
            <a:extLst>
              <a:ext uri="{FF2B5EF4-FFF2-40B4-BE49-F238E27FC236}">
                <a16:creationId xmlns:a16="http://schemas.microsoft.com/office/drawing/2014/main" id="{79FD48A8-3192-8252-F340-F3391DEB40BC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7" name="Označba mesta vsebine 2">
            <a:extLst>
              <a:ext uri="{FF2B5EF4-FFF2-40B4-BE49-F238E27FC236}">
                <a16:creationId xmlns:a16="http://schemas.microsoft.com/office/drawing/2014/main" id="{A9EF3A22-7985-77A8-447D-FA6BCC6ABE17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  <a:ln>
            <a:solidFill>
              <a:srgbClr val="7030A0"/>
            </a:solidFill>
          </a:ln>
        </p:spPr>
        <p:txBody>
          <a:bodyPr vert="horz" lIns="91440" tIns="45720" rIns="91440" bIns="45720" rtlCol="0"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sl-SI" b="1" u="sng" dirty="0">
                <a:ln w="0"/>
                <a:solidFill>
                  <a:srgbClr val="7030A0"/>
                </a:solidFill>
                <a:latin typeface="Comic Sans MS" panose="030F0702030302020204" pitchFamily="66" charset="0"/>
              </a:rPr>
              <a:t>Pozornost:</a:t>
            </a:r>
            <a:r>
              <a:rPr lang="sl-SI" b="1" dirty="0">
                <a:ln>
                  <a:solidFill>
                    <a:srgbClr val="483700"/>
                  </a:solidFill>
                </a:ln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sl-SI" dirty="0">
                <a:latin typeface="Comic Sans MS" panose="030F0702030302020204" pitchFamily="66" charset="0"/>
              </a:rPr>
              <a:t>usmerjenost zaznavnih procesov na omejeno število dražljajev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sl-SI" dirty="0">
                <a:latin typeface="Comic Sans MS" panose="030F0702030302020204" pitchFamily="66" charset="0"/>
              </a:rPr>
              <a:t>(določeno situacijo, objekt, misel)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sl-SI" dirty="0">
              <a:latin typeface="Comic Sans MS" panose="030F0702030302020204" pitchFamily="66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sl-SI" dirty="0">
                <a:latin typeface="Comic Sans MS" panose="030F0702030302020204" pitchFamily="66" charset="0"/>
              </a:rPr>
              <a:t>1. Dražljaji, na katere je pozornost usmerjena, so v zavesti jasni, drugim dražljajem pa je dostop do zavesti preprečen ali otežen.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sl-SI" dirty="0">
                <a:latin typeface="Comic Sans MS" panose="030F0702030302020204" pitchFamily="66" charset="0"/>
              </a:rPr>
              <a:t>2. Vedenje se spremeni v smeri boljšega zaznavanja dražljaja.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sl-SI" dirty="0">
              <a:latin typeface="Comic Sans MS" panose="030F0702030302020204" pitchFamily="66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sl-SI" dirty="0">
                <a:latin typeface="Comic Sans MS" panose="030F0702030302020204" pitchFamily="66" charset="0"/>
              </a:rPr>
              <a:t>- </a:t>
            </a:r>
            <a:r>
              <a:rPr lang="sl-SI" b="1" dirty="0">
                <a:latin typeface="Comic Sans MS" panose="030F0702030302020204" pitchFamily="66" charset="0"/>
              </a:rPr>
              <a:t>obseg pozornosti </a:t>
            </a:r>
            <a:r>
              <a:rPr lang="sl-SI" dirty="0">
                <a:latin typeface="Comic Sans MS" panose="030F0702030302020204" pitchFamily="66" charset="0"/>
              </a:rPr>
              <a:t>(število dražljajev, na katere smo hkrati lahko pozorni) </a:t>
            </a:r>
            <a:r>
              <a:rPr lang="sl-SI" dirty="0">
                <a:latin typeface="Comic Sans MS" panose="030F0702030302020204" pitchFamily="66" charset="0"/>
                <a:sym typeface="Wingdings" panose="05000000000000000000" pitchFamily="2" charset="2"/>
              </a:rPr>
              <a:t> </a:t>
            </a:r>
            <a:r>
              <a:rPr lang="sl-SI" dirty="0">
                <a:latin typeface="Comic Sans MS" panose="030F0702030302020204" pitchFamily="66" charset="0"/>
              </a:rPr>
              <a:t>6-9 enote (npr. pike); odvisno od starosti (pri otrocih: 2-3 enote) vrste in razporejenosti gradiva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sl-SI" dirty="0">
                <a:latin typeface="Comic Sans MS" panose="030F0702030302020204" pitchFamily="66" charset="0"/>
              </a:rPr>
              <a:t>- </a:t>
            </a:r>
            <a:r>
              <a:rPr lang="sl-SI" b="1" dirty="0">
                <a:latin typeface="Comic Sans MS" panose="030F0702030302020204" pitchFamily="66" charset="0"/>
              </a:rPr>
              <a:t>trajanje pozornosti </a:t>
            </a:r>
            <a:r>
              <a:rPr lang="sl-SI" dirty="0">
                <a:latin typeface="Comic Sans MS" panose="030F0702030302020204" pitchFamily="66" charset="0"/>
              </a:rPr>
              <a:t>– odvisno od motivacije, starosti, drugih dražljajev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sl-SI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992533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7CA3F9-AE1F-415C-641C-743034E8D7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6BD3D0CD-8352-FE17-82CD-2A47A40BAC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"/>
            <a:ext cx="12184738" cy="6886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Skupina 4">
            <a:extLst>
              <a:ext uri="{FF2B5EF4-FFF2-40B4-BE49-F238E27FC236}">
                <a16:creationId xmlns:a16="http://schemas.microsoft.com/office/drawing/2014/main" id="{936750C7-5300-730E-A090-20264F40441A}"/>
              </a:ext>
            </a:extLst>
          </p:cNvPr>
          <p:cNvGrpSpPr/>
          <p:nvPr/>
        </p:nvGrpSpPr>
        <p:grpSpPr>
          <a:xfrm>
            <a:off x="0" y="1020931"/>
            <a:ext cx="10560963" cy="5865699"/>
            <a:chOff x="-51784" y="652709"/>
            <a:chExt cx="8478918" cy="6320656"/>
          </a:xfrm>
        </p:grpSpPr>
        <p:sp>
          <p:nvSpPr>
            <p:cNvPr id="4" name="Pravokotni trikotnik 3">
              <a:extLst>
                <a:ext uri="{FF2B5EF4-FFF2-40B4-BE49-F238E27FC236}">
                  <a16:creationId xmlns:a16="http://schemas.microsoft.com/office/drawing/2014/main" id="{DD089A11-9D99-0C56-99D2-4D0120BAD8D7}"/>
                </a:ext>
              </a:extLst>
            </p:cNvPr>
            <p:cNvSpPr/>
            <p:nvPr/>
          </p:nvSpPr>
          <p:spPr>
            <a:xfrm>
              <a:off x="-51784" y="652709"/>
              <a:ext cx="8478918" cy="6320656"/>
            </a:xfrm>
            <a:prstGeom prst="rtTriangle">
              <a:avLst/>
            </a:prstGeom>
            <a:solidFill>
              <a:srgbClr val="7030A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0" name="Pravokotni trikotnik 9">
              <a:extLst>
                <a:ext uri="{FF2B5EF4-FFF2-40B4-BE49-F238E27FC236}">
                  <a16:creationId xmlns:a16="http://schemas.microsoft.com/office/drawing/2014/main" id="{D44E4025-F1BE-BE3D-3197-B7CA9B3EBF10}"/>
                </a:ext>
              </a:extLst>
            </p:cNvPr>
            <p:cNvSpPr/>
            <p:nvPr/>
          </p:nvSpPr>
          <p:spPr>
            <a:xfrm>
              <a:off x="-51783" y="1034151"/>
              <a:ext cx="7760339" cy="5939214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12" name="Pravokotni trikotnik 11">
            <a:extLst>
              <a:ext uri="{FF2B5EF4-FFF2-40B4-BE49-F238E27FC236}">
                <a16:creationId xmlns:a16="http://schemas.microsoft.com/office/drawing/2014/main" id="{7A1BC20B-0B58-9299-1FAB-540949C878EE}"/>
              </a:ext>
            </a:extLst>
          </p:cNvPr>
          <p:cNvSpPr/>
          <p:nvPr/>
        </p:nvSpPr>
        <p:spPr>
          <a:xfrm rot="10800000">
            <a:off x="648070" y="-8"/>
            <a:ext cx="11550958" cy="3613698"/>
          </a:xfrm>
          <a:prstGeom prst="rtTriangle">
            <a:avLst/>
          </a:prstGeom>
          <a:solidFill>
            <a:srgbClr val="7030A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3" name="Pravokotni trikotnik 12">
            <a:extLst>
              <a:ext uri="{FF2B5EF4-FFF2-40B4-BE49-F238E27FC236}">
                <a16:creationId xmlns:a16="http://schemas.microsoft.com/office/drawing/2014/main" id="{A98322FE-4193-1F08-C3F7-1D85D633AAF8}"/>
              </a:ext>
            </a:extLst>
          </p:cNvPr>
          <p:cNvSpPr/>
          <p:nvPr/>
        </p:nvSpPr>
        <p:spPr>
          <a:xfrm rot="10800000">
            <a:off x="1544714" y="-2"/>
            <a:ext cx="10640023" cy="3156676"/>
          </a:xfrm>
          <a:prstGeom prst="rt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+mj-lt"/>
              <a:buAutoNum type="arabicPeriod"/>
            </a:pPr>
            <a:endParaRPr lang="sl-SI" dirty="0"/>
          </a:p>
        </p:txBody>
      </p:sp>
      <p:sp>
        <p:nvSpPr>
          <p:cNvPr id="2" name="Znak za minus 1">
            <a:extLst>
              <a:ext uri="{FF2B5EF4-FFF2-40B4-BE49-F238E27FC236}">
                <a16:creationId xmlns:a16="http://schemas.microsoft.com/office/drawing/2014/main" id="{1264D781-C8DA-BF0E-EE61-A325ECE9C159}"/>
              </a:ext>
            </a:extLst>
          </p:cNvPr>
          <p:cNvSpPr/>
          <p:nvPr/>
        </p:nvSpPr>
        <p:spPr>
          <a:xfrm>
            <a:off x="467076" y="-616745"/>
            <a:ext cx="11483624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9ECCE0C1-04BF-6E3F-9723-D985B983E2EA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Kognitivni procesi - zaznavanje</a:t>
            </a:r>
          </a:p>
        </p:txBody>
      </p: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4B08E35B-CBF0-312A-5E7D-E78F8AA5C43E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3" name="Pravokotnik: zaokroženi vogali 2">
            <a:extLst>
              <a:ext uri="{FF2B5EF4-FFF2-40B4-BE49-F238E27FC236}">
                <a16:creationId xmlns:a16="http://schemas.microsoft.com/office/drawing/2014/main" id="{AA1E925D-C977-5857-E648-01D457295202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7" name="Označba mesta vsebine 2">
            <a:extLst>
              <a:ext uri="{FF2B5EF4-FFF2-40B4-BE49-F238E27FC236}">
                <a16:creationId xmlns:a16="http://schemas.microsoft.com/office/drawing/2014/main" id="{9B289216-8AAA-34D6-51FC-D190676765AE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sl-SI" b="1" u="sng" dirty="0">
                <a:ln w="0"/>
                <a:solidFill>
                  <a:srgbClr val="7030A0"/>
                </a:solidFill>
                <a:latin typeface="Comic Sans MS" panose="030F0702030302020204" pitchFamily="66" charset="0"/>
              </a:rPr>
              <a:t>Dejavniki pozornosti:</a:t>
            </a:r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938AA047-D9B2-4907-D144-91D1B35338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43100" y="2733406"/>
            <a:ext cx="2447925" cy="2526534"/>
          </a:xfrm>
          <a:prstGeom prst="rect">
            <a:avLst/>
          </a:prstGeom>
          <a:solidFill>
            <a:srgbClr val="7030A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sl-SI" altLang="sl-SI" sz="2200" b="1" dirty="0">
                <a:solidFill>
                  <a:srgbClr val="FFC000"/>
                </a:solidFill>
                <a:latin typeface="Times New Roman" panose="02020603050405020304" pitchFamily="18" charset="0"/>
              </a:rPr>
              <a:t>NOTRANJI</a:t>
            </a:r>
          </a:p>
          <a:p>
            <a:pPr algn="ctr" eaLnBrk="1" hangingPunct="1"/>
            <a:r>
              <a:rPr lang="sl-SI" altLang="sl-SI" sz="2200" dirty="0">
                <a:solidFill>
                  <a:schemeClr val="bg1"/>
                </a:solidFill>
                <a:latin typeface="Times New Roman" panose="02020603050405020304" pitchFamily="18" charset="0"/>
              </a:rPr>
              <a:t>Motivi</a:t>
            </a:r>
          </a:p>
          <a:p>
            <a:pPr algn="ctr" eaLnBrk="1" hangingPunct="1"/>
            <a:r>
              <a:rPr lang="sl-SI" altLang="sl-SI" sz="2200" dirty="0">
                <a:solidFill>
                  <a:schemeClr val="bg1"/>
                </a:solidFill>
                <a:latin typeface="Times New Roman" panose="02020603050405020304" pitchFamily="18" charset="0"/>
              </a:rPr>
              <a:t>Interesi</a:t>
            </a:r>
          </a:p>
          <a:p>
            <a:pPr algn="ctr" eaLnBrk="1" hangingPunct="1"/>
            <a:r>
              <a:rPr lang="sl-SI" altLang="sl-SI" sz="2200" dirty="0">
                <a:solidFill>
                  <a:schemeClr val="bg1"/>
                </a:solidFill>
                <a:latin typeface="Times New Roman" panose="02020603050405020304" pitchFamily="18" charset="0"/>
              </a:rPr>
              <a:t>Potrebe</a:t>
            </a:r>
          </a:p>
          <a:p>
            <a:pPr algn="ctr" eaLnBrk="1" hangingPunct="1"/>
            <a:r>
              <a:rPr lang="sl-SI" altLang="sl-SI" sz="2200" dirty="0">
                <a:solidFill>
                  <a:schemeClr val="bg1"/>
                </a:solidFill>
                <a:latin typeface="Times New Roman" panose="02020603050405020304" pitchFamily="18" charset="0"/>
              </a:rPr>
              <a:t>Čustva</a:t>
            </a:r>
          </a:p>
          <a:p>
            <a:pPr algn="ctr" eaLnBrk="1" hangingPunct="1"/>
            <a:r>
              <a:rPr lang="sl-SI" altLang="sl-SI" sz="2200" dirty="0">
                <a:solidFill>
                  <a:schemeClr val="bg1"/>
                </a:solidFill>
                <a:latin typeface="Times New Roman" panose="02020603050405020304" pitchFamily="18" charset="0"/>
              </a:rPr>
              <a:t>Izkušnje</a:t>
            </a:r>
          </a:p>
          <a:p>
            <a:pPr algn="ctr" eaLnBrk="1" hangingPunct="1"/>
            <a:r>
              <a:rPr lang="sl-SI" altLang="sl-SI" sz="2200" dirty="0">
                <a:solidFill>
                  <a:schemeClr val="bg1"/>
                </a:solidFill>
                <a:latin typeface="Times New Roman" panose="02020603050405020304" pitchFamily="18" charset="0"/>
              </a:rPr>
              <a:t>Znanje</a:t>
            </a:r>
          </a:p>
        </p:txBody>
      </p:sp>
      <p:sp>
        <p:nvSpPr>
          <p:cNvPr id="11" name="Rectangle 7">
            <a:extLst>
              <a:ext uri="{FF2B5EF4-FFF2-40B4-BE49-F238E27FC236}">
                <a16:creationId xmlns:a16="http://schemas.microsoft.com/office/drawing/2014/main" id="{CD59D912-4779-EF25-122D-A7AB737CC4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33976" y="2241747"/>
            <a:ext cx="5924438" cy="3735103"/>
          </a:xfrm>
          <a:prstGeom prst="rect">
            <a:avLst/>
          </a:prstGeom>
          <a:solidFill>
            <a:srgbClr val="7030A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sl-SI" altLang="sl-SI" sz="2200" b="1" dirty="0">
                <a:solidFill>
                  <a:srgbClr val="FFC000"/>
                </a:solidFill>
                <a:latin typeface="Times New Roman" panose="02020603050405020304" pitchFamily="18" charset="0"/>
              </a:rPr>
              <a:t>ZUNANJI </a:t>
            </a:r>
            <a:r>
              <a:rPr lang="sl-SI" altLang="sl-SI" sz="2200" b="1" dirty="0">
                <a:solidFill>
                  <a:schemeClr val="bg2"/>
                </a:solidFill>
                <a:latin typeface="Times New Roman" panose="02020603050405020304" pitchFamily="18" charset="0"/>
              </a:rPr>
              <a:t>(lastnosti dražljajev)</a:t>
            </a:r>
          </a:p>
          <a:p>
            <a:pPr algn="ctr" eaLnBrk="1" hangingPunct="1"/>
            <a:r>
              <a:rPr lang="sl-SI" altLang="sl-SI" sz="2200" dirty="0">
                <a:solidFill>
                  <a:schemeClr val="bg1"/>
                </a:solidFill>
                <a:latin typeface="Times New Roman" panose="02020603050405020304" pitchFamily="18" charset="0"/>
              </a:rPr>
              <a:t>Velikost </a:t>
            </a:r>
          </a:p>
          <a:p>
            <a:pPr algn="ctr" eaLnBrk="1" hangingPunct="1"/>
            <a:r>
              <a:rPr lang="sl-SI" altLang="sl-SI" sz="2200" dirty="0">
                <a:solidFill>
                  <a:schemeClr val="bg1"/>
                </a:solidFill>
                <a:latin typeface="Times New Roman" panose="02020603050405020304" pitchFamily="18" charset="0"/>
              </a:rPr>
              <a:t>Intenzivnost </a:t>
            </a:r>
          </a:p>
          <a:p>
            <a:pPr algn="ctr" eaLnBrk="1" hangingPunct="1"/>
            <a:r>
              <a:rPr lang="sl-SI" altLang="sl-SI" sz="1600" dirty="0">
                <a:solidFill>
                  <a:schemeClr val="bg1"/>
                </a:solidFill>
                <a:latin typeface="Times New Roman" panose="02020603050405020304" pitchFamily="18" charset="0"/>
              </a:rPr>
              <a:t>(npr. močna svetloba, glasen zvok, intenziven okus) </a:t>
            </a:r>
          </a:p>
          <a:p>
            <a:pPr algn="ctr" eaLnBrk="1" hangingPunct="1"/>
            <a:r>
              <a:rPr lang="sl-SI" altLang="sl-SI" sz="2200" dirty="0">
                <a:solidFill>
                  <a:schemeClr val="bg1"/>
                </a:solidFill>
                <a:latin typeface="Times New Roman" panose="02020603050405020304" pitchFamily="18" charset="0"/>
              </a:rPr>
              <a:t>Kontrast</a:t>
            </a:r>
          </a:p>
          <a:p>
            <a:pPr algn="ctr" eaLnBrk="1" hangingPunct="1"/>
            <a:r>
              <a:rPr lang="sl-SI" altLang="sl-SI" sz="1600" dirty="0">
                <a:solidFill>
                  <a:schemeClr val="bg1"/>
                </a:solidFill>
                <a:latin typeface="Times New Roman" panose="02020603050405020304" pitchFamily="18" charset="0"/>
              </a:rPr>
              <a:t>(npr. grenak okus med sladkimi; črno-bela fotografija med barvnimi)</a:t>
            </a:r>
          </a:p>
          <a:p>
            <a:pPr algn="ctr" eaLnBrk="1" hangingPunct="1"/>
            <a:r>
              <a:rPr lang="sl-SI" altLang="sl-SI" sz="2200" dirty="0">
                <a:solidFill>
                  <a:schemeClr val="bg1"/>
                </a:solidFill>
                <a:latin typeface="Times New Roman" panose="02020603050405020304" pitchFamily="18" charset="0"/>
              </a:rPr>
              <a:t>Gibanje in spreminjanje</a:t>
            </a:r>
          </a:p>
          <a:p>
            <a:pPr algn="ctr" eaLnBrk="1" hangingPunct="1"/>
            <a:r>
              <a:rPr lang="sl-SI" altLang="sl-SI" sz="1600" dirty="0">
                <a:solidFill>
                  <a:schemeClr val="bg1"/>
                </a:solidFill>
                <a:latin typeface="Times New Roman" panose="02020603050405020304" pitchFamily="18" charset="0"/>
              </a:rPr>
              <a:t>(npr. premikajoči motivi)</a:t>
            </a:r>
            <a:endParaRPr lang="sl-SI" altLang="sl-SI" sz="2200" dirty="0">
              <a:solidFill>
                <a:schemeClr val="bg1"/>
              </a:solidFill>
              <a:latin typeface="Times New Roman" panose="02020603050405020304" pitchFamily="18" charset="0"/>
            </a:endParaRPr>
          </a:p>
          <a:p>
            <a:pPr algn="ctr" eaLnBrk="1" hangingPunct="1"/>
            <a:r>
              <a:rPr lang="sl-SI" altLang="sl-SI" sz="2200" dirty="0">
                <a:solidFill>
                  <a:schemeClr val="bg1"/>
                </a:solidFill>
                <a:latin typeface="Times New Roman" panose="02020603050405020304" pitchFamily="18" charset="0"/>
              </a:rPr>
              <a:t>Trajanje in pogostost pojavljanja</a:t>
            </a:r>
          </a:p>
          <a:p>
            <a:pPr algn="ctr" eaLnBrk="1" hangingPunct="1"/>
            <a:r>
              <a:rPr lang="sl-SI" altLang="sl-SI" sz="1600" dirty="0">
                <a:solidFill>
                  <a:schemeClr val="bg1"/>
                </a:solidFill>
                <a:latin typeface="Times New Roman" panose="02020603050405020304" pitchFamily="18" charset="0"/>
              </a:rPr>
              <a:t>(pomembno pri šibkih dražljajih)</a:t>
            </a:r>
          </a:p>
          <a:p>
            <a:pPr algn="ctr" eaLnBrk="1" hangingPunct="1"/>
            <a:r>
              <a:rPr lang="sl-SI" altLang="sl-SI" sz="2200" dirty="0">
                <a:solidFill>
                  <a:schemeClr val="bg1"/>
                </a:solidFill>
                <a:latin typeface="Times New Roman" panose="02020603050405020304" pitchFamily="18" charset="0"/>
              </a:rPr>
              <a:t>Izoliranost</a:t>
            </a:r>
            <a:endParaRPr lang="sl-SI" altLang="sl-SI" sz="2200" b="1" dirty="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6464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 autoUpdateAnimBg="0"/>
      <p:bldP spid="11" grpId="0" animBg="1" autoUpdateAnimBg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0F7C02-04A4-F7B8-543E-C543929DFF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19BC771B-F24A-E2B7-3C1F-CA562091E6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"/>
            <a:ext cx="12184738" cy="6886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Skupina 4">
            <a:extLst>
              <a:ext uri="{FF2B5EF4-FFF2-40B4-BE49-F238E27FC236}">
                <a16:creationId xmlns:a16="http://schemas.microsoft.com/office/drawing/2014/main" id="{8760295E-4A0B-9520-40E8-841940906277}"/>
              </a:ext>
            </a:extLst>
          </p:cNvPr>
          <p:cNvGrpSpPr/>
          <p:nvPr/>
        </p:nvGrpSpPr>
        <p:grpSpPr>
          <a:xfrm>
            <a:off x="0" y="1020931"/>
            <a:ext cx="10560963" cy="5865699"/>
            <a:chOff x="-51784" y="652709"/>
            <a:chExt cx="8478918" cy="6320656"/>
          </a:xfrm>
        </p:grpSpPr>
        <p:sp>
          <p:nvSpPr>
            <p:cNvPr id="4" name="Pravokotni trikotnik 3">
              <a:extLst>
                <a:ext uri="{FF2B5EF4-FFF2-40B4-BE49-F238E27FC236}">
                  <a16:creationId xmlns:a16="http://schemas.microsoft.com/office/drawing/2014/main" id="{8700B926-3683-D478-F7F4-D7BA7EFA0BAD}"/>
                </a:ext>
              </a:extLst>
            </p:cNvPr>
            <p:cNvSpPr/>
            <p:nvPr/>
          </p:nvSpPr>
          <p:spPr>
            <a:xfrm>
              <a:off x="-51784" y="652709"/>
              <a:ext cx="8478918" cy="6320656"/>
            </a:xfrm>
            <a:prstGeom prst="rtTriangle">
              <a:avLst/>
            </a:prstGeom>
            <a:solidFill>
              <a:srgbClr val="7030A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0" name="Pravokotni trikotnik 9">
              <a:extLst>
                <a:ext uri="{FF2B5EF4-FFF2-40B4-BE49-F238E27FC236}">
                  <a16:creationId xmlns:a16="http://schemas.microsoft.com/office/drawing/2014/main" id="{035AD4ED-AEA6-E087-8127-A162B20FFB51}"/>
                </a:ext>
              </a:extLst>
            </p:cNvPr>
            <p:cNvSpPr/>
            <p:nvPr/>
          </p:nvSpPr>
          <p:spPr>
            <a:xfrm>
              <a:off x="-51783" y="1034151"/>
              <a:ext cx="7760339" cy="5939214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12" name="Pravokotni trikotnik 11">
            <a:extLst>
              <a:ext uri="{FF2B5EF4-FFF2-40B4-BE49-F238E27FC236}">
                <a16:creationId xmlns:a16="http://schemas.microsoft.com/office/drawing/2014/main" id="{8A522427-EBFD-A92F-6418-CDBB624161E8}"/>
              </a:ext>
            </a:extLst>
          </p:cNvPr>
          <p:cNvSpPr/>
          <p:nvPr/>
        </p:nvSpPr>
        <p:spPr>
          <a:xfrm rot="10800000">
            <a:off x="648070" y="-8"/>
            <a:ext cx="11550958" cy="3613698"/>
          </a:xfrm>
          <a:prstGeom prst="rtTriangle">
            <a:avLst/>
          </a:prstGeom>
          <a:solidFill>
            <a:srgbClr val="7030A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3" name="Pravokotni trikotnik 12">
            <a:extLst>
              <a:ext uri="{FF2B5EF4-FFF2-40B4-BE49-F238E27FC236}">
                <a16:creationId xmlns:a16="http://schemas.microsoft.com/office/drawing/2014/main" id="{4BEE4224-28C8-F2FE-39A9-2A9BF66F634E}"/>
              </a:ext>
            </a:extLst>
          </p:cNvPr>
          <p:cNvSpPr/>
          <p:nvPr/>
        </p:nvSpPr>
        <p:spPr>
          <a:xfrm rot="10800000">
            <a:off x="1544714" y="-2"/>
            <a:ext cx="10640023" cy="3156676"/>
          </a:xfrm>
          <a:prstGeom prst="rt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+mj-lt"/>
              <a:buAutoNum type="arabicPeriod"/>
            </a:pPr>
            <a:endParaRPr lang="sl-SI" dirty="0"/>
          </a:p>
        </p:txBody>
      </p:sp>
      <p:sp>
        <p:nvSpPr>
          <p:cNvPr id="2" name="Znak za minus 1">
            <a:extLst>
              <a:ext uri="{FF2B5EF4-FFF2-40B4-BE49-F238E27FC236}">
                <a16:creationId xmlns:a16="http://schemas.microsoft.com/office/drawing/2014/main" id="{3DBA3FCB-E881-0958-10C6-224F61ED9E15}"/>
              </a:ext>
            </a:extLst>
          </p:cNvPr>
          <p:cNvSpPr/>
          <p:nvPr/>
        </p:nvSpPr>
        <p:spPr>
          <a:xfrm>
            <a:off x="467076" y="-616745"/>
            <a:ext cx="11483624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72AF99F3-5EA7-F89A-D483-1122ED85B434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Kognitivni procesi - zaznavanje</a:t>
            </a:r>
          </a:p>
        </p:txBody>
      </p: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EB9A53D8-2FD0-0B03-48B3-2801509A0A5D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3" name="Pravokotnik: zaokroženi vogali 2">
            <a:extLst>
              <a:ext uri="{FF2B5EF4-FFF2-40B4-BE49-F238E27FC236}">
                <a16:creationId xmlns:a16="http://schemas.microsoft.com/office/drawing/2014/main" id="{070073DD-F8C8-90FC-4D6D-4CD5024CACB9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7" name="Označba mesta vsebine 2">
            <a:extLst>
              <a:ext uri="{FF2B5EF4-FFF2-40B4-BE49-F238E27FC236}">
                <a16:creationId xmlns:a16="http://schemas.microsoft.com/office/drawing/2014/main" id="{461F1740-97D9-A4CA-07EF-DCDE74E6D09C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sl-SI" sz="2200" b="1" u="sng" dirty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Zaznavna organizacija:</a:t>
            </a:r>
            <a:r>
              <a:rPr lang="sl-SI" sz="2200" b="1" dirty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sl-SI" sz="2200" dirty="0">
                <a:ln>
                  <a:solidFill>
                    <a:srgbClr val="483700"/>
                  </a:solidFill>
                </a:ln>
                <a:latin typeface="Comic Sans MS" panose="030F0702030302020204" pitchFamily="66" charset="0"/>
              </a:rPr>
              <a:t>proces organizacije čutnih informacij v smiselne celote ali objekte (potekajo po načelih zaznavne organizacije)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sl-SI" sz="2200" dirty="0">
                <a:ln>
                  <a:solidFill>
                    <a:srgbClr val="483700"/>
                  </a:solidFill>
                </a:ln>
                <a:latin typeface="Comic Sans MS" panose="030F0702030302020204" pitchFamily="66" charset="0"/>
              </a:rPr>
              <a:t>- načela pojasnjujejo, kako zaznavamo objekte kot ločene med seboj in od podlage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sl-SI" sz="2200" b="1" dirty="0">
                <a:ln>
                  <a:solidFill>
                    <a:srgbClr val="483700"/>
                  </a:solidFill>
                </a:ln>
                <a:latin typeface="Comic Sans MS" panose="030F0702030302020204" pitchFamily="66" charset="0"/>
              </a:rPr>
              <a:t>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sl-SI" sz="2200" b="1" dirty="0">
                <a:ln>
                  <a:solidFill>
                    <a:srgbClr val="483700"/>
                  </a:solidFill>
                </a:ln>
                <a:latin typeface="Comic Sans MS" panose="030F0702030302020204" pitchFamily="66" charset="0"/>
              </a:rPr>
              <a:t>1. Načelo lika in podlage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sl-SI" sz="2000" dirty="0">
                <a:ln>
                  <a:solidFill>
                    <a:srgbClr val="483700"/>
                  </a:solidFill>
                </a:ln>
                <a:latin typeface="Comic Sans MS" panose="030F0702030302020204" pitchFamily="66" charset="0"/>
              </a:rPr>
              <a:t>- LIK: jasno in razločno zaznavamo (leži pred podlago)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sl-SI" sz="2000" dirty="0">
                <a:ln>
                  <a:solidFill>
                    <a:srgbClr val="483700"/>
                  </a:solidFill>
                </a:ln>
                <a:latin typeface="Comic Sans MS" panose="030F0702030302020204" pitchFamily="66" charset="0"/>
              </a:rPr>
              <a:t>- PODLAGA: nejasno zaznavamo (leži za likom)</a:t>
            </a:r>
          </a:p>
        </p:txBody>
      </p:sp>
      <p:pic>
        <p:nvPicPr>
          <p:cNvPr id="8" name="Picture 2" descr="faces vase optical illusion | Digital Citizen">
            <a:extLst>
              <a:ext uri="{FF2B5EF4-FFF2-40B4-BE49-F238E27FC236}">
                <a16:creationId xmlns:a16="http://schemas.microsoft.com/office/drawing/2014/main" id="{5A23987B-9388-13E7-0D54-A09A54B0F5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5007" y="3150067"/>
            <a:ext cx="2076357" cy="2931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087900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3736F8-2314-20F6-2A82-E6760C3415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47FB17E0-FFEA-6C6A-C127-231E19B758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"/>
            <a:ext cx="12184738" cy="6886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Skupina 4">
            <a:extLst>
              <a:ext uri="{FF2B5EF4-FFF2-40B4-BE49-F238E27FC236}">
                <a16:creationId xmlns:a16="http://schemas.microsoft.com/office/drawing/2014/main" id="{6788CF1D-B8B1-2B8C-2647-BA94A04DDDC9}"/>
              </a:ext>
            </a:extLst>
          </p:cNvPr>
          <p:cNvGrpSpPr/>
          <p:nvPr/>
        </p:nvGrpSpPr>
        <p:grpSpPr>
          <a:xfrm>
            <a:off x="0" y="1020931"/>
            <a:ext cx="10560963" cy="5865699"/>
            <a:chOff x="-51784" y="652709"/>
            <a:chExt cx="8478918" cy="6320656"/>
          </a:xfrm>
        </p:grpSpPr>
        <p:sp>
          <p:nvSpPr>
            <p:cNvPr id="4" name="Pravokotni trikotnik 3">
              <a:extLst>
                <a:ext uri="{FF2B5EF4-FFF2-40B4-BE49-F238E27FC236}">
                  <a16:creationId xmlns:a16="http://schemas.microsoft.com/office/drawing/2014/main" id="{B1EDB479-5509-8422-3617-4C91F5466624}"/>
                </a:ext>
              </a:extLst>
            </p:cNvPr>
            <p:cNvSpPr/>
            <p:nvPr/>
          </p:nvSpPr>
          <p:spPr>
            <a:xfrm>
              <a:off x="-51784" y="652709"/>
              <a:ext cx="8478918" cy="6320656"/>
            </a:xfrm>
            <a:prstGeom prst="rtTriangle">
              <a:avLst/>
            </a:prstGeom>
            <a:solidFill>
              <a:srgbClr val="7030A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0" name="Pravokotni trikotnik 9">
              <a:extLst>
                <a:ext uri="{FF2B5EF4-FFF2-40B4-BE49-F238E27FC236}">
                  <a16:creationId xmlns:a16="http://schemas.microsoft.com/office/drawing/2014/main" id="{85E93730-32D6-2E7F-660E-8E476AAC43D2}"/>
                </a:ext>
              </a:extLst>
            </p:cNvPr>
            <p:cNvSpPr/>
            <p:nvPr/>
          </p:nvSpPr>
          <p:spPr>
            <a:xfrm>
              <a:off x="-51783" y="1034151"/>
              <a:ext cx="7760339" cy="5939214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12" name="Pravokotni trikotnik 11">
            <a:extLst>
              <a:ext uri="{FF2B5EF4-FFF2-40B4-BE49-F238E27FC236}">
                <a16:creationId xmlns:a16="http://schemas.microsoft.com/office/drawing/2014/main" id="{9B2548BE-C937-A5E1-44A2-44A5AB7542AF}"/>
              </a:ext>
            </a:extLst>
          </p:cNvPr>
          <p:cNvSpPr/>
          <p:nvPr/>
        </p:nvSpPr>
        <p:spPr>
          <a:xfrm rot="10800000">
            <a:off x="648070" y="-8"/>
            <a:ext cx="11550958" cy="3613698"/>
          </a:xfrm>
          <a:prstGeom prst="rtTriangle">
            <a:avLst/>
          </a:prstGeom>
          <a:solidFill>
            <a:srgbClr val="7030A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3" name="Pravokotni trikotnik 12">
            <a:extLst>
              <a:ext uri="{FF2B5EF4-FFF2-40B4-BE49-F238E27FC236}">
                <a16:creationId xmlns:a16="http://schemas.microsoft.com/office/drawing/2014/main" id="{28A081B3-FE14-273A-0169-D5F708B90A2C}"/>
              </a:ext>
            </a:extLst>
          </p:cNvPr>
          <p:cNvSpPr/>
          <p:nvPr/>
        </p:nvSpPr>
        <p:spPr>
          <a:xfrm rot="10800000">
            <a:off x="1544714" y="-2"/>
            <a:ext cx="10640023" cy="3156676"/>
          </a:xfrm>
          <a:prstGeom prst="rt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+mj-lt"/>
              <a:buAutoNum type="arabicPeriod"/>
            </a:pPr>
            <a:endParaRPr lang="sl-SI" dirty="0"/>
          </a:p>
        </p:txBody>
      </p:sp>
      <p:sp>
        <p:nvSpPr>
          <p:cNvPr id="2" name="Znak za minus 1">
            <a:extLst>
              <a:ext uri="{FF2B5EF4-FFF2-40B4-BE49-F238E27FC236}">
                <a16:creationId xmlns:a16="http://schemas.microsoft.com/office/drawing/2014/main" id="{A3B712AC-E0F1-53CB-7F33-AA9793ACD51F}"/>
              </a:ext>
            </a:extLst>
          </p:cNvPr>
          <p:cNvSpPr/>
          <p:nvPr/>
        </p:nvSpPr>
        <p:spPr>
          <a:xfrm>
            <a:off x="467076" y="-616745"/>
            <a:ext cx="11483624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D44CC044-C84C-D22C-EF28-A01E67E34C2B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Kognitivni procesi - zaznavanje</a:t>
            </a:r>
          </a:p>
        </p:txBody>
      </p: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04F426BE-F98E-BEFA-011D-27254C9A4658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3" name="Pravokotnik: zaokroženi vogali 2">
            <a:extLst>
              <a:ext uri="{FF2B5EF4-FFF2-40B4-BE49-F238E27FC236}">
                <a16:creationId xmlns:a16="http://schemas.microsoft.com/office/drawing/2014/main" id="{35FBE8D7-68FA-C457-0FC6-DFFE0DE60F91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pic>
        <p:nvPicPr>
          <p:cNvPr id="7" name="Slika 6">
            <a:extLst>
              <a:ext uri="{FF2B5EF4-FFF2-40B4-BE49-F238E27FC236}">
                <a16:creationId xmlns:a16="http://schemas.microsoft.com/office/drawing/2014/main" id="{754D8EF3-6261-3818-FE45-79AC66132B8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6140" t="15670" r="12604" b="18959"/>
          <a:stretch/>
        </p:blipFill>
        <p:spPr>
          <a:xfrm>
            <a:off x="1865116" y="1752600"/>
            <a:ext cx="8687542" cy="4483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36161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1EFDBA-F04C-BD3B-4557-981D05E3AA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F33F37C9-4BED-EBAD-E155-15DE030F7E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"/>
            <a:ext cx="12184738" cy="6886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Skupina 4">
            <a:extLst>
              <a:ext uri="{FF2B5EF4-FFF2-40B4-BE49-F238E27FC236}">
                <a16:creationId xmlns:a16="http://schemas.microsoft.com/office/drawing/2014/main" id="{EAE6817D-5339-DB14-F2D2-69F37AB559AC}"/>
              </a:ext>
            </a:extLst>
          </p:cNvPr>
          <p:cNvGrpSpPr/>
          <p:nvPr/>
        </p:nvGrpSpPr>
        <p:grpSpPr>
          <a:xfrm>
            <a:off x="0" y="1020931"/>
            <a:ext cx="10560963" cy="5865699"/>
            <a:chOff x="-51784" y="652709"/>
            <a:chExt cx="8478918" cy="6320656"/>
          </a:xfrm>
        </p:grpSpPr>
        <p:sp>
          <p:nvSpPr>
            <p:cNvPr id="4" name="Pravokotni trikotnik 3">
              <a:extLst>
                <a:ext uri="{FF2B5EF4-FFF2-40B4-BE49-F238E27FC236}">
                  <a16:creationId xmlns:a16="http://schemas.microsoft.com/office/drawing/2014/main" id="{56F83888-5B44-942F-4428-AF6F00F8CACE}"/>
                </a:ext>
              </a:extLst>
            </p:cNvPr>
            <p:cNvSpPr/>
            <p:nvPr/>
          </p:nvSpPr>
          <p:spPr>
            <a:xfrm>
              <a:off x="-51784" y="652709"/>
              <a:ext cx="8478918" cy="6320656"/>
            </a:xfrm>
            <a:prstGeom prst="rtTriangle">
              <a:avLst/>
            </a:prstGeom>
            <a:solidFill>
              <a:srgbClr val="7030A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0" name="Pravokotni trikotnik 9">
              <a:extLst>
                <a:ext uri="{FF2B5EF4-FFF2-40B4-BE49-F238E27FC236}">
                  <a16:creationId xmlns:a16="http://schemas.microsoft.com/office/drawing/2014/main" id="{2221ABC1-C7C3-A4BF-20B5-36FBF10B6BFC}"/>
                </a:ext>
              </a:extLst>
            </p:cNvPr>
            <p:cNvSpPr/>
            <p:nvPr/>
          </p:nvSpPr>
          <p:spPr>
            <a:xfrm>
              <a:off x="-51783" y="1034151"/>
              <a:ext cx="7760339" cy="5939214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12" name="Pravokotni trikotnik 11">
            <a:extLst>
              <a:ext uri="{FF2B5EF4-FFF2-40B4-BE49-F238E27FC236}">
                <a16:creationId xmlns:a16="http://schemas.microsoft.com/office/drawing/2014/main" id="{87F9D779-EAF0-8CF7-6BBA-5F8D26435085}"/>
              </a:ext>
            </a:extLst>
          </p:cNvPr>
          <p:cNvSpPr/>
          <p:nvPr/>
        </p:nvSpPr>
        <p:spPr>
          <a:xfrm rot="10800000">
            <a:off x="648070" y="-8"/>
            <a:ext cx="11550958" cy="3613698"/>
          </a:xfrm>
          <a:prstGeom prst="rtTriangle">
            <a:avLst/>
          </a:prstGeom>
          <a:solidFill>
            <a:srgbClr val="7030A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3" name="Pravokotni trikotnik 12">
            <a:extLst>
              <a:ext uri="{FF2B5EF4-FFF2-40B4-BE49-F238E27FC236}">
                <a16:creationId xmlns:a16="http://schemas.microsoft.com/office/drawing/2014/main" id="{0D9069B6-4483-0934-49A5-9A3FEE913616}"/>
              </a:ext>
            </a:extLst>
          </p:cNvPr>
          <p:cNvSpPr/>
          <p:nvPr/>
        </p:nvSpPr>
        <p:spPr>
          <a:xfrm rot="10800000">
            <a:off x="1544714" y="-2"/>
            <a:ext cx="10640023" cy="3156676"/>
          </a:xfrm>
          <a:prstGeom prst="rt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+mj-lt"/>
              <a:buAutoNum type="arabicPeriod"/>
            </a:pPr>
            <a:endParaRPr lang="sl-SI" dirty="0"/>
          </a:p>
        </p:txBody>
      </p:sp>
      <p:sp>
        <p:nvSpPr>
          <p:cNvPr id="2" name="Znak za minus 1">
            <a:extLst>
              <a:ext uri="{FF2B5EF4-FFF2-40B4-BE49-F238E27FC236}">
                <a16:creationId xmlns:a16="http://schemas.microsoft.com/office/drawing/2014/main" id="{9BE2277E-32CC-6A93-8CA7-08EF205C446A}"/>
              </a:ext>
            </a:extLst>
          </p:cNvPr>
          <p:cNvSpPr/>
          <p:nvPr/>
        </p:nvSpPr>
        <p:spPr>
          <a:xfrm>
            <a:off x="467076" y="-616745"/>
            <a:ext cx="11483624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4D1D7620-3561-2297-C431-5CE233B1DC6E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Kognitivni procesi - zaznavanje</a:t>
            </a:r>
          </a:p>
        </p:txBody>
      </p: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61642495-24B7-4C0D-C4C7-537E8F21692A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3" name="Pravokotnik: zaokroženi vogali 2">
            <a:extLst>
              <a:ext uri="{FF2B5EF4-FFF2-40B4-BE49-F238E27FC236}">
                <a16:creationId xmlns:a16="http://schemas.microsoft.com/office/drawing/2014/main" id="{B13CA22F-7C21-CFED-1EF4-6968881263C3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pic>
        <p:nvPicPr>
          <p:cNvPr id="8" name="Slika 7">
            <a:extLst>
              <a:ext uri="{FF2B5EF4-FFF2-40B4-BE49-F238E27FC236}">
                <a16:creationId xmlns:a16="http://schemas.microsoft.com/office/drawing/2014/main" id="{1295449D-194E-EAEF-5D55-010BD6E100E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755" t="21143" r="24523" b="9810"/>
          <a:stretch/>
        </p:blipFill>
        <p:spPr>
          <a:xfrm>
            <a:off x="3244822" y="2047611"/>
            <a:ext cx="5829120" cy="4077727"/>
          </a:xfrm>
          <a:prstGeom prst="rect">
            <a:avLst/>
          </a:prstGeom>
        </p:spPr>
      </p:pic>
      <p:sp>
        <p:nvSpPr>
          <p:cNvPr id="11" name="PoljeZBesedilom 10">
            <a:extLst>
              <a:ext uri="{FF2B5EF4-FFF2-40B4-BE49-F238E27FC236}">
                <a16:creationId xmlns:a16="http://schemas.microsoft.com/office/drawing/2014/main" id="{DBEA6682-F5B0-EFF4-F593-498258141048}"/>
              </a:ext>
            </a:extLst>
          </p:cNvPr>
          <p:cNvSpPr txBox="1"/>
          <p:nvPr/>
        </p:nvSpPr>
        <p:spPr>
          <a:xfrm>
            <a:off x="3011032" y="1651537"/>
            <a:ext cx="61626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Font typeface="Arial" panose="020B0604020202020204" pitchFamily="34" charset="0"/>
              <a:buNone/>
            </a:pPr>
            <a:r>
              <a:rPr lang="sl-SI" sz="18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2. Načela združevanja (grupiranja)</a:t>
            </a:r>
          </a:p>
        </p:txBody>
      </p:sp>
    </p:spTree>
    <p:extLst>
      <p:ext uri="{BB962C8B-B14F-4D97-AF65-F5344CB8AC3E}">
        <p14:creationId xmlns:p14="http://schemas.microsoft.com/office/powerpoint/2010/main" val="96503936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6D4001-B436-78A6-9E47-5623D70A73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532E0409-F5AA-BA38-0F52-C9A869711F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"/>
            <a:ext cx="12184738" cy="6886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Skupina 4">
            <a:extLst>
              <a:ext uri="{FF2B5EF4-FFF2-40B4-BE49-F238E27FC236}">
                <a16:creationId xmlns:a16="http://schemas.microsoft.com/office/drawing/2014/main" id="{D3D9CE9C-62D6-12A9-F506-074DF52C6801}"/>
              </a:ext>
            </a:extLst>
          </p:cNvPr>
          <p:cNvGrpSpPr/>
          <p:nvPr/>
        </p:nvGrpSpPr>
        <p:grpSpPr>
          <a:xfrm>
            <a:off x="0" y="1020931"/>
            <a:ext cx="10560963" cy="5865699"/>
            <a:chOff x="-51784" y="652709"/>
            <a:chExt cx="8478918" cy="6320656"/>
          </a:xfrm>
        </p:grpSpPr>
        <p:sp>
          <p:nvSpPr>
            <p:cNvPr id="4" name="Pravokotni trikotnik 3">
              <a:extLst>
                <a:ext uri="{FF2B5EF4-FFF2-40B4-BE49-F238E27FC236}">
                  <a16:creationId xmlns:a16="http://schemas.microsoft.com/office/drawing/2014/main" id="{4627CCDE-46D1-5F5B-F3CC-DFCA4DD0967F}"/>
                </a:ext>
              </a:extLst>
            </p:cNvPr>
            <p:cNvSpPr/>
            <p:nvPr/>
          </p:nvSpPr>
          <p:spPr>
            <a:xfrm>
              <a:off x="-51784" y="652709"/>
              <a:ext cx="8478918" cy="6320656"/>
            </a:xfrm>
            <a:prstGeom prst="rtTriangle">
              <a:avLst/>
            </a:prstGeom>
            <a:solidFill>
              <a:srgbClr val="7030A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0" name="Pravokotni trikotnik 9">
              <a:extLst>
                <a:ext uri="{FF2B5EF4-FFF2-40B4-BE49-F238E27FC236}">
                  <a16:creationId xmlns:a16="http://schemas.microsoft.com/office/drawing/2014/main" id="{389E8AC3-C928-0F2B-12D7-F49158ED8C33}"/>
                </a:ext>
              </a:extLst>
            </p:cNvPr>
            <p:cNvSpPr/>
            <p:nvPr/>
          </p:nvSpPr>
          <p:spPr>
            <a:xfrm>
              <a:off x="-51783" y="1034151"/>
              <a:ext cx="7760339" cy="5939214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12" name="Pravokotni trikotnik 11">
            <a:extLst>
              <a:ext uri="{FF2B5EF4-FFF2-40B4-BE49-F238E27FC236}">
                <a16:creationId xmlns:a16="http://schemas.microsoft.com/office/drawing/2014/main" id="{7509EF30-8010-1729-544F-369FAD506045}"/>
              </a:ext>
            </a:extLst>
          </p:cNvPr>
          <p:cNvSpPr/>
          <p:nvPr/>
        </p:nvSpPr>
        <p:spPr>
          <a:xfrm rot="10800000">
            <a:off x="648070" y="-8"/>
            <a:ext cx="11550958" cy="3613698"/>
          </a:xfrm>
          <a:prstGeom prst="rtTriangle">
            <a:avLst/>
          </a:prstGeom>
          <a:solidFill>
            <a:srgbClr val="7030A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3" name="Pravokotni trikotnik 12">
            <a:extLst>
              <a:ext uri="{FF2B5EF4-FFF2-40B4-BE49-F238E27FC236}">
                <a16:creationId xmlns:a16="http://schemas.microsoft.com/office/drawing/2014/main" id="{EFD5553E-0169-F415-DB66-A8EB9A549FF7}"/>
              </a:ext>
            </a:extLst>
          </p:cNvPr>
          <p:cNvSpPr/>
          <p:nvPr/>
        </p:nvSpPr>
        <p:spPr>
          <a:xfrm rot="10800000">
            <a:off x="1544714" y="-2"/>
            <a:ext cx="10640023" cy="3156676"/>
          </a:xfrm>
          <a:prstGeom prst="rt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+mj-lt"/>
              <a:buAutoNum type="arabicPeriod"/>
            </a:pPr>
            <a:endParaRPr lang="sl-SI" dirty="0"/>
          </a:p>
        </p:txBody>
      </p:sp>
      <p:sp>
        <p:nvSpPr>
          <p:cNvPr id="2" name="Znak za minus 1">
            <a:extLst>
              <a:ext uri="{FF2B5EF4-FFF2-40B4-BE49-F238E27FC236}">
                <a16:creationId xmlns:a16="http://schemas.microsoft.com/office/drawing/2014/main" id="{BA51BC37-D3D4-435B-25F9-8ED34D6D9AB3}"/>
              </a:ext>
            </a:extLst>
          </p:cNvPr>
          <p:cNvSpPr/>
          <p:nvPr/>
        </p:nvSpPr>
        <p:spPr>
          <a:xfrm>
            <a:off x="467076" y="-616745"/>
            <a:ext cx="11483624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EF34B4BC-AB23-D5D0-BCF5-040480D2E849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Kognitivni procesi - zaznavanje</a:t>
            </a:r>
          </a:p>
        </p:txBody>
      </p: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4467299A-DB37-3055-F7E1-C58BFE8B2FAE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3" name="Pravokotnik: zaokroženi vogali 2">
            <a:extLst>
              <a:ext uri="{FF2B5EF4-FFF2-40B4-BE49-F238E27FC236}">
                <a16:creationId xmlns:a16="http://schemas.microsoft.com/office/drawing/2014/main" id="{680897B0-3668-EE14-9172-C75CF223DA98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pic>
        <p:nvPicPr>
          <p:cNvPr id="7" name="Slika 6">
            <a:extLst>
              <a:ext uri="{FF2B5EF4-FFF2-40B4-BE49-F238E27FC236}">
                <a16:creationId xmlns:a16="http://schemas.microsoft.com/office/drawing/2014/main" id="{3F37F210-98D6-6C8A-AE50-59FB13A87F1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7500" t="18703" r="22362" b="9074"/>
          <a:stretch/>
        </p:blipFill>
        <p:spPr>
          <a:xfrm>
            <a:off x="3461788" y="1646183"/>
            <a:ext cx="5494197" cy="4451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793763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183B70-E4C2-6B6E-33DF-D112087349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41554E64-C470-B4DE-EC27-AA1E5E1A16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"/>
            <a:ext cx="12184738" cy="6886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Skupina 4">
            <a:extLst>
              <a:ext uri="{FF2B5EF4-FFF2-40B4-BE49-F238E27FC236}">
                <a16:creationId xmlns:a16="http://schemas.microsoft.com/office/drawing/2014/main" id="{D0F8CB00-9F3E-21F7-D0CA-BC90B1FB8DFE}"/>
              </a:ext>
            </a:extLst>
          </p:cNvPr>
          <p:cNvGrpSpPr/>
          <p:nvPr/>
        </p:nvGrpSpPr>
        <p:grpSpPr>
          <a:xfrm>
            <a:off x="0" y="1020931"/>
            <a:ext cx="10560963" cy="5865699"/>
            <a:chOff x="-51784" y="652709"/>
            <a:chExt cx="8478918" cy="6320656"/>
          </a:xfrm>
        </p:grpSpPr>
        <p:sp>
          <p:nvSpPr>
            <p:cNvPr id="4" name="Pravokotni trikotnik 3">
              <a:extLst>
                <a:ext uri="{FF2B5EF4-FFF2-40B4-BE49-F238E27FC236}">
                  <a16:creationId xmlns:a16="http://schemas.microsoft.com/office/drawing/2014/main" id="{7131AD6F-6C76-19E0-0F5F-6EBB80933AD2}"/>
                </a:ext>
              </a:extLst>
            </p:cNvPr>
            <p:cNvSpPr/>
            <p:nvPr/>
          </p:nvSpPr>
          <p:spPr>
            <a:xfrm>
              <a:off x="-51784" y="652709"/>
              <a:ext cx="8478918" cy="6320656"/>
            </a:xfrm>
            <a:prstGeom prst="rtTriangle">
              <a:avLst/>
            </a:prstGeom>
            <a:solidFill>
              <a:srgbClr val="7030A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0" name="Pravokotni trikotnik 9">
              <a:extLst>
                <a:ext uri="{FF2B5EF4-FFF2-40B4-BE49-F238E27FC236}">
                  <a16:creationId xmlns:a16="http://schemas.microsoft.com/office/drawing/2014/main" id="{9E6657DF-D236-F10E-40B6-AF64873FBF09}"/>
                </a:ext>
              </a:extLst>
            </p:cNvPr>
            <p:cNvSpPr/>
            <p:nvPr/>
          </p:nvSpPr>
          <p:spPr>
            <a:xfrm>
              <a:off x="-51783" y="1034151"/>
              <a:ext cx="7760339" cy="5939214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12" name="Pravokotni trikotnik 11">
            <a:extLst>
              <a:ext uri="{FF2B5EF4-FFF2-40B4-BE49-F238E27FC236}">
                <a16:creationId xmlns:a16="http://schemas.microsoft.com/office/drawing/2014/main" id="{93F506E8-1E0D-A6F7-F3BC-B6686CC0443A}"/>
              </a:ext>
            </a:extLst>
          </p:cNvPr>
          <p:cNvSpPr/>
          <p:nvPr/>
        </p:nvSpPr>
        <p:spPr>
          <a:xfrm rot="10800000">
            <a:off x="648070" y="-8"/>
            <a:ext cx="11550958" cy="3613698"/>
          </a:xfrm>
          <a:prstGeom prst="rtTriangle">
            <a:avLst/>
          </a:prstGeom>
          <a:solidFill>
            <a:srgbClr val="7030A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3" name="Pravokotni trikotnik 12">
            <a:extLst>
              <a:ext uri="{FF2B5EF4-FFF2-40B4-BE49-F238E27FC236}">
                <a16:creationId xmlns:a16="http://schemas.microsoft.com/office/drawing/2014/main" id="{B6EC86F8-FDF8-CB9C-1515-B6D42EB3712B}"/>
              </a:ext>
            </a:extLst>
          </p:cNvPr>
          <p:cNvSpPr/>
          <p:nvPr/>
        </p:nvSpPr>
        <p:spPr>
          <a:xfrm rot="10800000">
            <a:off x="1544714" y="-2"/>
            <a:ext cx="10640023" cy="3156676"/>
          </a:xfrm>
          <a:prstGeom prst="rt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+mj-lt"/>
              <a:buAutoNum type="arabicPeriod"/>
            </a:pPr>
            <a:endParaRPr lang="sl-SI" dirty="0"/>
          </a:p>
        </p:txBody>
      </p:sp>
      <p:sp>
        <p:nvSpPr>
          <p:cNvPr id="2" name="Znak za minus 1">
            <a:extLst>
              <a:ext uri="{FF2B5EF4-FFF2-40B4-BE49-F238E27FC236}">
                <a16:creationId xmlns:a16="http://schemas.microsoft.com/office/drawing/2014/main" id="{0563FC9D-D8A0-15C6-A80D-E63D11284474}"/>
              </a:ext>
            </a:extLst>
          </p:cNvPr>
          <p:cNvSpPr/>
          <p:nvPr/>
        </p:nvSpPr>
        <p:spPr>
          <a:xfrm>
            <a:off x="467076" y="-616745"/>
            <a:ext cx="11483624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54BDD786-D9EA-6056-6681-1AE53EFABAA4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Kognitivni procesi - zaznavanje</a:t>
            </a:r>
          </a:p>
        </p:txBody>
      </p: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7E0333CC-16A0-14F9-EF7B-E1907788AFCB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3" name="Pravokotnik: zaokroženi vogali 2">
            <a:extLst>
              <a:ext uri="{FF2B5EF4-FFF2-40B4-BE49-F238E27FC236}">
                <a16:creationId xmlns:a16="http://schemas.microsoft.com/office/drawing/2014/main" id="{CD410F34-101F-3267-B561-1170F2236635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7" name="Označba mesta vsebine 2">
            <a:extLst>
              <a:ext uri="{FF2B5EF4-FFF2-40B4-BE49-F238E27FC236}">
                <a16:creationId xmlns:a16="http://schemas.microsoft.com/office/drawing/2014/main" id="{60286E26-E206-82F4-9A16-BF055F388A98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sl-SI" sz="2000" b="1" u="sng" dirty="0">
                <a:solidFill>
                  <a:srgbClr val="7030A0"/>
                </a:solidFill>
                <a:latin typeface="Comic Sans MS" panose="030F0702030302020204" pitchFamily="66" charset="0"/>
              </a:rPr>
              <a:t>Zmotne zaznave:</a:t>
            </a:r>
            <a:r>
              <a:rPr lang="sl-SI" sz="2000" u="sng" dirty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pl-PL" sz="2000" dirty="0">
                <a:latin typeface="Comic Sans MS" panose="030F0702030302020204" pitchFamily="66" charset="0"/>
              </a:rPr>
              <a:t>zaznave, ki se ne skladajo z realnostjo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pl-PL" sz="2000" dirty="0">
              <a:latin typeface="Comic Sans MS" panose="030F0702030302020204" pitchFamily="66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pl-PL" sz="2000" b="1" dirty="0">
                <a:solidFill>
                  <a:srgbClr val="7030A0"/>
                </a:solidFill>
                <a:latin typeface="Comic Sans MS" panose="030F0702030302020204" pitchFamily="66" charset="0"/>
              </a:rPr>
              <a:t>Halucinacije: </a:t>
            </a:r>
            <a:r>
              <a:rPr lang="pl-PL" sz="2000" dirty="0">
                <a:latin typeface="Comic Sans MS" panose="030F0702030302020204" pitchFamily="66" charset="0"/>
              </a:rPr>
              <a:t>zmotne zaznave, ki nimajo podlage v dražljajih v okolju, temveč jih izzovejo nenormalni procesi v CŽS (spremembe v izločanju živčnih prenašalcev) -&gt; </a:t>
            </a:r>
            <a:r>
              <a:rPr lang="pl-PL" sz="2000" i="1" dirty="0">
                <a:latin typeface="Comic Sans MS" panose="030F0702030302020204" pitchFamily="66" charset="0"/>
              </a:rPr>
              <a:t>„predstave”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pl-PL" sz="2000" dirty="0">
                <a:latin typeface="Comic Sans MS" panose="030F0702030302020204" pitchFamily="66" charset="0"/>
              </a:rPr>
              <a:t>- vidne, slušne, tipne halucinacije, itd..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pl-PL" sz="2000" b="1" dirty="0">
                <a:solidFill>
                  <a:srgbClr val="7030A0"/>
                </a:solidFill>
                <a:latin typeface="Comic Sans MS" panose="030F0702030302020204" pitchFamily="66" charset="0"/>
              </a:rPr>
              <a:t>Iluzije: </a:t>
            </a:r>
            <a:r>
              <a:rPr lang="pl-PL" sz="2000" dirty="0">
                <a:latin typeface="Comic Sans MS" panose="030F0702030302020204" pitchFamily="66" charset="0"/>
              </a:rPr>
              <a:t>zmotne zaznave, pri katerih dražljaje iz okolja napačno organiziramo/interpretiramo (psihološki vpliv: intenzivna čustva; prepričanja, želje, potrebe, otežene okoliščine zaznavanja; fizikalni dejavniki)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pl-PL" sz="2200" dirty="0">
              <a:latin typeface="Comic Sans MS" panose="030F0702030302020204" pitchFamily="66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pl-PL" sz="2200" dirty="0">
              <a:latin typeface="Comic Sans MS" panose="030F0702030302020204" pitchFamily="66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sl-SI" sz="22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263506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576378-E315-AE10-8982-6F26851E62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ABA0D5D1-781A-78A9-D877-EC10462C0D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"/>
            <a:ext cx="12184738" cy="6886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Skupina 4">
            <a:extLst>
              <a:ext uri="{FF2B5EF4-FFF2-40B4-BE49-F238E27FC236}">
                <a16:creationId xmlns:a16="http://schemas.microsoft.com/office/drawing/2014/main" id="{1E873B89-C02F-6C29-8588-F522F39FCF6C}"/>
              </a:ext>
            </a:extLst>
          </p:cNvPr>
          <p:cNvGrpSpPr/>
          <p:nvPr/>
        </p:nvGrpSpPr>
        <p:grpSpPr>
          <a:xfrm>
            <a:off x="0" y="1020931"/>
            <a:ext cx="10560963" cy="5865699"/>
            <a:chOff x="-51784" y="652709"/>
            <a:chExt cx="8478918" cy="6320656"/>
          </a:xfrm>
        </p:grpSpPr>
        <p:sp>
          <p:nvSpPr>
            <p:cNvPr id="4" name="Pravokotni trikotnik 3">
              <a:extLst>
                <a:ext uri="{FF2B5EF4-FFF2-40B4-BE49-F238E27FC236}">
                  <a16:creationId xmlns:a16="http://schemas.microsoft.com/office/drawing/2014/main" id="{9F32D5B2-DAD8-8591-7265-FEF9C7D7797B}"/>
                </a:ext>
              </a:extLst>
            </p:cNvPr>
            <p:cNvSpPr/>
            <p:nvPr/>
          </p:nvSpPr>
          <p:spPr>
            <a:xfrm>
              <a:off x="-51784" y="652709"/>
              <a:ext cx="8478918" cy="6320656"/>
            </a:xfrm>
            <a:prstGeom prst="rtTriangle">
              <a:avLst/>
            </a:prstGeom>
            <a:solidFill>
              <a:srgbClr val="7030A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0" name="Pravokotni trikotnik 9">
              <a:extLst>
                <a:ext uri="{FF2B5EF4-FFF2-40B4-BE49-F238E27FC236}">
                  <a16:creationId xmlns:a16="http://schemas.microsoft.com/office/drawing/2014/main" id="{8FC29110-1830-3618-62BF-684DBF59DB63}"/>
                </a:ext>
              </a:extLst>
            </p:cNvPr>
            <p:cNvSpPr/>
            <p:nvPr/>
          </p:nvSpPr>
          <p:spPr>
            <a:xfrm>
              <a:off x="-51783" y="1034151"/>
              <a:ext cx="7760339" cy="5939214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12" name="Pravokotni trikotnik 11">
            <a:extLst>
              <a:ext uri="{FF2B5EF4-FFF2-40B4-BE49-F238E27FC236}">
                <a16:creationId xmlns:a16="http://schemas.microsoft.com/office/drawing/2014/main" id="{9BFF659A-9DD5-0DE7-E5B6-0B94CC2D4792}"/>
              </a:ext>
            </a:extLst>
          </p:cNvPr>
          <p:cNvSpPr/>
          <p:nvPr/>
        </p:nvSpPr>
        <p:spPr>
          <a:xfrm rot="10800000">
            <a:off x="648070" y="-8"/>
            <a:ext cx="11550958" cy="3613698"/>
          </a:xfrm>
          <a:prstGeom prst="rtTriangle">
            <a:avLst/>
          </a:prstGeom>
          <a:solidFill>
            <a:srgbClr val="7030A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3" name="Pravokotni trikotnik 12">
            <a:extLst>
              <a:ext uri="{FF2B5EF4-FFF2-40B4-BE49-F238E27FC236}">
                <a16:creationId xmlns:a16="http://schemas.microsoft.com/office/drawing/2014/main" id="{B713D9FB-72BA-CD0A-1481-3C037A6EDF12}"/>
              </a:ext>
            </a:extLst>
          </p:cNvPr>
          <p:cNvSpPr/>
          <p:nvPr/>
        </p:nvSpPr>
        <p:spPr>
          <a:xfrm rot="10800000">
            <a:off x="1544714" y="-2"/>
            <a:ext cx="10640023" cy="3156676"/>
          </a:xfrm>
          <a:prstGeom prst="rt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+mj-lt"/>
              <a:buAutoNum type="arabicPeriod"/>
            </a:pPr>
            <a:endParaRPr lang="sl-SI" dirty="0"/>
          </a:p>
        </p:txBody>
      </p:sp>
      <p:sp>
        <p:nvSpPr>
          <p:cNvPr id="2" name="Znak za minus 1">
            <a:extLst>
              <a:ext uri="{FF2B5EF4-FFF2-40B4-BE49-F238E27FC236}">
                <a16:creationId xmlns:a16="http://schemas.microsoft.com/office/drawing/2014/main" id="{466C72D4-38D6-3B13-A7F6-1B829A4063B0}"/>
              </a:ext>
            </a:extLst>
          </p:cNvPr>
          <p:cNvSpPr/>
          <p:nvPr/>
        </p:nvSpPr>
        <p:spPr>
          <a:xfrm>
            <a:off x="467076" y="-616745"/>
            <a:ext cx="11483624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813839BB-45C5-2C5A-DBAF-4F5FB162E997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Kognitivni procesi - zaznavanje</a:t>
            </a:r>
          </a:p>
        </p:txBody>
      </p: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DBDFE650-11B2-40DB-1AE5-8FF7B670B97B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3" name="Pravokotnik: zaokroženi vogali 2">
            <a:extLst>
              <a:ext uri="{FF2B5EF4-FFF2-40B4-BE49-F238E27FC236}">
                <a16:creationId xmlns:a16="http://schemas.microsoft.com/office/drawing/2014/main" id="{FFBCA1FE-79FD-BA85-8238-510FAE7A8480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7" name="Označba mesta vsebine 2">
            <a:extLst>
              <a:ext uri="{FF2B5EF4-FFF2-40B4-BE49-F238E27FC236}">
                <a16:creationId xmlns:a16="http://schemas.microsoft.com/office/drawing/2014/main" id="{0CA201E7-4245-29B3-A2F3-55FB155ABA1E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sl-SI" sz="2000" b="1" u="sng" dirty="0">
                <a:solidFill>
                  <a:srgbClr val="7030A0"/>
                </a:solidFill>
                <a:latin typeface="Comic Sans MS" panose="030F0702030302020204" pitchFamily="66" charset="0"/>
              </a:rPr>
              <a:t>VZROK?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pl-PL" sz="2000" dirty="0">
              <a:latin typeface="Comic Sans MS" panose="030F0702030302020204" pitchFamily="66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pl-PL" sz="2000" b="1" dirty="0">
                <a:solidFill>
                  <a:srgbClr val="7030A0"/>
                </a:solidFill>
                <a:latin typeface="Comic Sans MS" panose="030F0702030302020204" pitchFamily="66" charset="0"/>
              </a:rPr>
              <a:t>Halucinacije: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pl-PL" sz="2000" dirty="0">
                <a:latin typeface="Comic Sans MS" panose="030F0702030302020204" pitchFamily="66" charset="0"/>
              </a:rPr>
              <a:t>- posledica zaužitja halucinogenih drog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pl-PL" sz="2000" dirty="0">
                <a:latin typeface="Comic Sans MS" panose="030F0702030302020204" pitchFamily="66" charset="0"/>
              </a:rPr>
              <a:t>- posledica hude izčrpanosti, stradanja, bolezni in povišane telesne temperaure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pl-PL" sz="2000" dirty="0">
                <a:latin typeface="Comic Sans MS" panose="030F0702030302020204" pitchFamily="66" charset="0"/>
              </a:rPr>
              <a:t>- posledica duševih motenj (shizofrenija)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pl-PL" sz="2000" dirty="0">
              <a:latin typeface="Comic Sans MS" panose="030F0702030302020204" pitchFamily="66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pl-PL" sz="2000" b="1" dirty="0">
                <a:solidFill>
                  <a:srgbClr val="7030A0"/>
                </a:solidFill>
                <a:latin typeface="Comic Sans MS" panose="030F0702030302020204" pitchFamily="66" charset="0"/>
              </a:rPr>
              <a:t>Iluzije: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pl-PL" sz="2000" dirty="0">
                <a:latin typeface="Comic Sans MS" panose="030F0702030302020204" pitchFamily="66" charset="0"/>
              </a:rPr>
              <a:t>- vpliv psiholoških dejavnikov (intenzivna čustva, prepričanja, želje, potrebe)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pl-PL" sz="2000" dirty="0">
                <a:latin typeface="Comic Sans MS" panose="030F0702030302020204" pitchFamily="66" charset="0"/>
              </a:rPr>
              <a:t>- vpliv fizikalnih dejavnikov (npr. lomljenje svetlobnih žarkov)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pl-PL" sz="2200" dirty="0">
              <a:latin typeface="Comic Sans MS" panose="030F0702030302020204" pitchFamily="66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sl-SI" sz="22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863360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7A3F60-0CD2-2F0E-80CB-B4ECC5691F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99B2FF57-9BB7-3FEA-210C-C20B8A8D3D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"/>
            <a:ext cx="12184738" cy="6886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Skupina 4">
            <a:extLst>
              <a:ext uri="{FF2B5EF4-FFF2-40B4-BE49-F238E27FC236}">
                <a16:creationId xmlns:a16="http://schemas.microsoft.com/office/drawing/2014/main" id="{6DBD52D0-7DCE-A82F-D3EF-17918E24F9E4}"/>
              </a:ext>
            </a:extLst>
          </p:cNvPr>
          <p:cNvGrpSpPr/>
          <p:nvPr/>
        </p:nvGrpSpPr>
        <p:grpSpPr>
          <a:xfrm>
            <a:off x="0" y="1020931"/>
            <a:ext cx="10560963" cy="5865699"/>
            <a:chOff x="-51784" y="652709"/>
            <a:chExt cx="8478918" cy="6320656"/>
          </a:xfrm>
        </p:grpSpPr>
        <p:sp>
          <p:nvSpPr>
            <p:cNvPr id="4" name="Pravokotni trikotnik 3">
              <a:extLst>
                <a:ext uri="{FF2B5EF4-FFF2-40B4-BE49-F238E27FC236}">
                  <a16:creationId xmlns:a16="http://schemas.microsoft.com/office/drawing/2014/main" id="{F0ECCAF3-633F-A607-07A5-46259DA06FDB}"/>
                </a:ext>
              </a:extLst>
            </p:cNvPr>
            <p:cNvSpPr/>
            <p:nvPr/>
          </p:nvSpPr>
          <p:spPr>
            <a:xfrm>
              <a:off x="-51784" y="652709"/>
              <a:ext cx="8478918" cy="6320656"/>
            </a:xfrm>
            <a:prstGeom prst="rtTriangle">
              <a:avLst/>
            </a:prstGeom>
            <a:solidFill>
              <a:srgbClr val="7030A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0" name="Pravokotni trikotnik 9">
              <a:extLst>
                <a:ext uri="{FF2B5EF4-FFF2-40B4-BE49-F238E27FC236}">
                  <a16:creationId xmlns:a16="http://schemas.microsoft.com/office/drawing/2014/main" id="{8AF53511-0CF6-B822-33FC-C6A5093EF04E}"/>
                </a:ext>
              </a:extLst>
            </p:cNvPr>
            <p:cNvSpPr/>
            <p:nvPr/>
          </p:nvSpPr>
          <p:spPr>
            <a:xfrm>
              <a:off x="-51783" y="1034151"/>
              <a:ext cx="7760339" cy="5939214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12" name="Pravokotni trikotnik 11">
            <a:extLst>
              <a:ext uri="{FF2B5EF4-FFF2-40B4-BE49-F238E27FC236}">
                <a16:creationId xmlns:a16="http://schemas.microsoft.com/office/drawing/2014/main" id="{40D252DF-873F-7A80-3159-455203B97E5B}"/>
              </a:ext>
            </a:extLst>
          </p:cNvPr>
          <p:cNvSpPr/>
          <p:nvPr/>
        </p:nvSpPr>
        <p:spPr>
          <a:xfrm rot="10800000">
            <a:off x="648070" y="-8"/>
            <a:ext cx="11550958" cy="3613698"/>
          </a:xfrm>
          <a:prstGeom prst="rtTriangle">
            <a:avLst/>
          </a:prstGeom>
          <a:solidFill>
            <a:srgbClr val="7030A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3" name="Pravokotni trikotnik 12">
            <a:extLst>
              <a:ext uri="{FF2B5EF4-FFF2-40B4-BE49-F238E27FC236}">
                <a16:creationId xmlns:a16="http://schemas.microsoft.com/office/drawing/2014/main" id="{62F01C5A-491D-584E-EE38-4AF296321608}"/>
              </a:ext>
            </a:extLst>
          </p:cNvPr>
          <p:cNvSpPr/>
          <p:nvPr/>
        </p:nvSpPr>
        <p:spPr>
          <a:xfrm rot="10800000">
            <a:off x="1544714" y="-2"/>
            <a:ext cx="10640023" cy="3156676"/>
          </a:xfrm>
          <a:prstGeom prst="rt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+mj-lt"/>
              <a:buAutoNum type="arabicPeriod"/>
            </a:pPr>
            <a:endParaRPr lang="sl-SI" dirty="0"/>
          </a:p>
        </p:txBody>
      </p:sp>
      <p:sp>
        <p:nvSpPr>
          <p:cNvPr id="2" name="Znak za minus 1">
            <a:extLst>
              <a:ext uri="{FF2B5EF4-FFF2-40B4-BE49-F238E27FC236}">
                <a16:creationId xmlns:a16="http://schemas.microsoft.com/office/drawing/2014/main" id="{719D9640-00F1-0C9F-6D94-D3518539059E}"/>
              </a:ext>
            </a:extLst>
          </p:cNvPr>
          <p:cNvSpPr/>
          <p:nvPr/>
        </p:nvSpPr>
        <p:spPr>
          <a:xfrm>
            <a:off x="467076" y="-616745"/>
            <a:ext cx="11483624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790C39CF-26EF-8C23-5B7F-EF9D3D1FC601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Kognitivni procesi - zaznavanje</a:t>
            </a:r>
          </a:p>
        </p:txBody>
      </p: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EAD1F4D0-D380-6947-F7FE-4AE5BFD4A0C6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3" name="Pravokotnik: zaokroženi vogali 2">
            <a:extLst>
              <a:ext uri="{FF2B5EF4-FFF2-40B4-BE49-F238E27FC236}">
                <a16:creationId xmlns:a16="http://schemas.microsoft.com/office/drawing/2014/main" id="{759E6078-C20D-E41A-AA80-46FFB3B284A7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pic>
        <p:nvPicPr>
          <p:cNvPr id="7" name="Slika 6">
            <a:extLst>
              <a:ext uri="{FF2B5EF4-FFF2-40B4-BE49-F238E27FC236}">
                <a16:creationId xmlns:a16="http://schemas.microsoft.com/office/drawing/2014/main" id="{F71903E9-BE91-A665-F237-E29A7B064F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1790" y="2536968"/>
            <a:ext cx="5666133" cy="2974720"/>
          </a:xfrm>
          <a:prstGeom prst="rect">
            <a:avLst/>
          </a:prstGeom>
        </p:spPr>
      </p:pic>
      <p:pic>
        <p:nvPicPr>
          <p:cNvPr id="8" name="Slika 7">
            <a:extLst>
              <a:ext uri="{FF2B5EF4-FFF2-40B4-BE49-F238E27FC236}">
                <a16:creationId xmlns:a16="http://schemas.microsoft.com/office/drawing/2014/main" id="{881F0BB4-B2D1-7D7F-FD20-3C25B51FADC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2377" y="1351152"/>
            <a:ext cx="3602406" cy="4806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483382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850FF9-5E0F-8672-5966-FD7719E809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72A276FB-C04E-4E5E-BF69-A2CE916885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"/>
            <a:ext cx="12184738" cy="6886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Skupina 4">
            <a:extLst>
              <a:ext uri="{FF2B5EF4-FFF2-40B4-BE49-F238E27FC236}">
                <a16:creationId xmlns:a16="http://schemas.microsoft.com/office/drawing/2014/main" id="{CBBFC305-CD7D-8921-A4CF-11E7CBFEC192}"/>
              </a:ext>
            </a:extLst>
          </p:cNvPr>
          <p:cNvGrpSpPr/>
          <p:nvPr/>
        </p:nvGrpSpPr>
        <p:grpSpPr>
          <a:xfrm>
            <a:off x="0" y="1020931"/>
            <a:ext cx="10560963" cy="5865699"/>
            <a:chOff x="-51784" y="652709"/>
            <a:chExt cx="8478918" cy="6320656"/>
          </a:xfrm>
        </p:grpSpPr>
        <p:sp>
          <p:nvSpPr>
            <p:cNvPr id="4" name="Pravokotni trikotnik 3">
              <a:extLst>
                <a:ext uri="{FF2B5EF4-FFF2-40B4-BE49-F238E27FC236}">
                  <a16:creationId xmlns:a16="http://schemas.microsoft.com/office/drawing/2014/main" id="{A04662F7-BB47-E2C6-4A49-D423EAE859DC}"/>
                </a:ext>
              </a:extLst>
            </p:cNvPr>
            <p:cNvSpPr/>
            <p:nvPr/>
          </p:nvSpPr>
          <p:spPr>
            <a:xfrm>
              <a:off x="-51784" y="652709"/>
              <a:ext cx="8478918" cy="6320656"/>
            </a:xfrm>
            <a:prstGeom prst="rtTriangle">
              <a:avLst/>
            </a:prstGeom>
            <a:solidFill>
              <a:srgbClr val="7030A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0" name="Pravokotni trikotnik 9">
              <a:extLst>
                <a:ext uri="{FF2B5EF4-FFF2-40B4-BE49-F238E27FC236}">
                  <a16:creationId xmlns:a16="http://schemas.microsoft.com/office/drawing/2014/main" id="{EC9D08B3-631B-8D14-B6F7-1021EA5EB7E2}"/>
                </a:ext>
              </a:extLst>
            </p:cNvPr>
            <p:cNvSpPr/>
            <p:nvPr/>
          </p:nvSpPr>
          <p:spPr>
            <a:xfrm>
              <a:off x="-51783" y="1034151"/>
              <a:ext cx="7760339" cy="5939214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12" name="Pravokotni trikotnik 11">
            <a:extLst>
              <a:ext uri="{FF2B5EF4-FFF2-40B4-BE49-F238E27FC236}">
                <a16:creationId xmlns:a16="http://schemas.microsoft.com/office/drawing/2014/main" id="{11704950-F54E-D1CE-EB6F-421D2F9D514D}"/>
              </a:ext>
            </a:extLst>
          </p:cNvPr>
          <p:cNvSpPr/>
          <p:nvPr/>
        </p:nvSpPr>
        <p:spPr>
          <a:xfrm rot="10800000">
            <a:off x="648070" y="-8"/>
            <a:ext cx="11550958" cy="3613698"/>
          </a:xfrm>
          <a:prstGeom prst="rtTriangle">
            <a:avLst/>
          </a:prstGeom>
          <a:solidFill>
            <a:srgbClr val="7030A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3" name="Pravokotni trikotnik 12">
            <a:extLst>
              <a:ext uri="{FF2B5EF4-FFF2-40B4-BE49-F238E27FC236}">
                <a16:creationId xmlns:a16="http://schemas.microsoft.com/office/drawing/2014/main" id="{AF996500-8C86-F09B-4F4A-98ECCD0C49A5}"/>
              </a:ext>
            </a:extLst>
          </p:cNvPr>
          <p:cNvSpPr/>
          <p:nvPr/>
        </p:nvSpPr>
        <p:spPr>
          <a:xfrm rot="10800000">
            <a:off x="1544714" y="-2"/>
            <a:ext cx="10640023" cy="3156676"/>
          </a:xfrm>
          <a:prstGeom prst="rt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+mj-lt"/>
              <a:buAutoNum type="arabicPeriod"/>
            </a:pPr>
            <a:endParaRPr lang="sl-SI" dirty="0"/>
          </a:p>
        </p:txBody>
      </p:sp>
      <p:sp>
        <p:nvSpPr>
          <p:cNvPr id="2" name="Znak za minus 1">
            <a:extLst>
              <a:ext uri="{FF2B5EF4-FFF2-40B4-BE49-F238E27FC236}">
                <a16:creationId xmlns:a16="http://schemas.microsoft.com/office/drawing/2014/main" id="{593BA52C-6EE2-9148-77B8-5A4C901274C6}"/>
              </a:ext>
            </a:extLst>
          </p:cNvPr>
          <p:cNvSpPr/>
          <p:nvPr/>
        </p:nvSpPr>
        <p:spPr>
          <a:xfrm>
            <a:off x="467076" y="-616745"/>
            <a:ext cx="11483624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0102186F-922F-0E12-74A1-C21B0FAB3218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Kognitivni procesi - učenje</a:t>
            </a:r>
          </a:p>
        </p:txBody>
      </p: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D55C76EF-E12D-6F0F-8E20-A222679D3DEF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8" name="Pravokotnik: zaokroženi vogali 7">
            <a:extLst>
              <a:ext uri="{FF2B5EF4-FFF2-40B4-BE49-F238E27FC236}">
                <a16:creationId xmlns:a16="http://schemas.microsoft.com/office/drawing/2014/main" id="{B4E27756-FCC2-F2BC-29C0-0C32270DAD05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11" name="Označba mesta vsebine 2">
            <a:extLst>
              <a:ext uri="{FF2B5EF4-FFF2-40B4-BE49-F238E27FC236}">
                <a16:creationId xmlns:a16="http://schemas.microsoft.com/office/drawing/2014/main" id="{93ECE8BA-C93E-A401-1C7F-7627E859D6BD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sl-SI" sz="2200" b="1" u="sng" dirty="0">
                <a:solidFill>
                  <a:srgbClr val="7030A0"/>
                </a:solidFill>
                <a:latin typeface="Comic Sans MS" panose="030F0702030302020204" pitchFamily="66" charset="0"/>
              </a:rPr>
              <a:t>UČENJE:</a:t>
            </a:r>
            <a:r>
              <a:rPr lang="sl-SI" sz="2200" dirty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sl-SI" sz="2200" dirty="0">
                <a:latin typeface="Comic Sans MS" panose="030F0702030302020204" pitchFamily="66" charset="0"/>
              </a:rPr>
              <a:t>proces spreminjanja znanja ali vedenja zaradi izkušenj z razmeroma trajnim učinkom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pl-PL" sz="2200" dirty="0">
                <a:latin typeface="Comic Sans MS" panose="030F0702030302020204" pitchFamily="66" charset="0"/>
              </a:rPr>
              <a:t>- učenje kot nastajanje čustev, pridobivanje interesov, stališč, oblikovanje zaznav, razumevanje in doživljanje sveta in sebe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pl-PL" sz="2000" dirty="0">
              <a:latin typeface="Comic Sans MS" panose="030F0702030302020204" pitchFamily="66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pl-PL" sz="2000" b="1" u="sng" dirty="0">
                <a:solidFill>
                  <a:srgbClr val="7030A0"/>
                </a:solidFill>
                <a:latin typeface="Comic Sans MS" panose="030F0702030302020204" pitchFamily="66" charset="0"/>
              </a:rPr>
              <a:t>Kaj vse se učimo?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pl-PL" sz="2000" dirty="0">
                <a:latin typeface="Comic Sans MS" panose="030F0702030302020204" pitchFamily="66" charset="0"/>
              </a:rPr>
              <a:t>- zaznavanje svojega okolja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pl-PL" sz="2000" dirty="0">
                <a:latin typeface="Comic Sans MS" panose="030F0702030302020204" pitchFamily="66" charset="0"/>
              </a:rPr>
              <a:t>- obvladovanje svojega gibanja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pl-PL" sz="2000" dirty="0">
                <a:latin typeface="Comic Sans MS" panose="030F0702030302020204" pitchFamily="66" charset="0"/>
              </a:rPr>
              <a:t>- reševanje problemov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pl-PL" sz="2000" dirty="0">
                <a:latin typeface="Comic Sans MS" panose="030F0702030302020204" pitchFamily="66" charset="0"/>
              </a:rPr>
              <a:t>- katera čustva doživljamo v katerih situacijah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pl-PL" sz="2000" dirty="0">
                <a:latin typeface="Comic Sans MS" panose="030F0702030302020204" pitchFamily="66" charset="0"/>
              </a:rPr>
              <a:t>- učenje prepoznavanja svojih potreb in načina zadovoljevanja le teh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pl-PL" sz="2000" dirty="0">
                <a:latin typeface="Comic Sans MS" panose="030F0702030302020204" pitchFamily="66" charset="0"/>
              </a:rPr>
              <a:t>- obladovanje svojega vedenja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pl-PL" sz="2000" dirty="0">
                <a:latin typeface="Comic Sans MS" panose="030F0702030302020204" pitchFamily="66" charset="0"/>
              </a:rPr>
              <a:t>- sporazumevanje z drugimi ljudmi, reševanje konfliktov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pl-PL" sz="2200" dirty="0">
              <a:latin typeface="Comic Sans MS" panose="030F0702030302020204" pitchFamily="66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sl-SI" sz="22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377593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86658D-69B4-6DCB-3D66-482A4DEFDF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499A723F-0A95-01C6-CCFB-1639266F6B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"/>
            <a:ext cx="12184738" cy="6886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Skupina 4">
            <a:extLst>
              <a:ext uri="{FF2B5EF4-FFF2-40B4-BE49-F238E27FC236}">
                <a16:creationId xmlns:a16="http://schemas.microsoft.com/office/drawing/2014/main" id="{2ED24002-4628-CAF7-0363-C3A8BD6F70A2}"/>
              </a:ext>
            </a:extLst>
          </p:cNvPr>
          <p:cNvGrpSpPr/>
          <p:nvPr/>
        </p:nvGrpSpPr>
        <p:grpSpPr>
          <a:xfrm>
            <a:off x="0" y="1020931"/>
            <a:ext cx="10560963" cy="5865699"/>
            <a:chOff x="-51784" y="652709"/>
            <a:chExt cx="8478918" cy="6320656"/>
          </a:xfrm>
        </p:grpSpPr>
        <p:sp>
          <p:nvSpPr>
            <p:cNvPr id="4" name="Pravokotni trikotnik 3">
              <a:extLst>
                <a:ext uri="{FF2B5EF4-FFF2-40B4-BE49-F238E27FC236}">
                  <a16:creationId xmlns:a16="http://schemas.microsoft.com/office/drawing/2014/main" id="{87B6AE63-4775-1216-10D1-160181CA6002}"/>
                </a:ext>
              </a:extLst>
            </p:cNvPr>
            <p:cNvSpPr/>
            <p:nvPr/>
          </p:nvSpPr>
          <p:spPr>
            <a:xfrm>
              <a:off x="-51784" y="652709"/>
              <a:ext cx="8478918" cy="6320656"/>
            </a:xfrm>
            <a:prstGeom prst="rtTriangle">
              <a:avLst/>
            </a:prstGeom>
            <a:solidFill>
              <a:srgbClr val="7030A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0" name="Pravokotni trikotnik 9">
              <a:extLst>
                <a:ext uri="{FF2B5EF4-FFF2-40B4-BE49-F238E27FC236}">
                  <a16:creationId xmlns:a16="http://schemas.microsoft.com/office/drawing/2014/main" id="{487700A6-BDB6-79EA-CCB7-69EAD6BD86EF}"/>
                </a:ext>
              </a:extLst>
            </p:cNvPr>
            <p:cNvSpPr/>
            <p:nvPr/>
          </p:nvSpPr>
          <p:spPr>
            <a:xfrm>
              <a:off x="-51783" y="1034151"/>
              <a:ext cx="7760339" cy="5939214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12" name="Pravokotni trikotnik 11">
            <a:extLst>
              <a:ext uri="{FF2B5EF4-FFF2-40B4-BE49-F238E27FC236}">
                <a16:creationId xmlns:a16="http://schemas.microsoft.com/office/drawing/2014/main" id="{2A5F2F72-6C26-0A7F-4C81-A1B066400E7F}"/>
              </a:ext>
            </a:extLst>
          </p:cNvPr>
          <p:cNvSpPr/>
          <p:nvPr/>
        </p:nvSpPr>
        <p:spPr>
          <a:xfrm rot="10800000">
            <a:off x="648070" y="-8"/>
            <a:ext cx="11550958" cy="3613698"/>
          </a:xfrm>
          <a:prstGeom prst="rtTriangle">
            <a:avLst/>
          </a:prstGeom>
          <a:solidFill>
            <a:srgbClr val="7030A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3" name="Pravokotni trikotnik 12">
            <a:extLst>
              <a:ext uri="{FF2B5EF4-FFF2-40B4-BE49-F238E27FC236}">
                <a16:creationId xmlns:a16="http://schemas.microsoft.com/office/drawing/2014/main" id="{7AE31EC0-55C7-A30E-B9AB-B027557B8810}"/>
              </a:ext>
            </a:extLst>
          </p:cNvPr>
          <p:cNvSpPr/>
          <p:nvPr/>
        </p:nvSpPr>
        <p:spPr>
          <a:xfrm rot="10800000">
            <a:off x="1544714" y="-2"/>
            <a:ext cx="10640023" cy="3156676"/>
          </a:xfrm>
          <a:prstGeom prst="rt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+mj-lt"/>
              <a:buAutoNum type="arabicPeriod"/>
            </a:pPr>
            <a:endParaRPr lang="sl-SI" dirty="0"/>
          </a:p>
        </p:txBody>
      </p:sp>
      <p:sp>
        <p:nvSpPr>
          <p:cNvPr id="2" name="Znak za minus 1">
            <a:extLst>
              <a:ext uri="{FF2B5EF4-FFF2-40B4-BE49-F238E27FC236}">
                <a16:creationId xmlns:a16="http://schemas.microsoft.com/office/drawing/2014/main" id="{946B9A39-5B84-C5EC-DCF5-DDB8E2E5B49D}"/>
              </a:ext>
            </a:extLst>
          </p:cNvPr>
          <p:cNvSpPr/>
          <p:nvPr/>
        </p:nvSpPr>
        <p:spPr>
          <a:xfrm>
            <a:off x="467076" y="-616745"/>
            <a:ext cx="11483624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E0F114E0-3AC2-9485-6C0C-C4C50E84AC9A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Kognitivni procesi - učenje</a:t>
            </a:r>
          </a:p>
        </p:txBody>
      </p: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EEFAE96C-77C2-2C21-DB8A-F5FE6B29F920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3" name="Pravokotnik: zaokroženi vogali 2">
            <a:extLst>
              <a:ext uri="{FF2B5EF4-FFF2-40B4-BE49-F238E27FC236}">
                <a16:creationId xmlns:a16="http://schemas.microsoft.com/office/drawing/2014/main" id="{D8A33171-8AEA-8BB1-6669-3405B167BD7F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7" name="Označba mesta vsebine 2">
            <a:extLst>
              <a:ext uri="{FF2B5EF4-FFF2-40B4-BE49-F238E27FC236}">
                <a16:creationId xmlns:a16="http://schemas.microsoft.com/office/drawing/2014/main" id="{210AFD2C-E1BD-C32A-33B0-B31151EF9736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sl-SI" sz="2200" b="1" u="sng" dirty="0">
                <a:solidFill>
                  <a:srgbClr val="7030A0"/>
                </a:solidFill>
                <a:latin typeface="Comic Sans MS" panose="030F0702030302020204" pitchFamily="66" charset="0"/>
              </a:rPr>
              <a:t>OBLIKE UČENJA: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sl-SI" sz="2200" b="1" u="sng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sl-SI" b="1" dirty="0">
                <a:latin typeface="Comic Sans MS" panose="030F0702030302020204" pitchFamily="66" charset="0"/>
              </a:rPr>
              <a:t>klasično pogojevanje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sl-SI" b="1" dirty="0">
                <a:latin typeface="Comic Sans MS" panose="030F0702030302020204" pitchFamily="66" charset="0"/>
              </a:rPr>
              <a:t>instrumentalno pogojevanje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sl-SI" b="1" dirty="0">
                <a:latin typeface="Comic Sans MS" panose="030F0702030302020204" pitchFamily="66" charset="0"/>
              </a:rPr>
              <a:t>modelno učenje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sl-SI" b="1" dirty="0">
                <a:latin typeface="Comic Sans MS" panose="030F0702030302020204" pitchFamily="66" charset="0"/>
              </a:rPr>
              <a:t>besedno učenje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pl-PL" sz="2000" dirty="0">
              <a:latin typeface="Comic Sans MS" panose="030F0702030302020204" pitchFamily="66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pl-PL" sz="2200" dirty="0">
              <a:latin typeface="Comic Sans MS" panose="030F0702030302020204" pitchFamily="66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sl-SI" sz="2200" b="1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8" name="Rokopis 7">
                <a:extLst>
                  <a:ext uri="{FF2B5EF4-FFF2-40B4-BE49-F238E27FC236}">
                    <a16:creationId xmlns:a16="http://schemas.microsoft.com/office/drawing/2014/main" id="{7E412932-22A2-0346-62C7-4D09AC2016D6}"/>
                  </a:ext>
                </a:extLst>
              </p14:cNvPr>
              <p14:cNvContentPartPr/>
              <p14:nvPr/>
            </p14:nvContentPartPr>
            <p14:xfrm rot="18911256">
              <a:off x="4504643" y="1853128"/>
              <a:ext cx="3485942" cy="3485942"/>
            </p14:xfrm>
          </p:contentPart>
        </mc:Choice>
        <mc:Fallback xmlns="">
          <p:pic>
            <p:nvPicPr>
              <p:cNvPr id="8" name="Rokopis 7">
                <a:extLst>
                  <a:ext uri="{FF2B5EF4-FFF2-40B4-BE49-F238E27FC236}">
                    <a16:creationId xmlns:a16="http://schemas.microsoft.com/office/drawing/2014/main" id="{7E412932-22A2-0346-62C7-4D09AC2016D6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 rot="18911256">
                <a:off x="4450620" y="1745081"/>
                <a:ext cx="3593628" cy="370167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11" name="Rokopis 10">
                <a:extLst>
                  <a:ext uri="{FF2B5EF4-FFF2-40B4-BE49-F238E27FC236}">
                    <a16:creationId xmlns:a16="http://schemas.microsoft.com/office/drawing/2014/main" id="{EDDF5919-68DB-2C8C-DF28-4DFCB9B27D00}"/>
                  </a:ext>
                </a:extLst>
              </p14:cNvPr>
              <p14:cNvContentPartPr/>
              <p14:nvPr/>
            </p14:nvContentPartPr>
            <p14:xfrm rot="18911256">
              <a:off x="5069939" y="3077795"/>
              <a:ext cx="2076579" cy="2076579"/>
            </p14:xfrm>
          </p:contentPart>
        </mc:Choice>
        <mc:Fallback xmlns="">
          <p:pic>
            <p:nvPicPr>
              <p:cNvPr id="11" name="Rokopis 10">
                <a:extLst>
                  <a:ext uri="{FF2B5EF4-FFF2-40B4-BE49-F238E27FC236}">
                    <a16:creationId xmlns:a16="http://schemas.microsoft.com/office/drawing/2014/main" id="{EDDF5919-68DB-2C8C-DF28-4DFCB9B27D00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 rot="18911256">
                <a:off x="5015918" y="2969752"/>
                <a:ext cx="2184261" cy="229230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14" name="Rokopis 13">
                <a:extLst>
                  <a:ext uri="{FF2B5EF4-FFF2-40B4-BE49-F238E27FC236}">
                    <a16:creationId xmlns:a16="http://schemas.microsoft.com/office/drawing/2014/main" id="{690D3279-E4A6-3E74-B63D-69F6E6186A22}"/>
                  </a:ext>
                </a:extLst>
              </p14:cNvPr>
              <p14:cNvContentPartPr/>
              <p14:nvPr/>
            </p14:nvContentPartPr>
            <p14:xfrm rot="18911256">
              <a:off x="5112478" y="3567746"/>
              <a:ext cx="2076579" cy="2076579"/>
            </p14:xfrm>
          </p:contentPart>
        </mc:Choice>
        <mc:Fallback xmlns="">
          <p:pic>
            <p:nvPicPr>
              <p:cNvPr id="14" name="Rokopis 13">
                <a:extLst>
                  <a:ext uri="{FF2B5EF4-FFF2-40B4-BE49-F238E27FC236}">
                    <a16:creationId xmlns:a16="http://schemas.microsoft.com/office/drawing/2014/main" id="{690D3279-E4A6-3E74-B63D-69F6E6186A22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 rot="18911256">
                <a:off x="5058457" y="3459703"/>
                <a:ext cx="2184261" cy="229230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15" name="Rokopis 14">
                <a:extLst>
                  <a:ext uri="{FF2B5EF4-FFF2-40B4-BE49-F238E27FC236}">
                    <a16:creationId xmlns:a16="http://schemas.microsoft.com/office/drawing/2014/main" id="{38EB01E5-45B1-F874-5957-702952E57D5F}"/>
                  </a:ext>
                </a:extLst>
              </p14:cNvPr>
              <p14:cNvContentPartPr/>
              <p14:nvPr/>
            </p14:nvContentPartPr>
            <p14:xfrm rot="18911256">
              <a:off x="4955714" y="1848247"/>
              <a:ext cx="2501547" cy="2501547"/>
            </p14:xfrm>
          </p:contentPart>
        </mc:Choice>
        <mc:Fallback xmlns="">
          <p:pic>
            <p:nvPicPr>
              <p:cNvPr id="15" name="Rokopis 14">
                <a:extLst>
                  <a:ext uri="{FF2B5EF4-FFF2-40B4-BE49-F238E27FC236}">
                    <a16:creationId xmlns:a16="http://schemas.microsoft.com/office/drawing/2014/main" id="{38EB01E5-45B1-F874-5957-702952E57D5F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 rot="18911256">
                <a:off x="4901693" y="1740204"/>
                <a:ext cx="2609229" cy="2717272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63375496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B9107F-80C0-7CC0-968A-AA7414956A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168B7469-4D9B-46AE-5905-47F79D383D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"/>
            <a:ext cx="12184738" cy="6886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Skupina 4">
            <a:extLst>
              <a:ext uri="{FF2B5EF4-FFF2-40B4-BE49-F238E27FC236}">
                <a16:creationId xmlns:a16="http://schemas.microsoft.com/office/drawing/2014/main" id="{D64866C3-26C8-BC50-6F24-2F5E0266F45F}"/>
              </a:ext>
            </a:extLst>
          </p:cNvPr>
          <p:cNvGrpSpPr/>
          <p:nvPr/>
        </p:nvGrpSpPr>
        <p:grpSpPr>
          <a:xfrm>
            <a:off x="0" y="1020931"/>
            <a:ext cx="10560963" cy="5865699"/>
            <a:chOff x="-51784" y="652709"/>
            <a:chExt cx="8478918" cy="6320656"/>
          </a:xfrm>
        </p:grpSpPr>
        <p:sp>
          <p:nvSpPr>
            <p:cNvPr id="4" name="Pravokotni trikotnik 3">
              <a:extLst>
                <a:ext uri="{FF2B5EF4-FFF2-40B4-BE49-F238E27FC236}">
                  <a16:creationId xmlns:a16="http://schemas.microsoft.com/office/drawing/2014/main" id="{FDA6977C-3DC1-76F2-A8EA-487A31DA0C7D}"/>
                </a:ext>
              </a:extLst>
            </p:cNvPr>
            <p:cNvSpPr/>
            <p:nvPr/>
          </p:nvSpPr>
          <p:spPr>
            <a:xfrm>
              <a:off x="-51784" y="652709"/>
              <a:ext cx="8478918" cy="6320656"/>
            </a:xfrm>
            <a:prstGeom prst="rtTriangle">
              <a:avLst/>
            </a:prstGeom>
            <a:solidFill>
              <a:srgbClr val="7030A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0" name="Pravokotni trikotnik 9">
              <a:extLst>
                <a:ext uri="{FF2B5EF4-FFF2-40B4-BE49-F238E27FC236}">
                  <a16:creationId xmlns:a16="http://schemas.microsoft.com/office/drawing/2014/main" id="{CDB2920D-446F-E164-797D-CF393F43CB8A}"/>
                </a:ext>
              </a:extLst>
            </p:cNvPr>
            <p:cNvSpPr/>
            <p:nvPr/>
          </p:nvSpPr>
          <p:spPr>
            <a:xfrm>
              <a:off x="-51783" y="1034151"/>
              <a:ext cx="7760339" cy="5939214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12" name="Pravokotni trikotnik 11">
            <a:extLst>
              <a:ext uri="{FF2B5EF4-FFF2-40B4-BE49-F238E27FC236}">
                <a16:creationId xmlns:a16="http://schemas.microsoft.com/office/drawing/2014/main" id="{C105FD86-09A6-3CF3-A213-E63679D4025A}"/>
              </a:ext>
            </a:extLst>
          </p:cNvPr>
          <p:cNvSpPr/>
          <p:nvPr/>
        </p:nvSpPr>
        <p:spPr>
          <a:xfrm rot="10800000">
            <a:off x="648070" y="-8"/>
            <a:ext cx="11550958" cy="3613698"/>
          </a:xfrm>
          <a:prstGeom prst="rtTriangle">
            <a:avLst/>
          </a:prstGeom>
          <a:solidFill>
            <a:srgbClr val="7030A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3" name="Pravokotni trikotnik 12">
            <a:extLst>
              <a:ext uri="{FF2B5EF4-FFF2-40B4-BE49-F238E27FC236}">
                <a16:creationId xmlns:a16="http://schemas.microsoft.com/office/drawing/2014/main" id="{4E297B46-902B-76D3-19DF-F4ACF14076E3}"/>
              </a:ext>
            </a:extLst>
          </p:cNvPr>
          <p:cNvSpPr/>
          <p:nvPr/>
        </p:nvSpPr>
        <p:spPr>
          <a:xfrm rot="10800000">
            <a:off x="1544714" y="-2"/>
            <a:ext cx="10640023" cy="3156676"/>
          </a:xfrm>
          <a:prstGeom prst="rt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+mj-lt"/>
              <a:buAutoNum type="arabicPeriod"/>
            </a:pPr>
            <a:endParaRPr lang="sl-SI" dirty="0"/>
          </a:p>
        </p:txBody>
      </p:sp>
      <p:sp>
        <p:nvSpPr>
          <p:cNvPr id="2" name="Znak za minus 1">
            <a:extLst>
              <a:ext uri="{FF2B5EF4-FFF2-40B4-BE49-F238E27FC236}">
                <a16:creationId xmlns:a16="http://schemas.microsoft.com/office/drawing/2014/main" id="{FF6455A0-0760-E203-3D9D-D4D9459BA297}"/>
              </a:ext>
            </a:extLst>
          </p:cNvPr>
          <p:cNvSpPr/>
          <p:nvPr/>
        </p:nvSpPr>
        <p:spPr>
          <a:xfrm>
            <a:off x="467076" y="-616745"/>
            <a:ext cx="11483624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6E812EF8-F45F-DE99-95CC-03F26DDA332D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Kognitivni procesi - učenje</a:t>
            </a:r>
          </a:p>
        </p:txBody>
      </p: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0FCEC8D2-90E3-50AE-AE61-BBFBFABBC07A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3" name="Pravokotnik: zaokroženi vogali 2">
            <a:extLst>
              <a:ext uri="{FF2B5EF4-FFF2-40B4-BE49-F238E27FC236}">
                <a16:creationId xmlns:a16="http://schemas.microsoft.com/office/drawing/2014/main" id="{3AAC0DEB-0911-B75F-C2E9-8DDC176A2FB4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7" name="Označba mesta vsebine 2">
            <a:extLst>
              <a:ext uri="{FF2B5EF4-FFF2-40B4-BE49-F238E27FC236}">
                <a16:creationId xmlns:a16="http://schemas.microsoft.com/office/drawing/2014/main" id="{297BE2E2-D8BD-92A1-32A8-9A8FB11B9DEF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Arial" panose="020B0604020202020204" pitchFamily="34" charset="0"/>
              <a:buAutoNum type="arabicPeriod"/>
            </a:pPr>
            <a:r>
              <a:rPr lang="pl-PL" sz="2200" b="1" dirty="0">
                <a:solidFill>
                  <a:srgbClr val="7030A0"/>
                </a:solidFill>
                <a:latin typeface="Comic Sans MS" panose="030F0702030302020204" pitchFamily="66" charset="0"/>
              </a:rPr>
              <a:t>Klasično pogojevanje: </a:t>
            </a:r>
            <a:r>
              <a:rPr lang="pl-PL" sz="2200" dirty="0">
                <a:latin typeface="Comic Sans MS" panose="030F0702030302020204" pitchFamily="66" charset="0"/>
              </a:rPr>
              <a:t>oblika učenja, pri katerem se naučimo neobičajnih in nehotenih (avtomatiziranih) odzivov na nevtralne dražljaje, zato ker sta bila neki odziv in neki dražljaj večkrat povezana </a:t>
            </a:r>
          </a:p>
          <a:p>
            <a:pPr marL="0" indent="0">
              <a:buNone/>
            </a:pPr>
            <a:r>
              <a:rPr lang="pl-PL" sz="2200" dirty="0">
                <a:latin typeface="Comic Sans MS" panose="030F0702030302020204" pitchFamily="66" charset="0"/>
              </a:rPr>
              <a:t>- </a:t>
            </a:r>
            <a:r>
              <a:rPr lang="pl-PL" sz="2200" b="1" dirty="0">
                <a:latin typeface="Comic Sans MS" panose="030F0702030302020204" pitchFamily="66" charset="0"/>
              </a:rPr>
              <a:t>brezpogojni odziv (</a:t>
            </a:r>
            <a:r>
              <a:rPr lang="pl-PL" sz="2200" b="1" dirty="0">
                <a:solidFill>
                  <a:srgbClr val="7030A0"/>
                </a:solidFill>
                <a:latin typeface="Comic Sans MS" panose="030F0702030302020204" pitchFamily="66" charset="0"/>
              </a:rPr>
              <a:t>BO</a:t>
            </a:r>
            <a:r>
              <a:rPr lang="pl-PL" sz="2200" b="1" dirty="0">
                <a:latin typeface="Comic Sans MS" panose="030F0702030302020204" pitchFamily="66" charset="0"/>
              </a:rPr>
              <a:t>): </a:t>
            </a:r>
            <a:r>
              <a:rPr lang="pl-PL" sz="2200" dirty="0">
                <a:latin typeface="Comic Sans MS" panose="030F0702030302020204" pitchFamily="66" charset="0"/>
              </a:rPr>
              <a:t>podedovana (ni naučena) biološka reakcija na neki dražljaj (brezpogojni dražljaj (</a:t>
            </a:r>
            <a:r>
              <a:rPr lang="pl-PL" sz="2200" b="1" dirty="0">
                <a:solidFill>
                  <a:srgbClr val="7030A0"/>
                </a:solidFill>
                <a:latin typeface="Comic Sans MS" panose="030F0702030302020204" pitchFamily="66" charset="0"/>
              </a:rPr>
              <a:t>BD</a:t>
            </a:r>
            <a:r>
              <a:rPr lang="pl-PL" sz="2200" dirty="0">
                <a:latin typeface="Comic Sans MS" panose="030F0702030302020204" pitchFamily="66" charset="0"/>
              </a:rPr>
              <a:t>)), namenjena varovanju in ohranjanju organizma </a:t>
            </a:r>
            <a:r>
              <a:rPr lang="pl-PL" sz="2200" dirty="0">
                <a:latin typeface="Comic Sans MS" panose="030F0702030302020204" pitchFamily="66" charset="0"/>
                <a:sym typeface="Wingdings" panose="05000000000000000000" pitchFamily="2" charset="2"/>
              </a:rPr>
              <a:t> refleksne ali čustvene reakcije na nek dražljaj (brez vpliva naše volje)</a:t>
            </a:r>
          </a:p>
          <a:p>
            <a:pPr marL="0" indent="0">
              <a:buNone/>
            </a:pPr>
            <a:r>
              <a:rPr lang="pl-PL" sz="2200" dirty="0">
                <a:latin typeface="Comic Sans MS" panose="030F0702030302020204" pitchFamily="66" charset="0"/>
                <a:sym typeface="Wingdings" panose="05000000000000000000" pitchFamily="2" charset="2"/>
              </a:rPr>
              <a:t>- </a:t>
            </a:r>
            <a:r>
              <a:rPr lang="pl-PL" sz="2200" b="1" dirty="0">
                <a:latin typeface="Comic Sans MS" panose="030F0702030302020204" pitchFamily="66" charset="0"/>
                <a:sym typeface="Wingdings" panose="05000000000000000000" pitchFamily="2" charset="2"/>
              </a:rPr>
              <a:t>pogojni odziv (</a:t>
            </a:r>
            <a:r>
              <a:rPr lang="pl-PL" sz="2200" b="1" dirty="0">
                <a:solidFill>
                  <a:srgbClr val="7030A0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PO</a:t>
            </a:r>
            <a:r>
              <a:rPr lang="pl-PL" sz="2200" b="1" dirty="0">
                <a:latin typeface="Comic Sans MS" panose="030F0702030302020204" pitchFamily="66" charset="0"/>
                <a:sym typeface="Wingdings" panose="05000000000000000000" pitchFamily="2" charset="2"/>
              </a:rPr>
              <a:t>): </a:t>
            </a:r>
            <a:r>
              <a:rPr lang="pl-PL" sz="2200" dirty="0">
                <a:latin typeface="Comic Sans MS" panose="030F0702030302020204" pitchFamily="66" charset="0"/>
                <a:sym typeface="Wingdings" panose="05000000000000000000" pitchFamily="2" charset="2"/>
              </a:rPr>
              <a:t>naučena reakcija na nevtralen dražljaj, ki sam po sebi ne izzove takšnega odziva, med učenjem pa postane pogojni dražljaj (</a:t>
            </a:r>
            <a:r>
              <a:rPr lang="pl-PL" sz="2200" b="1" dirty="0">
                <a:solidFill>
                  <a:srgbClr val="7030A0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PD</a:t>
            </a:r>
            <a:r>
              <a:rPr lang="pl-PL" sz="2200" dirty="0">
                <a:latin typeface="Comic Sans MS" panose="030F0702030302020204" pitchFamily="66" charset="0"/>
                <a:sym typeface="Wingdings" panose="05000000000000000000" pitchFamily="2" charset="2"/>
              </a:rPr>
              <a:t>) (Pavlov – naslednja slika)</a:t>
            </a:r>
            <a:endParaRPr lang="pl-PL" sz="22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pl-PL" sz="2200" dirty="0">
                <a:latin typeface="Comic Sans MS" panose="030F0702030302020204" pitchFamily="66" charset="0"/>
              </a:rPr>
              <a:t>- </a:t>
            </a:r>
            <a:r>
              <a:rPr lang="pl-PL" sz="2200" b="1" dirty="0">
                <a:latin typeface="Comic Sans MS" panose="030F0702030302020204" pitchFamily="66" charset="0"/>
              </a:rPr>
              <a:t>nevtralen dražjaj </a:t>
            </a:r>
            <a:r>
              <a:rPr lang="pl-PL" sz="2200" dirty="0">
                <a:latin typeface="Comic Sans MS" panose="030F0702030302020204" pitchFamily="66" charset="0"/>
              </a:rPr>
              <a:t>(</a:t>
            </a:r>
            <a:r>
              <a:rPr lang="pl-PL" sz="2200" b="1" dirty="0">
                <a:solidFill>
                  <a:srgbClr val="7030A0"/>
                </a:solidFill>
                <a:latin typeface="Comic Sans MS" panose="030F0702030302020204" pitchFamily="66" charset="0"/>
              </a:rPr>
              <a:t>OX</a:t>
            </a:r>
            <a:r>
              <a:rPr lang="pl-PL" sz="2200" dirty="0">
                <a:latin typeface="Comic Sans MS" panose="030F0702030302020204" pitchFamily="66" charset="0"/>
              </a:rPr>
              <a:t>)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sl-SI" sz="22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855989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4A526C-B4E6-AA96-2812-4E3A1CDA25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CC2BFB88-1589-CA8E-7020-46A3284A7B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"/>
            <a:ext cx="12184738" cy="6886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Skupina 4">
            <a:extLst>
              <a:ext uri="{FF2B5EF4-FFF2-40B4-BE49-F238E27FC236}">
                <a16:creationId xmlns:a16="http://schemas.microsoft.com/office/drawing/2014/main" id="{1F4F2984-DC9C-DE09-D712-A2031BDB744B}"/>
              </a:ext>
            </a:extLst>
          </p:cNvPr>
          <p:cNvGrpSpPr/>
          <p:nvPr/>
        </p:nvGrpSpPr>
        <p:grpSpPr>
          <a:xfrm>
            <a:off x="0" y="1020931"/>
            <a:ext cx="10560963" cy="5865699"/>
            <a:chOff x="-51784" y="652709"/>
            <a:chExt cx="8478918" cy="6320656"/>
          </a:xfrm>
        </p:grpSpPr>
        <p:sp>
          <p:nvSpPr>
            <p:cNvPr id="4" name="Pravokotni trikotnik 3">
              <a:extLst>
                <a:ext uri="{FF2B5EF4-FFF2-40B4-BE49-F238E27FC236}">
                  <a16:creationId xmlns:a16="http://schemas.microsoft.com/office/drawing/2014/main" id="{F40F11F0-B432-1E85-973F-250B48CC8859}"/>
                </a:ext>
              </a:extLst>
            </p:cNvPr>
            <p:cNvSpPr/>
            <p:nvPr/>
          </p:nvSpPr>
          <p:spPr>
            <a:xfrm>
              <a:off x="-51784" y="652709"/>
              <a:ext cx="8478918" cy="6320656"/>
            </a:xfrm>
            <a:prstGeom prst="rtTriangle">
              <a:avLst/>
            </a:prstGeom>
            <a:solidFill>
              <a:srgbClr val="7030A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0" name="Pravokotni trikotnik 9">
              <a:extLst>
                <a:ext uri="{FF2B5EF4-FFF2-40B4-BE49-F238E27FC236}">
                  <a16:creationId xmlns:a16="http://schemas.microsoft.com/office/drawing/2014/main" id="{079F2484-6414-B4C0-EA89-3D1F2AAC8F66}"/>
                </a:ext>
              </a:extLst>
            </p:cNvPr>
            <p:cNvSpPr/>
            <p:nvPr/>
          </p:nvSpPr>
          <p:spPr>
            <a:xfrm>
              <a:off x="-51783" y="1034151"/>
              <a:ext cx="7760339" cy="5939214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12" name="Pravokotni trikotnik 11">
            <a:extLst>
              <a:ext uri="{FF2B5EF4-FFF2-40B4-BE49-F238E27FC236}">
                <a16:creationId xmlns:a16="http://schemas.microsoft.com/office/drawing/2014/main" id="{BA16360C-AEEE-521D-6CE1-768C45287818}"/>
              </a:ext>
            </a:extLst>
          </p:cNvPr>
          <p:cNvSpPr/>
          <p:nvPr/>
        </p:nvSpPr>
        <p:spPr>
          <a:xfrm rot="10800000">
            <a:off x="648070" y="-8"/>
            <a:ext cx="11550958" cy="3613698"/>
          </a:xfrm>
          <a:prstGeom prst="rtTriangle">
            <a:avLst/>
          </a:prstGeom>
          <a:solidFill>
            <a:srgbClr val="7030A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3" name="Pravokotni trikotnik 12">
            <a:extLst>
              <a:ext uri="{FF2B5EF4-FFF2-40B4-BE49-F238E27FC236}">
                <a16:creationId xmlns:a16="http://schemas.microsoft.com/office/drawing/2014/main" id="{ADEDEF3D-9915-664A-ABC2-5FE8C4B54759}"/>
              </a:ext>
            </a:extLst>
          </p:cNvPr>
          <p:cNvSpPr/>
          <p:nvPr/>
        </p:nvSpPr>
        <p:spPr>
          <a:xfrm rot="10800000">
            <a:off x="1544714" y="-2"/>
            <a:ext cx="10640023" cy="3156676"/>
          </a:xfrm>
          <a:prstGeom prst="rt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+mj-lt"/>
              <a:buAutoNum type="arabicPeriod"/>
            </a:pPr>
            <a:endParaRPr lang="sl-SI" dirty="0"/>
          </a:p>
        </p:txBody>
      </p:sp>
      <p:sp>
        <p:nvSpPr>
          <p:cNvPr id="2" name="Znak za minus 1">
            <a:extLst>
              <a:ext uri="{FF2B5EF4-FFF2-40B4-BE49-F238E27FC236}">
                <a16:creationId xmlns:a16="http://schemas.microsoft.com/office/drawing/2014/main" id="{7BFCA738-DE62-EE87-5A66-68B461E48BF6}"/>
              </a:ext>
            </a:extLst>
          </p:cNvPr>
          <p:cNvSpPr/>
          <p:nvPr/>
        </p:nvSpPr>
        <p:spPr>
          <a:xfrm>
            <a:off x="467076" y="-616745"/>
            <a:ext cx="11483624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0D3AF86E-45D4-969C-0DE7-68EAED29298B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Kognitivni procesi - učenje</a:t>
            </a:r>
          </a:p>
        </p:txBody>
      </p: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B1C3F263-3AD8-2A26-A824-F0DA7822D7AE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8" name="Pravokotnik: zaokroženi vogali 7">
            <a:extLst>
              <a:ext uri="{FF2B5EF4-FFF2-40B4-BE49-F238E27FC236}">
                <a16:creationId xmlns:a16="http://schemas.microsoft.com/office/drawing/2014/main" id="{F2A99A55-AF3E-3BA6-5E63-383BBA55CACB}"/>
              </a:ext>
            </a:extLst>
          </p:cNvPr>
          <p:cNvSpPr/>
          <p:nvPr/>
        </p:nvSpPr>
        <p:spPr>
          <a:xfrm>
            <a:off x="892967" y="595313"/>
            <a:ext cx="10515600" cy="5667374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11" name="Pravokotnik 10">
            <a:extLst>
              <a:ext uri="{FF2B5EF4-FFF2-40B4-BE49-F238E27FC236}">
                <a16:creationId xmlns:a16="http://schemas.microsoft.com/office/drawing/2014/main" id="{BEBD4B20-10E2-CF83-E5AA-CD2261D3416D}"/>
              </a:ext>
            </a:extLst>
          </p:cNvPr>
          <p:cNvSpPr/>
          <p:nvPr/>
        </p:nvSpPr>
        <p:spPr>
          <a:xfrm>
            <a:off x="1661160" y="1804978"/>
            <a:ext cx="3470648" cy="720474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l-SI" sz="2000" b="1" dirty="0">
                <a:solidFill>
                  <a:schemeClr val="bg1"/>
                </a:solidFill>
              </a:rPr>
              <a:t>BREZPOGOJNI DRAŽLJAJ (BD)</a:t>
            </a:r>
          </a:p>
        </p:txBody>
      </p:sp>
      <p:sp>
        <p:nvSpPr>
          <p:cNvPr id="14" name="Pravokotnik 13">
            <a:extLst>
              <a:ext uri="{FF2B5EF4-FFF2-40B4-BE49-F238E27FC236}">
                <a16:creationId xmlns:a16="http://schemas.microsoft.com/office/drawing/2014/main" id="{E73F71ED-0F93-A81D-9B64-18E07F174E9C}"/>
              </a:ext>
            </a:extLst>
          </p:cNvPr>
          <p:cNvSpPr/>
          <p:nvPr/>
        </p:nvSpPr>
        <p:spPr>
          <a:xfrm>
            <a:off x="1872993" y="3475712"/>
            <a:ext cx="3246120" cy="666310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l-SI" sz="2000" b="1" dirty="0">
                <a:solidFill>
                  <a:schemeClr val="bg1"/>
                </a:solidFill>
              </a:rPr>
              <a:t>POGOJNI DRAŽLJAJ (PD)</a:t>
            </a:r>
          </a:p>
        </p:txBody>
      </p:sp>
      <p:sp>
        <p:nvSpPr>
          <p:cNvPr id="15" name="Pravokotnik 14">
            <a:extLst>
              <a:ext uri="{FF2B5EF4-FFF2-40B4-BE49-F238E27FC236}">
                <a16:creationId xmlns:a16="http://schemas.microsoft.com/office/drawing/2014/main" id="{C1F73896-BC20-E9BF-B3C4-99272B22DCFC}"/>
              </a:ext>
            </a:extLst>
          </p:cNvPr>
          <p:cNvSpPr/>
          <p:nvPr/>
        </p:nvSpPr>
        <p:spPr>
          <a:xfrm>
            <a:off x="7152250" y="1803186"/>
            <a:ext cx="3082525" cy="681954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l-SI" sz="2000" b="1" dirty="0">
                <a:solidFill>
                  <a:schemeClr val="bg1"/>
                </a:solidFill>
              </a:rPr>
              <a:t>BREZPOGOJNI ODZV (BO)</a:t>
            </a:r>
          </a:p>
        </p:txBody>
      </p:sp>
      <p:sp>
        <p:nvSpPr>
          <p:cNvPr id="16" name="Pravokotnik 15">
            <a:extLst>
              <a:ext uri="{FF2B5EF4-FFF2-40B4-BE49-F238E27FC236}">
                <a16:creationId xmlns:a16="http://schemas.microsoft.com/office/drawing/2014/main" id="{14657143-B1E5-0B8F-0FB6-271B3F2F8FEE}"/>
              </a:ext>
            </a:extLst>
          </p:cNvPr>
          <p:cNvSpPr/>
          <p:nvPr/>
        </p:nvSpPr>
        <p:spPr>
          <a:xfrm>
            <a:off x="7111249" y="3416415"/>
            <a:ext cx="3115772" cy="725607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l-SI" sz="2000" b="1" dirty="0">
                <a:solidFill>
                  <a:schemeClr val="bg1"/>
                </a:solidFill>
              </a:rPr>
              <a:t>NEVTRALNI ODZIV (OX)</a:t>
            </a:r>
          </a:p>
        </p:txBody>
      </p:sp>
      <p:pic>
        <p:nvPicPr>
          <p:cNvPr id="17" name="Picture 2" descr="Meat Clipart Images | Free Download | PNG Transparent Background - Pngtree">
            <a:extLst>
              <a:ext uri="{FF2B5EF4-FFF2-40B4-BE49-F238E27FC236}">
                <a16:creationId xmlns:a16="http://schemas.microsoft.com/office/drawing/2014/main" id="{00C1DBE8-CADF-173B-3D14-2CE29E017E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6305" y="651466"/>
            <a:ext cx="1476054" cy="1476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 descr="ringing hand bell flat icon vector illustration isolated on white  background Stock Vector | Adobe Stock">
            <a:extLst>
              <a:ext uri="{FF2B5EF4-FFF2-40B4-BE49-F238E27FC236}">
                <a16:creationId xmlns:a16="http://schemas.microsoft.com/office/drawing/2014/main" id="{1377CB14-2523-88A3-FA93-9A50508C87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>
                        <a14:foregroundMark x1="44400" y1="30200" x2="44900" y2="38900"/>
                        <a14:foregroundMark x1="28400" y1="33600" x2="32400" y2="41200"/>
                        <a14:foregroundMark x1="32400" y1="41200" x2="32400" y2="42000"/>
                        <a14:foregroundMark x1="16200" y1="45800" x2="23600" y2="50000"/>
                        <a14:foregroundMark x1="12400" y1="61800" x2="21100" y2="61600"/>
                        <a14:foregroundMark x1="62900" y1="81600" x2="68200" y2="87800"/>
                        <a14:foregroundMark x1="69800" y1="71300" x2="78200" y2="74700"/>
                        <a14:foregroundMark x1="68200" y1="46200" x2="68200" y2="46200"/>
                        <a14:foregroundMark x1="74900" y1="58700" x2="74900" y2="587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8441" y="2235658"/>
            <a:ext cx="1476054" cy="1476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Klasicno Pogojevanje Pri Psih - Pasji Šolar">
            <a:extLst>
              <a:ext uri="{FF2B5EF4-FFF2-40B4-BE49-F238E27FC236}">
                <a16:creationId xmlns:a16="http://schemas.microsoft.com/office/drawing/2014/main" id="{970B05D9-2FA7-33F0-86FD-6E99807309C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3613" b="48691" l="28308" r="48000">
                        <a14:foregroundMark x1="38615" y1="24869" x2="38615" y2="24869"/>
                        <a14:foregroundMark x1="32308" y1="35602" x2="32308" y2="35602"/>
                        <a14:foregroundMark x1="32308" y1="35602" x2="32308" y2="35602"/>
                        <a14:foregroundMark x1="31692" y1="37435" x2="31692" y2="35340"/>
                        <a14:foregroundMark x1="46154" y1="46073" x2="46154" y2="46073"/>
                        <a14:foregroundMark x1="33692" y1="19634" x2="33692" y2="19634"/>
                        <a14:foregroundMark x1="33692" y1="19634" x2="33692" y2="19634"/>
                        <a14:foregroundMark x1="33692" y1="19634" x2="33692" y2="19634"/>
                        <a14:foregroundMark x1="35538" y1="17539" x2="35538" y2="17539"/>
                        <a14:foregroundMark x1="34154" y1="17539" x2="34154" y2="17539"/>
                        <a14:foregroundMark x1="37231" y1="30366" x2="37231" y2="30366"/>
                        <a14:foregroundMark x1="28615" y1="24346" x2="28615" y2="24346"/>
                        <a14:foregroundMark x1="28615" y1="24346" x2="28615" y2="24346"/>
                        <a14:foregroundMark x1="40615" y1="23037" x2="40615" y2="23037"/>
                        <a14:foregroundMark x1="42615" y1="22251" x2="42615" y2="22251"/>
                        <a14:foregroundMark x1="43846" y1="21728" x2="43846" y2="21728"/>
                        <a14:foregroundMark x1="41846" y1="47906" x2="41846" y2="47906"/>
                        <a14:foregroundMark x1="47692" y1="37435" x2="47692" y2="37435"/>
                        <a14:foregroundMark x1="47692" y1="37435" x2="47692" y2="37435"/>
                        <a14:foregroundMark x1="47692" y1="37435" x2="47692" y2="37435"/>
                        <a14:foregroundMark x1="47692" y1="37435" x2="47538" y2="43455"/>
                        <a14:foregroundMark x1="47538" y1="32984" x2="48000" y2="48691"/>
                        <a14:foregroundMark x1="38462" y1="47906" x2="46462" y2="45812"/>
                        <a14:foregroundMark x1="46462" y1="45812" x2="48000" y2="465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6075" t="10190" r="51256" b="50647"/>
          <a:stretch/>
        </p:blipFill>
        <p:spPr bwMode="auto">
          <a:xfrm>
            <a:off x="7818539" y="694810"/>
            <a:ext cx="1160360" cy="1178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Klasicno Pogojevanje Pri Psih - Pasji Šolar">
            <a:extLst>
              <a:ext uri="{FF2B5EF4-FFF2-40B4-BE49-F238E27FC236}">
                <a16:creationId xmlns:a16="http://schemas.microsoft.com/office/drawing/2014/main" id="{8981B185-994C-E6C8-72E5-8218FDF7CC4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2304" b="47644" l="77385" r="97385">
                        <a14:foregroundMark x1="77846" y1="25393" x2="77846" y2="25393"/>
                        <a14:foregroundMark x1="77846" y1="24084" x2="77846" y2="24084"/>
                        <a14:foregroundMark x1="86769" y1="12827" x2="86769" y2="12827"/>
                        <a14:foregroundMark x1="84769" y1="13613" x2="84769" y2="13613"/>
                        <a14:foregroundMark x1="86000" y1="14660" x2="86000" y2="14660"/>
                        <a14:foregroundMark x1="85077" y1="18586" x2="85077" y2="18586"/>
                        <a14:foregroundMark x1="86462" y1="20681" x2="86462" y2="20681"/>
                        <a14:foregroundMark x1="81846" y1="29058" x2="81846" y2="29058"/>
                        <a14:foregroundMark x1="95692" y1="29843" x2="95692" y2="29843"/>
                        <a14:foregroundMark x1="90923" y1="44764" x2="90923" y2="44764"/>
                        <a14:foregroundMark x1="89846" y1="46335" x2="89846" y2="46335"/>
                        <a14:foregroundMark x1="89846" y1="46335" x2="89846" y2="46335"/>
                        <a14:foregroundMark x1="97231" y1="38220" x2="97231" y2="38220"/>
                        <a14:foregroundMark x1="97231" y1="38220" x2="97231" y2="38220"/>
                        <a14:foregroundMark x1="96769" y1="33508" x2="97231" y2="4764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6845" t="11043" b="54161"/>
          <a:stretch/>
        </p:blipFill>
        <p:spPr bwMode="auto">
          <a:xfrm>
            <a:off x="7908778" y="2468224"/>
            <a:ext cx="1207981" cy="1066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1" name="Raven puščični povezovalnik 20">
            <a:extLst>
              <a:ext uri="{FF2B5EF4-FFF2-40B4-BE49-F238E27FC236}">
                <a16:creationId xmlns:a16="http://schemas.microsoft.com/office/drawing/2014/main" id="{DF2A3776-9BBC-67CA-EFDE-548E8329B3A8}"/>
              </a:ext>
            </a:extLst>
          </p:cNvPr>
          <p:cNvCxnSpPr/>
          <p:nvPr/>
        </p:nvCxnSpPr>
        <p:spPr>
          <a:xfrm>
            <a:off x="5414518" y="3711712"/>
            <a:ext cx="1355702" cy="0"/>
          </a:xfrm>
          <a:prstGeom prst="straightConnector1">
            <a:avLst/>
          </a:prstGeom>
          <a:ln>
            <a:solidFill>
              <a:srgbClr val="7030A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2" name="Puščica: desno 21">
            <a:extLst>
              <a:ext uri="{FF2B5EF4-FFF2-40B4-BE49-F238E27FC236}">
                <a16:creationId xmlns:a16="http://schemas.microsoft.com/office/drawing/2014/main" id="{5BD4CD8F-6642-6ED1-ADFD-A82359D93DE1}"/>
              </a:ext>
            </a:extLst>
          </p:cNvPr>
          <p:cNvSpPr/>
          <p:nvPr/>
        </p:nvSpPr>
        <p:spPr>
          <a:xfrm rot="1894602">
            <a:off x="5044912" y="4442543"/>
            <a:ext cx="1934335" cy="682305"/>
          </a:xfrm>
          <a:prstGeom prst="rightArrow">
            <a:avLst/>
          </a:prstGeom>
          <a:solidFill>
            <a:srgbClr val="7030A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2000" b="1" dirty="0"/>
              <a:t>NAUČENO</a:t>
            </a:r>
          </a:p>
        </p:txBody>
      </p:sp>
      <p:sp>
        <p:nvSpPr>
          <p:cNvPr id="23" name="PoljeZBesedilom 22">
            <a:extLst>
              <a:ext uri="{FF2B5EF4-FFF2-40B4-BE49-F238E27FC236}">
                <a16:creationId xmlns:a16="http://schemas.microsoft.com/office/drawing/2014/main" id="{1C9B9CD8-EE27-47D5-43F8-83F01D2CBBAB}"/>
              </a:ext>
            </a:extLst>
          </p:cNvPr>
          <p:cNvSpPr txBox="1"/>
          <p:nvPr/>
        </p:nvSpPr>
        <p:spPr>
          <a:xfrm>
            <a:off x="6901696" y="5458717"/>
            <a:ext cx="1360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2000" dirty="0"/>
              <a:t>Pogojni odziv (PO)</a:t>
            </a:r>
          </a:p>
        </p:txBody>
      </p:sp>
      <p:sp>
        <p:nvSpPr>
          <p:cNvPr id="24" name="PoljeZBesedilom 23">
            <a:extLst>
              <a:ext uri="{FF2B5EF4-FFF2-40B4-BE49-F238E27FC236}">
                <a16:creationId xmlns:a16="http://schemas.microsoft.com/office/drawing/2014/main" id="{7088DB6A-C2F1-43E3-1D59-58E66E814A08}"/>
              </a:ext>
            </a:extLst>
          </p:cNvPr>
          <p:cNvSpPr txBox="1"/>
          <p:nvPr/>
        </p:nvSpPr>
        <p:spPr>
          <a:xfrm>
            <a:off x="9044768" y="5504343"/>
            <a:ext cx="16948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2000" dirty="0"/>
              <a:t>Brezpogojni odziv (BO)</a:t>
            </a:r>
          </a:p>
        </p:txBody>
      </p:sp>
      <p:sp>
        <p:nvSpPr>
          <p:cNvPr id="25" name="Je enako 24">
            <a:extLst>
              <a:ext uri="{FF2B5EF4-FFF2-40B4-BE49-F238E27FC236}">
                <a16:creationId xmlns:a16="http://schemas.microsoft.com/office/drawing/2014/main" id="{CA1EF64D-CD5A-3E4A-9E64-F8E3B0B0E404}"/>
              </a:ext>
            </a:extLst>
          </p:cNvPr>
          <p:cNvSpPr/>
          <p:nvPr/>
        </p:nvSpPr>
        <p:spPr>
          <a:xfrm>
            <a:off x="8243948" y="5705192"/>
            <a:ext cx="667285" cy="261863"/>
          </a:xfrm>
          <a:prstGeom prst="mathEqual">
            <a:avLst>
              <a:gd name="adj1" fmla="val 23520"/>
              <a:gd name="adj2" fmla="val 31930"/>
            </a:avLst>
          </a:prstGeom>
          <a:solidFill>
            <a:srgbClr val="7030A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>
              <a:solidFill>
                <a:schemeClr val="tx1"/>
              </a:solidFill>
            </a:endParaRPr>
          </a:p>
        </p:txBody>
      </p:sp>
      <p:sp>
        <p:nvSpPr>
          <p:cNvPr id="26" name="Prostoročno: oblika 25">
            <a:extLst>
              <a:ext uri="{FF2B5EF4-FFF2-40B4-BE49-F238E27FC236}">
                <a16:creationId xmlns:a16="http://schemas.microsoft.com/office/drawing/2014/main" id="{2655F1BE-00DE-D0DA-4A3D-7D9220933511}"/>
              </a:ext>
            </a:extLst>
          </p:cNvPr>
          <p:cNvSpPr/>
          <p:nvPr/>
        </p:nvSpPr>
        <p:spPr>
          <a:xfrm>
            <a:off x="1254916" y="2057399"/>
            <a:ext cx="436723" cy="1859281"/>
          </a:xfrm>
          <a:custGeom>
            <a:avLst/>
            <a:gdLst>
              <a:gd name="connsiteX0" fmla="*/ 441960 w 624840"/>
              <a:gd name="connsiteY0" fmla="*/ 0 h 1859280"/>
              <a:gd name="connsiteX1" fmla="*/ 243840 w 624840"/>
              <a:gd name="connsiteY1" fmla="*/ 106680 h 1859280"/>
              <a:gd name="connsiteX2" fmla="*/ 121920 w 624840"/>
              <a:gd name="connsiteY2" fmla="*/ 167640 h 1859280"/>
              <a:gd name="connsiteX3" fmla="*/ 106680 w 624840"/>
              <a:gd name="connsiteY3" fmla="*/ 213360 h 1859280"/>
              <a:gd name="connsiteX4" fmla="*/ 76200 w 624840"/>
              <a:gd name="connsiteY4" fmla="*/ 259080 h 1859280"/>
              <a:gd name="connsiteX5" fmla="*/ 60960 w 624840"/>
              <a:gd name="connsiteY5" fmla="*/ 320040 h 1859280"/>
              <a:gd name="connsiteX6" fmla="*/ 30480 w 624840"/>
              <a:gd name="connsiteY6" fmla="*/ 396240 h 1859280"/>
              <a:gd name="connsiteX7" fmla="*/ 0 w 624840"/>
              <a:gd name="connsiteY7" fmla="*/ 548640 h 1859280"/>
              <a:gd name="connsiteX8" fmla="*/ 15240 w 624840"/>
              <a:gd name="connsiteY8" fmla="*/ 1249680 h 1859280"/>
              <a:gd name="connsiteX9" fmla="*/ 45720 w 624840"/>
              <a:gd name="connsiteY9" fmla="*/ 1295400 h 1859280"/>
              <a:gd name="connsiteX10" fmla="*/ 76200 w 624840"/>
              <a:gd name="connsiteY10" fmla="*/ 1386840 h 1859280"/>
              <a:gd name="connsiteX11" fmla="*/ 106680 w 624840"/>
              <a:gd name="connsiteY11" fmla="*/ 1432560 h 1859280"/>
              <a:gd name="connsiteX12" fmla="*/ 152400 w 624840"/>
              <a:gd name="connsiteY12" fmla="*/ 1508760 h 1859280"/>
              <a:gd name="connsiteX13" fmla="*/ 228600 w 624840"/>
              <a:gd name="connsiteY13" fmla="*/ 1569720 h 1859280"/>
              <a:gd name="connsiteX14" fmla="*/ 274320 w 624840"/>
              <a:gd name="connsiteY14" fmla="*/ 1630680 h 1859280"/>
              <a:gd name="connsiteX15" fmla="*/ 365760 w 624840"/>
              <a:gd name="connsiteY15" fmla="*/ 1691640 h 1859280"/>
              <a:gd name="connsiteX16" fmla="*/ 411480 w 624840"/>
              <a:gd name="connsiteY16" fmla="*/ 1722120 h 1859280"/>
              <a:gd name="connsiteX17" fmla="*/ 472440 w 624840"/>
              <a:gd name="connsiteY17" fmla="*/ 1767840 h 1859280"/>
              <a:gd name="connsiteX18" fmla="*/ 533400 w 624840"/>
              <a:gd name="connsiteY18" fmla="*/ 1798320 h 1859280"/>
              <a:gd name="connsiteX19" fmla="*/ 624840 w 624840"/>
              <a:gd name="connsiteY19" fmla="*/ 1859280 h 18592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624840" h="1859280">
                <a:moveTo>
                  <a:pt x="441960" y="0"/>
                </a:moveTo>
                <a:cubicBezTo>
                  <a:pt x="353674" y="52971"/>
                  <a:pt x="351028" y="57209"/>
                  <a:pt x="243840" y="106680"/>
                </a:cubicBezTo>
                <a:cubicBezTo>
                  <a:pt x="122672" y="162604"/>
                  <a:pt x="209124" y="109504"/>
                  <a:pt x="121920" y="167640"/>
                </a:cubicBezTo>
                <a:cubicBezTo>
                  <a:pt x="116840" y="182880"/>
                  <a:pt x="113864" y="198992"/>
                  <a:pt x="106680" y="213360"/>
                </a:cubicBezTo>
                <a:cubicBezTo>
                  <a:pt x="98489" y="229743"/>
                  <a:pt x="83415" y="242245"/>
                  <a:pt x="76200" y="259080"/>
                </a:cubicBezTo>
                <a:cubicBezTo>
                  <a:pt x="67949" y="278332"/>
                  <a:pt x="67584" y="300169"/>
                  <a:pt x="60960" y="320040"/>
                </a:cubicBezTo>
                <a:cubicBezTo>
                  <a:pt x="52309" y="345993"/>
                  <a:pt x="37529" y="369807"/>
                  <a:pt x="30480" y="396240"/>
                </a:cubicBezTo>
                <a:cubicBezTo>
                  <a:pt x="17132" y="446297"/>
                  <a:pt x="0" y="548640"/>
                  <a:pt x="0" y="548640"/>
                </a:cubicBezTo>
                <a:cubicBezTo>
                  <a:pt x="5080" y="782320"/>
                  <a:pt x="956" y="1016382"/>
                  <a:pt x="15240" y="1249680"/>
                </a:cubicBezTo>
                <a:cubicBezTo>
                  <a:pt x="16359" y="1267962"/>
                  <a:pt x="38281" y="1278662"/>
                  <a:pt x="45720" y="1295400"/>
                </a:cubicBezTo>
                <a:cubicBezTo>
                  <a:pt x="58769" y="1324760"/>
                  <a:pt x="58378" y="1360107"/>
                  <a:pt x="76200" y="1386840"/>
                </a:cubicBezTo>
                <a:cubicBezTo>
                  <a:pt x="86360" y="1402080"/>
                  <a:pt x="96972" y="1417028"/>
                  <a:pt x="106680" y="1432560"/>
                </a:cubicBezTo>
                <a:cubicBezTo>
                  <a:pt x="122379" y="1457679"/>
                  <a:pt x="132721" y="1486621"/>
                  <a:pt x="152400" y="1508760"/>
                </a:cubicBezTo>
                <a:cubicBezTo>
                  <a:pt x="174010" y="1533072"/>
                  <a:pt x="205599" y="1546719"/>
                  <a:pt x="228600" y="1569720"/>
                </a:cubicBezTo>
                <a:cubicBezTo>
                  <a:pt x="246561" y="1587681"/>
                  <a:pt x="255336" y="1613805"/>
                  <a:pt x="274320" y="1630680"/>
                </a:cubicBezTo>
                <a:cubicBezTo>
                  <a:pt x="301699" y="1655017"/>
                  <a:pt x="335280" y="1671320"/>
                  <a:pt x="365760" y="1691640"/>
                </a:cubicBezTo>
                <a:cubicBezTo>
                  <a:pt x="381000" y="1701800"/>
                  <a:pt x="396827" y="1711130"/>
                  <a:pt x="411480" y="1722120"/>
                </a:cubicBezTo>
                <a:cubicBezTo>
                  <a:pt x="431800" y="1737360"/>
                  <a:pt x="450901" y="1754378"/>
                  <a:pt x="472440" y="1767840"/>
                </a:cubicBezTo>
                <a:cubicBezTo>
                  <a:pt x="491705" y="1779881"/>
                  <a:pt x="513919" y="1786631"/>
                  <a:pt x="533400" y="1798320"/>
                </a:cubicBezTo>
                <a:cubicBezTo>
                  <a:pt x="564812" y="1817167"/>
                  <a:pt x="624840" y="1859280"/>
                  <a:pt x="624840" y="1859280"/>
                </a:cubicBezTo>
              </a:path>
            </a:pathLst>
          </a:custGeom>
          <a:ln w="9525" cap="flat" cmpd="sng" algn="ctr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27" name="PoljeZBesedilom 26">
            <a:extLst>
              <a:ext uri="{FF2B5EF4-FFF2-40B4-BE49-F238E27FC236}">
                <a16:creationId xmlns:a16="http://schemas.microsoft.com/office/drawing/2014/main" id="{E65E1B84-F048-92F8-50FE-501F8185DBCB}"/>
              </a:ext>
            </a:extLst>
          </p:cNvPr>
          <p:cNvSpPr txBox="1"/>
          <p:nvPr/>
        </p:nvSpPr>
        <p:spPr>
          <a:xfrm>
            <a:off x="2044171" y="4797225"/>
            <a:ext cx="21891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dirty="0"/>
              <a:t>Ivan Pavlov (1897): Klasično pogojevanje</a:t>
            </a:r>
          </a:p>
        </p:txBody>
      </p:sp>
    </p:spTree>
    <p:extLst>
      <p:ext uri="{BB962C8B-B14F-4D97-AF65-F5344CB8AC3E}">
        <p14:creationId xmlns:p14="http://schemas.microsoft.com/office/powerpoint/2010/main" val="314953913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586CF1-500F-1058-A485-417AC66EF1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3BCEC9AD-F56A-DA14-8694-D81804AA9E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"/>
            <a:ext cx="12184738" cy="6886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Skupina 4">
            <a:extLst>
              <a:ext uri="{FF2B5EF4-FFF2-40B4-BE49-F238E27FC236}">
                <a16:creationId xmlns:a16="http://schemas.microsoft.com/office/drawing/2014/main" id="{D8C8339D-B092-28AE-BDD2-A545B4FAF34E}"/>
              </a:ext>
            </a:extLst>
          </p:cNvPr>
          <p:cNvGrpSpPr/>
          <p:nvPr/>
        </p:nvGrpSpPr>
        <p:grpSpPr>
          <a:xfrm>
            <a:off x="0" y="1020931"/>
            <a:ext cx="10560963" cy="5865699"/>
            <a:chOff x="-51784" y="652709"/>
            <a:chExt cx="8478918" cy="6320656"/>
          </a:xfrm>
        </p:grpSpPr>
        <p:sp>
          <p:nvSpPr>
            <p:cNvPr id="4" name="Pravokotni trikotnik 3">
              <a:extLst>
                <a:ext uri="{FF2B5EF4-FFF2-40B4-BE49-F238E27FC236}">
                  <a16:creationId xmlns:a16="http://schemas.microsoft.com/office/drawing/2014/main" id="{D698381D-A1B8-1D6C-F353-44B57BD527A6}"/>
                </a:ext>
              </a:extLst>
            </p:cNvPr>
            <p:cNvSpPr/>
            <p:nvPr/>
          </p:nvSpPr>
          <p:spPr>
            <a:xfrm>
              <a:off x="-51784" y="652709"/>
              <a:ext cx="8478918" cy="6320656"/>
            </a:xfrm>
            <a:prstGeom prst="rtTriangle">
              <a:avLst/>
            </a:prstGeom>
            <a:solidFill>
              <a:srgbClr val="7030A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0" name="Pravokotni trikotnik 9">
              <a:extLst>
                <a:ext uri="{FF2B5EF4-FFF2-40B4-BE49-F238E27FC236}">
                  <a16:creationId xmlns:a16="http://schemas.microsoft.com/office/drawing/2014/main" id="{0E0AE185-6DAC-B14E-3888-E809664FF575}"/>
                </a:ext>
              </a:extLst>
            </p:cNvPr>
            <p:cNvSpPr/>
            <p:nvPr/>
          </p:nvSpPr>
          <p:spPr>
            <a:xfrm>
              <a:off x="-51783" y="1034151"/>
              <a:ext cx="7760339" cy="5939214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12" name="Pravokotni trikotnik 11">
            <a:extLst>
              <a:ext uri="{FF2B5EF4-FFF2-40B4-BE49-F238E27FC236}">
                <a16:creationId xmlns:a16="http://schemas.microsoft.com/office/drawing/2014/main" id="{4EC7AEB5-0A58-39E2-43DD-CDF6D51DC84A}"/>
              </a:ext>
            </a:extLst>
          </p:cNvPr>
          <p:cNvSpPr/>
          <p:nvPr/>
        </p:nvSpPr>
        <p:spPr>
          <a:xfrm rot="10800000">
            <a:off x="648070" y="-8"/>
            <a:ext cx="11550958" cy="3613698"/>
          </a:xfrm>
          <a:prstGeom prst="rtTriangle">
            <a:avLst/>
          </a:prstGeom>
          <a:solidFill>
            <a:srgbClr val="7030A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3" name="Pravokotni trikotnik 12">
            <a:extLst>
              <a:ext uri="{FF2B5EF4-FFF2-40B4-BE49-F238E27FC236}">
                <a16:creationId xmlns:a16="http://schemas.microsoft.com/office/drawing/2014/main" id="{6E23FDB7-2892-B555-095F-A8213C59AF18}"/>
              </a:ext>
            </a:extLst>
          </p:cNvPr>
          <p:cNvSpPr/>
          <p:nvPr/>
        </p:nvSpPr>
        <p:spPr>
          <a:xfrm rot="10800000">
            <a:off x="1544714" y="-2"/>
            <a:ext cx="10640023" cy="3156676"/>
          </a:xfrm>
          <a:prstGeom prst="rt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+mj-lt"/>
              <a:buAutoNum type="arabicPeriod"/>
            </a:pPr>
            <a:endParaRPr lang="sl-SI" dirty="0"/>
          </a:p>
        </p:txBody>
      </p:sp>
      <p:sp>
        <p:nvSpPr>
          <p:cNvPr id="2" name="Znak za minus 1">
            <a:extLst>
              <a:ext uri="{FF2B5EF4-FFF2-40B4-BE49-F238E27FC236}">
                <a16:creationId xmlns:a16="http://schemas.microsoft.com/office/drawing/2014/main" id="{C6999393-EACA-DD6E-B2F8-47CA3B956DB9}"/>
              </a:ext>
            </a:extLst>
          </p:cNvPr>
          <p:cNvSpPr/>
          <p:nvPr/>
        </p:nvSpPr>
        <p:spPr>
          <a:xfrm>
            <a:off x="467076" y="-616745"/>
            <a:ext cx="11483624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A11E7FAA-1220-63A8-F999-5102B3B6BB61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Kognitivni procesi - učenje</a:t>
            </a:r>
          </a:p>
        </p:txBody>
      </p: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D2ECB3AD-D090-7B7D-5936-B81D618FED02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3" name="Pravokotnik: zaokroženi vogali 2">
            <a:extLst>
              <a:ext uri="{FF2B5EF4-FFF2-40B4-BE49-F238E27FC236}">
                <a16:creationId xmlns:a16="http://schemas.microsoft.com/office/drawing/2014/main" id="{1521BC19-BEFB-EE94-CAE6-BE31CEAE6A97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pic>
        <p:nvPicPr>
          <p:cNvPr id="7" name="Picture 2" descr="Klasicno Pogojevanje Pri Psih - Pasji Šolar">
            <a:extLst>
              <a:ext uri="{FF2B5EF4-FFF2-40B4-BE49-F238E27FC236}">
                <a16:creationId xmlns:a16="http://schemas.microsoft.com/office/drawing/2014/main" id="{AB7F379F-B258-7974-4A21-8090B50AED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5878" y="1563968"/>
            <a:ext cx="7932981" cy="4662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818268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1C1C93-5D43-3F02-190D-E412117D64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2A310898-672A-1044-1105-D30775D79D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"/>
            <a:ext cx="12184738" cy="6886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Skupina 4">
            <a:extLst>
              <a:ext uri="{FF2B5EF4-FFF2-40B4-BE49-F238E27FC236}">
                <a16:creationId xmlns:a16="http://schemas.microsoft.com/office/drawing/2014/main" id="{EE38576F-DF54-035D-CEA4-F63FF577AFEA}"/>
              </a:ext>
            </a:extLst>
          </p:cNvPr>
          <p:cNvGrpSpPr/>
          <p:nvPr/>
        </p:nvGrpSpPr>
        <p:grpSpPr>
          <a:xfrm>
            <a:off x="0" y="1020931"/>
            <a:ext cx="10560963" cy="5865699"/>
            <a:chOff x="-51784" y="652709"/>
            <a:chExt cx="8478918" cy="6320656"/>
          </a:xfrm>
        </p:grpSpPr>
        <p:sp>
          <p:nvSpPr>
            <p:cNvPr id="4" name="Pravokotni trikotnik 3">
              <a:extLst>
                <a:ext uri="{FF2B5EF4-FFF2-40B4-BE49-F238E27FC236}">
                  <a16:creationId xmlns:a16="http://schemas.microsoft.com/office/drawing/2014/main" id="{888A1B22-532B-4393-CBC2-9FDE14A3A39F}"/>
                </a:ext>
              </a:extLst>
            </p:cNvPr>
            <p:cNvSpPr/>
            <p:nvPr/>
          </p:nvSpPr>
          <p:spPr>
            <a:xfrm>
              <a:off x="-51784" y="652709"/>
              <a:ext cx="8478918" cy="6320656"/>
            </a:xfrm>
            <a:prstGeom prst="rtTriangle">
              <a:avLst/>
            </a:prstGeom>
            <a:solidFill>
              <a:srgbClr val="7030A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0" name="Pravokotni trikotnik 9">
              <a:extLst>
                <a:ext uri="{FF2B5EF4-FFF2-40B4-BE49-F238E27FC236}">
                  <a16:creationId xmlns:a16="http://schemas.microsoft.com/office/drawing/2014/main" id="{7603D2D5-2C0D-C4C3-DD0E-61E058E1BFFD}"/>
                </a:ext>
              </a:extLst>
            </p:cNvPr>
            <p:cNvSpPr/>
            <p:nvPr/>
          </p:nvSpPr>
          <p:spPr>
            <a:xfrm>
              <a:off x="-51783" y="1034151"/>
              <a:ext cx="7760339" cy="5939214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12" name="Pravokotni trikotnik 11">
            <a:extLst>
              <a:ext uri="{FF2B5EF4-FFF2-40B4-BE49-F238E27FC236}">
                <a16:creationId xmlns:a16="http://schemas.microsoft.com/office/drawing/2014/main" id="{D2D9160D-8E84-5C81-D402-CE27E8520E33}"/>
              </a:ext>
            </a:extLst>
          </p:cNvPr>
          <p:cNvSpPr/>
          <p:nvPr/>
        </p:nvSpPr>
        <p:spPr>
          <a:xfrm rot="10800000">
            <a:off x="648070" y="-8"/>
            <a:ext cx="11550958" cy="3613698"/>
          </a:xfrm>
          <a:prstGeom prst="rtTriangle">
            <a:avLst/>
          </a:prstGeom>
          <a:solidFill>
            <a:srgbClr val="7030A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3" name="Pravokotni trikotnik 12">
            <a:extLst>
              <a:ext uri="{FF2B5EF4-FFF2-40B4-BE49-F238E27FC236}">
                <a16:creationId xmlns:a16="http://schemas.microsoft.com/office/drawing/2014/main" id="{89E35B5C-4823-1BFF-1963-8AE0B96DE80A}"/>
              </a:ext>
            </a:extLst>
          </p:cNvPr>
          <p:cNvSpPr/>
          <p:nvPr/>
        </p:nvSpPr>
        <p:spPr>
          <a:xfrm rot="10800000">
            <a:off x="1544714" y="-2"/>
            <a:ext cx="10640023" cy="3156676"/>
          </a:xfrm>
          <a:prstGeom prst="rt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+mj-lt"/>
              <a:buAutoNum type="arabicPeriod"/>
            </a:pPr>
            <a:endParaRPr lang="sl-SI" dirty="0"/>
          </a:p>
        </p:txBody>
      </p:sp>
      <p:sp>
        <p:nvSpPr>
          <p:cNvPr id="2" name="Znak za minus 1">
            <a:extLst>
              <a:ext uri="{FF2B5EF4-FFF2-40B4-BE49-F238E27FC236}">
                <a16:creationId xmlns:a16="http://schemas.microsoft.com/office/drawing/2014/main" id="{D22BE48F-F55B-89D5-C3F5-F3AC43734154}"/>
              </a:ext>
            </a:extLst>
          </p:cNvPr>
          <p:cNvSpPr/>
          <p:nvPr/>
        </p:nvSpPr>
        <p:spPr>
          <a:xfrm>
            <a:off x="467076" y="-616745"/>
            <a:ext cx="11483624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9879E4C5-C33F-6E14-AFAE-11DA90B8795D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Kognitivni procesi - učenje</a:t>
            </a:r>
          </a:p>
        </p:txBody>
      </p: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78A96688-A58E-2A45-00CD-5860610BE14D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3" name="Pravokotnik: zaokroženi vogali 2">
            <a:extLst>
              <a:ext uri="{FF2B5EF4-FFF2-40B4-BE49-F238E27FC236}">
                <a16:creationId xmlns:a16="http://schemas.microsoft.com/office/drawing/2014/main" id="{6BA20A7A-7065-8464-ED49-1EF473529C7F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pic>
        <p:nvPicPr>
          <p:cNvPr id="7" name="Picture 4" descr="The Little Albert Experiment - Practical Psychology">
            <a:extLst>
              <a:ext uri="{FF2B5EF4-FFF2-40B4-BE49-F238E27FC236}">
                <a16:creationId xmlns:a16="http://schemas.microsoft.com/office/drawing/2014/main" id="{EDF3F4EB-E8E5-9ABD-FD39-9709964D74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7843" y="2478266"/>
            <a:ext cx="5255895" cy="3563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PoljeZBesedilom 7">
            <a:extLst>
              <a:ext uri="{FF2B5EF4-FFF2-40B4-BE49-F238E27FC236}">
                <a16:creationId xmlns:a16="http://schemas.microsoft.com/office/drawing/2014/main" id="{E0C9E14E-0958-57B8-F1F4-258DF007C6CD}"/>
              </a:ext>
            </a:extLst>
          </p:cNvPr>
          <p:cNvSpPr txBox="1"/>
          <p:nvPr/>
        </p:nvSpPr>
        <p:spPr>
          <a:xfrm>
            <a:off x="8645478" y="3705240"/>
            <a:ext cx="229160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John Watson in Rosalie </a:t>
            </a:r>
            <a:r>
              <a:rPr lang="it-IT" dirty="0" err="1"/>
              <a:t>Rayner</a:t>
            </a:r>
            <a:r>
              <a:rPr lang="sl-SI" dirty="0"/>
              <a:t> (1920): Mali Albert</a:t>
            </a:r>
          </a:p>
        </p:txBody>
      </p:sp>
      <p:sp>
        <p:nvSpPr>
          <p:cNvPr id="11" name="Označba mesta vsebine 2">
            <a:extLst>
              <a:ext uri="{FF2B5EF4-FFF2-40B4-BE49-F238E27FC236}">
                <a16:creationId xmlns:a16="http://schemas.microsoft.com/office/drawing/2014/main" id="{4AAEA58F-D3E1-BE17-FD5C-F99250E7B48B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sl-SI" sz="2200" b="1" dirty="0">
                <a:latin typeface="Comic Sans MS" panose="030F0702030302020204" pitchFamily="66" charset="0"/>
                <a:hlinkClick r:id="rId4"/>
              </a:rPr>
              <a:t>https://www.youtube.com/watch?v=FMnhyGozLyE</a:t>
            </a:r>
            <a:endParaRPr lang="pl-PL" sz="2200" b="1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pl-PL" sz="2200" b="1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2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08693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BFB215-DBB1-46EC-0639-31CEDAEC21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5CB9A715-28B3-ECB8-3DA7-102162C6A1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"/>
            <a:ext cx="12184738" cy="6886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Skupina 4">
            <a:extLst>
              <a:ext uri="{FF2B5EF4-FFF2-40B4-BE49-F238E27FC236}">
                <a16:creationId xmlns:a16="http://schemas.microsoft.com/office/drawing/2014/main" id="{DFC66802-6436-9075-A0CA-53F496110597}"/>
              </a:ext>
            </a:extLst>
          </p:cNvPr>
          <p:cNvGrpSpPr/>
          <p:nvPr/>
        </p:nvGrpSpPr>
        <p:grpSpPr>
          <a:xfrm>
            <a:off x="0" y="1020931"/>
            <a:ext cx="10560963" cy="5865699"/>
            <a:chOff x="-51784" y="652709"/>
            <a:chExt cx="8478918" cy="6320656"/>
          </a:xfrm>
        </p:grpSpPr>
        <p:sp>
          <p:nvSpPr>
            <p:cNvPr id="4" name="Pravokotni trikotnik 3">
              <a:extLst>
                <a:ext uri="{FF2B5EF4-FFF2-40B4-BE49-F238E27FC236}">
                  <a16:creationId xmlns:a16="http://schemas.microsoft.com/office/drawing/2014/main" id="{A98B3405-3195-5A16-A80A-4A5DC665382E}"/>
                </a:ext>
              </a:extLst>
            </p:cNvPr>
            <p:cNvSpPr/>
            <p:nvPr/>
          </p:nvSpPr>
          <p:spPr>
            <a:xfrm>
              <a:off x="-51784" y="652709"/>
              <a:ext cx="8478918" cy="6320656"/>
            </a:xfrm>
            <a:prstGeom prst="rtTriangle">
              <a:avLst/>
            </a:prstGeom>
            <a:solidFill>
              <a:srgbClr val="7030A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0" name="Pravokotni trikotnik 9">
              <a:extLst>
                <a:ext uri="{FF2B5EF4-FFF2-40B4-BE49-F238E27FC236}">
                  <a16:creationId xmlns:a16="http://schemas.microsoft.com/office/drawing/2014/main" id="{24C8ECDB-E1E9-70C2-B9AE-AF940A998FB1}"/>
                </a:ext>
              </a:extLst>
            </p:cNvPr>
            <p:cNvSpPr/>
            <p:nvPr/>
          </p:nvSpPr>
          <p:spPr>
            <a:xfrm>
              <a:off x="-51783" y="1034151"/>
              <a:ext cx="7760339" cy="5939214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12" name="Pravokotni trikotnik 11">
            <a:extLst>
              <a:ext uri="{FF2B5EF4-FFF2-40B4-BE49-F238E27FC236}">
                <a16:creationId xmlns:a16="http://schemas.microsoft.com/office/drawing/2014/main" id="{A1843E88-0CFD-E419-100F-4E06BFB1F477}"/>
              </a:ext>
            </a:extLst>
          </p:cNvPr>
          <p:cNvSpPr/>
          <p:nvPr/>
        </p:nvSpPr>
        <p:spPr>
          <a:xfrm rot="10800000">
            <a:off x="648070" y="-8"/>
            <a:ext cx="11550958" cy="3613698"/>
          </a:xfrm>
          <a:prstGeom prst="rtTriangle">
            <a:avLst/>
          </a:prstGeom>
          <a:solidFill>
            <a:srgbClr val="7030A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3" name="Pravokotni trikotnik 12">
            <a:extLst>
              <a:ext uri="{FF2B5EF4-FFF2-40B4-BE49-F238E27FC236}">
                <a16:creationId xmlns:a16="http://schemas.microsoft.com/office/drawing/2014/main" id="{2C01040E-4DF5-26A7-95F3-E0C8AF0A0DCF}"/>
              </a:ext>
            </a:extLst>
          </p:cNvPr>
          <p:cNvSpPr/>
          <p:nvPr/>
        </p:nvSpPr>
        <p:spPr>
          <a:xfrm rot="10800000">
            <a:off x="1544714" y="-2"/>
            <a:ext cx="10640023" cy="3156676"/>
          </a:xfrm>
          <a:prstGeom prst="rt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+mj-lt"/>
              <a:buAutoNum type="arabicPeriod"/>
            </a:pPr>
            <a:endParaRPr lang="sl-SI" dirty="0"/>
          </a:p>
        </p:txBody>
      </p:sp>
      <p:sp>
        <p:nvSpPr>
          <p:cNvPr id="2" name="Znak za minus 1">
            <a:extLst>
              <a:ext uri="{FF2B5EF4-FFF2-40B4-BE49-F238E27FC236}">
                <a16:creationId xmlns:a16="http://schemas.microsoft.com/office/drawing/2014/main" id="{C799323F-CA9B-31AA-3AF6-A7690B2E33EC}"/>
              </a:ext>
            </a:extLst>
          </p:cNvPr>
          <p:cNvSpPr/>
          <p:nvPr/>
        </p:nvSpPr>
        <p:spPr>
          <a:xfrm>
            <a:off x="467076" y="-616745"/>
            <a:ext cx="11483624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427D5875-4E9B-6CEF-7808-A19126E4FD62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Kognitivni procesi - učenje</a:t>
            </a:r>
          </a:p>
        </p:txBody>
      </p: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DF681EB3-2E6E-B313-982E-CADFE86CEBF0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3" name="Pravokotnik: zaokroženi vogali 2">
            <a:extLst>
              <a:ext uri="{FF2B5EF4-FFF2-40B4-BE49-F238E27FC236}">
                <a16:creationId xmlns:a16="http://schemas.microsoft.com/office/drawing/2014/main" id="{54E94C32-76CE-517A-DAED-A4506A877817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7" name="Označba mesta vsebine 2">
            <a:extLst>
              <a:ext uri="{FF2B5EF4-FFF2-40B4-BE49-F238E27FC236}">
                <a16:creationId xmlns:a16="http://schemas.microsoft.com/office/drawing/2014/main" id="{B69D9F8D-69D3-C1B2-0907-99E9FFB10008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200" b="1" dirty="0">
                <a:solidFill>
                  <a:srgbClr val="7030A0"/>
                </a:solidFill>
                <a:latin typeface="Comic Sans MS" panose="030F0702030302020204" pitchFamily="66" charset="0"/>
              </a:rPr>
              <a:t>2. Instrumentalno pogojevanje: </a:t>
            </a:r>
            <a:r>
              <a:rPr lang="pl-PL" sz="2200" dirty="0">
                <a:latin typeface="Comic Sans MS" panose="030F0702030302020204" pitchFamily="66" charset="0"/>
              </a:rPr>
              <a:t>oblika učenja, pri katerem se spremeni verjetnost pojavljanja vedenja (odziva, reakcije) glede na posledice, ki jih ima to vedenje za posameznika</a:t>
            </a:r>
            <a:endParaRPr lang="sl-SI" sz="2200" b="1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pl-PL" sz="2200" b="1" dirty="0">
                <a:latin typeface="Comic Sans MS" panose="030F0702030302020204" pitchFamily="66" charset="0"/>
              </a:rPr>
              <a:t>- </a:t>
            </a:r>
            <a:r>
              <a:rPr lang="pl-PL" sz="2200" dirty="0">
                <a:latin typeface="Comic Sans MS" panose="030F0702030302020204" pitchFamily="66" charset="0"/>
              </a:rPr>
              <a:t>če so posledice ugodne, se vedenje okrepi, ob neprijetnih posledicah pa postane redkejše ali celo izgine</a:t>
            </a:r>
          </a:p>
          <a:p>
            <a:pPr marL="0" indent="0">
              <a:buNone/>
            </a:pPr>
            <a:r>
              <a:rPr lang="sl-SI" sz="2200" b="1" dirty="0">
                <a:latin typeface="Comic Sans MS" panose="030F0702030302020204" pitchFamily="66" charset="0"/>
              </a:rPr>
              <a:t>- </a:t>
            </a:r>
            <a:r>
              <a:rPr lang="sl-SI" sz="2200" dirty="0">
                <a:latin typeface="Comic Sans MS" panose="030F0702030302020204" pitchFamily="66" charset="0"/>
              </a:rPr>
              <a:t>učenje z instrumentalnim pogojevanjem poteka s </a:t>
            </a:r>
            <a:r>
              <a:rPr lang="sl-SI" sz="2200" b="1" dirty="0">
                <a:latin typeface="Comic Sans MS" panose="030F0702030302020204" pitchFamily="66" charset="0"/>
              </a:rPr>
              <a:t>podkrepitvami</a:t>
            </a:r>
            <a:r>
              <a:rPr lang="sl-SI" sz="2200" dirty="0">
                <a:latin typeface="Comic Sans MS" panose="030F0702030302020204" pitchFamily="66" charset="0"/>
              </a:rPr>
              <a:t> in </a:t>
            </a:r>
            <a:r>
              <a:rPr lang="sl-SI" sz="2200" b="1" dirty="0">
                <a:latin typeface="Comic Sans MS" panose="030F0702030302020204" pitchFamily="66" charset="0"/>
              </a:rPr>
              <a:t>kaznovanjem</a:t>
            </a:r>
          </a:p>
          <a:p>
            <a:pPr marL="0" indent="0">
              <a:buNone/>
            </a:pPr>
            <a:endParaRPr lang="sl-SI" sz="2200" b="1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sl-SI" sz="2200" b="1" dirty="0">
                <a:solidFill>
                  <a:srgbClr val="7030A0"/>
                </a:solidFill>
                <a:latin typeface="Comic Sans MS" panose="030F0702030302020204" pitchFamily="66" charset="0"/>
              </a:rPr>
              <a:t>Podkrepitve: </a:t>
            </a:r>
            <a:r>
              <a:rPr lang="sl-SI" sz="2200" dirty="0">
                <a:latin typeface="Comic Sans MS" panose="030F0702030302020204" pitchFamily="66" charset="0"/>
              </a:rPr>
              <a:t>so dogodki in dražljaji, ki povečajo verjetnost določenega vedenja, ki mu sledijo:</a:t>
            </a:r>
          </a:p>
          <a:p>
            <a:pPr marL="0" indent="0">
              <a:buNone/>
            </a:pPr>
            <a:r>
              <a:rPr lang="sl-SI" sz="2200" dirty="0">
                <a:latin typeface="Comic Sans MS" panose="030F0702030302020204" pitchFamily="66" charset="0"/>
              </a:rPr>
              <a:t>- pozitivne posledice</a:t>
            </a:r>
          </a:p>
          <a:p>
            <a:pPr marL="0" indent="0">
              <a:buNone/>
            </a:pPr>
            <a:r>
              <a:rPr lang="sl-SI" sz="2200" dirty="0">
                <a:latin typeface="Comic Sans MS" panose="030F0702030302020204" pitchFamily="66" charset="0"/>
              </a:rPr>
              <a:t>- npr. hrana, dobre ocene, povečanje plače</a:t>
            </a:r>
            <a:endParaRPr lang="pl-PL" sz="22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8" name="Rokopis 7">
                <a:extLst>
                  <a:ext uri="{FF2B5EF4-FFF2-40B4-BE49-F238E27FC236}">
                    <a16:creationId xmlns:a16="http://schemas.microsoft.com/office/drawing/2014/main" id="{DB7D54B6-10B1-ECA3-F9EF-1A39C9F17B47}"/>
                  </a:ext>
                </a:extLst>
              </p14:cNvPr>
              <p14:cNvContentPartPr/>
              <p14:nvPr/>
            </p14:nvContentPartPr>
            <p14:xfrm rot="18911256">
              <a:off x="1561699" y="4207343"/>
              <a:ext cx="1191021" cy="1191021"/>
            </p14:xfrm>
          </p:contentPart>
        </mc:Choice>
        <mc:Fallback xmlns="">
          <p:pic>
            <p:nvPicPr>
              <p:cNvPr id="8" name="Rokopis 7">
                <a:extLst>
                  <a:ext uri="{FF2B5EF4-FFF2-40B4-BE49-F238E27FC236}">
                    <a16:creationId xmlns:a16="http://schemas.microsoft.com/office/drawing/2014/main" id="{DB7D54B6-10B1-ECA3-F9EF-1A39C9F17B47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 rot="18911256">
                <a:off x="1507693" y="4099330"/>
                <a:ext cx="1298674" cy="1406687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26726105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42CF45-69CA-35E4-D2AF-F091E4D065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FB06C309-FF62-648F-CD2F-2B626FA476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"/>
            <a:ext cx="12184738" cy="6886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Skupina 4">
            <a:extLst>
              <a:ext uri="{FF2B5EF4-FFF2-40B4-BE49-F238E27FC236}">
                <a16:creationId xmlns:a16="http://schemas.microsoft.com/office/drawing/2014/main" id="{F3E76E0D-4C29-8B25-55DE-4C5739862FA7}"/>
              </a:ext>
            </a:extLst>
          </p:cNvPr>
          <p:cNvGrpSpPr/>
          <p:nvPr/>
        </p:nvGrpSpPr>
        <p:grpSpPr>
          <a:xfrm>
            <a:off x="0" y="1020931"/>
            <a:ext cx="10560963" cy="5865699"/>
            <a:chOff x="-51784" y="652709"/>
            <a:chExt cx="8478918" cy="6320656"/>
          </a:xfrm>
        </p:grpSpPr>
        <p:sp>
          <p:nvSpPr>
            <p:cNvPr id="4" name="Pravokotni trikotnik 3">
              <a:extLst>
                <a:ext uri="{FF2B5EF4-FFF2-40B4-BE49-F238E27FC236}">
                  <a16:creationId xmlns:a16="http://schemas.microsoft.com/office/drawing/2014/main" id="{3129E910-2DBD-AAD8-6806-1A0759151F82}"/>
                </a:ext>
              </a:extLst>
            </p:cNvPr>
            <p:cNvSpPr/>
            <p:nvPr/>
          </p:nvSpPr>
          <p:spPr>
            <a:xfrm>
              <a:off x="-51784" y="652709"/>
              <a:ext cx="8478918" cy="6320656"/>
            </a:xfrm>
            <a:prstGeom prst="rtTriangle">
              <a:avLst/>
            </a:prstGeom>
            <a:solidFill>
              <a:srgbClr val="7030A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0" name="Pravokotni trikotnik 9">
              <a:extLst>
                <a:ext uri="{FF2B5EF4-FFF2-40B4-BE49-F238E27FC236}">
                  <a16:creationId xmlns:a16="http://schemas.microsoft.com/office/drawing/2014/main" id="{1D02D239-0741-8ABF-9587-3D921D128C16}"/>
                </a:ext>
              </a:extLst>
            </p:cNvPr>
            <p:cNvSpPr/>
            <p:nvPr/>
          </p:nvSpPr>
          <p:spPr>
            <a:xfrm>
              <a:off x="-51783" y="1034151"/>
              <a:ext cx="7760339" cy="5939214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12" name="Pravokotni trikotnik 11">
            <a:extLst>
              <a:ext uri="{FF2B5EF4-FFF2-40B4-BE49-F238E27FC236}">
                <a16:creationId xmlns:a16="http://schemas.microsoft.com/office/drawing/2014/main" id="{C1E499D0-9685-19C3-89A3-474BD91445CA}"/>
              </a:ext>
            </a:extLst>
          </p:cNvPr>
          <p:cNvSpPr/>
          <p:nvPr/>
        </p:nvSpPr>
        <p:spPr>
          <a:xfrm rot="10800000">
            <a:off x="648070" y="-8"/>
            <a:ext cx="11550958" cy="3613698"/>
          </a:xfrm>
          <a:prstGeom prst="rtTriangle">
            <a:avLst/>
          </a:prstGeom>
          <a:solidFill>
            <a:srgbClr val="7030A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3" name="Pravokotni trikotnik 12">
            <a:extLst>
              <a:ext uri="{FF2B5EF4-FFF2-40B4-BE49-F238E27FC236}">
                <a16:creationId xmlns:a16="http://schemas.microsoft.com/office/drawing/2014/main" id="{B12490BC-3E34-C300-8234-C605AE36FA97}"/>
              </a:ext>
            </a:extLst>
          </p:cNvPr>
          <p:cNvSpPr/>
          <p:nvPr/>
        </p:nvSpPr>
        <p:spPr>
          <a:xfrm rot="10800000">
            <a:off x="1544714" y="-2"/>
            <a:ext cx="10640023" cy="3156676"/>
          </a:xfrm>
          <a:prstGeom prst="rt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+mj-lt"/>
              <a:buAutoNum type="arabicPeriod"/>
            </a:pPr>
            <a:endParaRPr lang="sl-SI" dirty="0"/>
          </a:p>
        </p:txBody>
      </p:sp>
      <p:sp>
        <p:nvSpPr>
          <p:cNvPr id="2" name="Znak za minus 1">
            <a:extLst>
              <a:ext uri="{FF2B5EF4-FFF2-40B4-BE49-F238E27FC236}">
                <a16:creationId xmlns:a16="http://schemas.microsoft.com/office/drawing/2014/main" id="{9A275918-2A0C-2957-CCB4-6DE433B72BF3}"/>
              </a:ext>
            </a:extLst>
          </p:cNvPr>
          <p:cNvSpPr/>
          <p:nvPr/>
        </p:nvSpPr>
        <p:spPr>
          <a:xfrm>
            <a:off x="467076" y="-616745"/>
            <a:ext cx="11483624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24EBD533-9476-7ECF-BC6E-AFCD7CA110C5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Kognitivni procesi - učenje</a:t>
            </a:r>
          </a:p>
        </p:txBody>
      </p: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AFB65E26-B5B9-AE98-0070-2894A29B19C8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3" name="Pravokotnik: zaokroženi vogali 2">
            <a:extLst>
              <a:ext uri="{FF2B5EF4-FFF2-40B4-BE49-F238E27FC236}">
                <a16:creationId xmlns:a16="http://schemas.microsoft.com/office/drawing/2014/main" id="{7F010719-A6A3-C400-CBE5-667E12F923EB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7" name="Označba mesta vsebine 2">
            <a:extLst>
              <a:ext uri="{FF2B5EF4-FFF2-40B4-BE49-F238E27FC236}">
                <a16:creationId xmlns:a16="http://schemas.microsoft.com/office/drawing/2014/main" id="{F0C8755D-FB56-C36A-7496-075DFD03B3F3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200" b="1" dirty="0">
                <a:solidFill>
                  <a:srgbClr val="7030A0"/>
                </a:solidFill>
                <a:latin typeface="Comic Sans MS" panose="030F0702030302020204" pitchFamily="66" charset="0"/>
              </a:rPr>
              <a:t>Kazen: </a:t>
            </a:r>
            <a:r>
              <a:rPr lang="pl-PL" sz="2200" dirty="0">
                <a:latin typeface="Comic Sans MS" panose="030F0702030302020204" pitchFamily="66" charset="0"/>
              </a:rPr>
              <a:t>neprijeten dražljaj ali dogodek, ki sledi nekemu vedenju in tako zmanjšuje verjetnost njegovega pojavljanja</a:t>
            </a:r>
          </a:p>
          <a:p>
            <a:pPr marL="0" indent="0">
              <a:buNone/>
            </a:pPr>
            <a:endParaRPr lang="sl-SI" sz="2200" dirty="0">
              <a:latin typeface="Comic Sans MS" panose="030F0702030302020204" pitchFamily="66" charset="0"/>
            </a:endParaRPr>
          </a:p>
        </p:txBody>
      </p:sp>
      <p:pic>
        <p:nvPicPr>
          <p:cNvPr id="8" name="Slika 7">
            <a:extLst>
              <a:ext uri="{FF2B5EF4-FFF2-40B4-BE49-F238E27FC236}">
                <a16:creationId xmlns:a16="http://schemas.microsoft.com/office/drawing/2014/main" id="{EF37962D-824D-5B0C-FED6-F7037722E08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875" t="39167" r="22363" b="28033"/>
          <a:stretch/>
        </p:blipFill>
        <p:spPr>
          <a:xfrm>
            <a:off x="1240627" y="4230427"/>
            <a:ext cx="8936603" cy="2150619"/>
          </a:xfrm>
          <a:prstGeom prst="rect">
            <a:avLst/>
          </a:prstGeom>
        </p:spPr>
      </p:pic>
      <p:pic>
        <p:nvPicPr>
          <p:cNvPr id="11" name="Slika 10">
            <a:extLst>
              <a:ext uri="{FF2B5EF4-FFF2-40B4-BE49-F238E27FC236}">
                <a16:creationId xmlns:a16="http://schemas.microsoft.com/office/drawing/2014/main" id="{CE11E199-DB94-6652-7DA8-7377FEAD870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0373" t="61049" r="6329" b="10303"/>
          <a:stretch/>
        </p:blipFill>
        <p:spPr>
          <a:xfrm>
            <a:off x="1058780" y="2636692"/>
            <a:ext cx="8936603" cy="1753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724984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FD5BE7-40BF-10FC-E425-9D98D32383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8FEF161E-BA40-AA7E-6B87-69B6B566DD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"/>
            <a:ext cx="12184738" cy="6886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Skupina 4">
            <a:extLst>
              <a:ext uri="{FF2B5EF4-FFF2-40B4-BE49-F238E27FC236}">
                <a16:creationId xmlns:a16="http://schemas.microsoft.com/office/drawing/2014/main" id="{1102446B-4269-81CD-AAE1-E443C29B4569}"/>
              </a:ext>
            </a:extLst>
          </p:cNvPr>
          <p:cNvGrpSpPr/>
          <p:nvPr/>
        </p:nvGrpSpPr>
        <p:grpSpPr>
          <a:xfrm>
            <a:off x="0" y="1020931"/>
            <a:ext cx="10560963" cy="5865699"/>
            <a:chOff x="-51784" y="652709"/>
            <a:chExt cx="8478918" cy="6320656"/>
          </a:xfrm>
        </p:grpSpPr>
        <p:sp>
          <p:nvSpPr>
            <p:cNvPr id="4" name="Pravokotni trikotnik 3">
              <a:extLst>
                <a:ext uri="{FF2B5EF4-FFF2-40B4-BE49-F238E27FC236}">
                  <a16:creationId xmlns:a16="http://schemas.microsoft.com/office/drawing/2014/main" id="{2FB7FD52-5370-6EFD-FDAB-F0C31525FD71}"/>
                </a:ext>
              </a:extLst>
            </p:cNvPr>
            <p:cNvSpPr/>
            <p:nvPr/>
          </p:nvSpPr>
          <p:spPr>
            <a:xfrm>
              <a:off x="-51784" y="652709"/>
              <a:ext cx="8478918" cy="6320656"/>
            </a:xfrm>
            <a:prstGeom prst="rtTriangle">
              <a:avLst/>
            </a:prstGeom>
            <a:solidFill>
              <a:srgbClr val="7030A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0" name="Pravokotni trikotnik 9">
              <a:extLst>
                <a:ext uri="{FF2B5EF4-FFF2-40B4-BE49-F238E27FC236}">
                  <a16:creationId xmlns:a16="http://schemas.microsoft.com/office/drawing/2014/main" id="{7064056A-197E-188D-9544-BDF175C7D289}"/>
                </a:ext>
              </a:extLst>
            </p:cNvPr>
            <p:cNvSpPr/>
            <p:nvPr/>
          </p:nvSpPr>
          <p:spPr>
            <a:xfrm>
              <a:off x="-51783" y="1034151"/>
              <a:ext cx="7760339" cy="5939214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12" name="Pravokotni trikotnik 11">
            <a:extLst>
              <a:ext uri="{FF2B5EF4-FFF2-40B4-BE49-F238E27FC236}">
                <a16:creationId xmlns:a16="http://schemas.microsoft.com/office/drawing/2014/main" id="{25DF826C-DDED-42A2-E578-3EEB8586640E}"/>
              </a:ext>
            </a:extLst>
          </p:cNvPr>
          <p:cNvSpPr/>
          <p:nvPr/>
        </p:nvSpPr>
        <p:spPr>
          <a:xfrm rot="10800000">
            <a:off x="648070" y="-8"/>
            <a:ext cx="11550958" cy="3613698"/>
          </a:xfrm>
          <a:prstGeom prst="rtTriangle">
            <a:avLst/>
          </a:prstGeom>
          <a:solidFill>
            <a:srgbClr val="7030A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3" name="Pravokotni trikotnik 12">
            <a:extLst>
              <a:ext uri="{FF2B5EF4-FFF2-40B4-BE49-F238E27FC236}">
                <a16:creationId xmlns:a16="http://schemas.microsoft.com/office/drawing/2014/main" id="{33925CA7-1CC9-01FF-8BA3-88962D4E234E}"/>
              </a:ext>
            </a:extLst>
          </p:cNvPr>
          <p:cNvSpPr/>
          <p:nvPr/>
        </p:nvSpPr>
        <p:spPr>
          <a:xfrm rot="10800000">
            <a:off x="1544714" y="-2"/>
            <a:ext cx="10640023" cy="3156676"/>
          </a:xfrm>
          <a:prstGeom prst="rt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+mj-lt"/>
              <a:buAutoNum type="arabicPeriod"/>
            </a:pPr>
            <a:endParaRPr lang="sl-SI" dirty="0"/>
          </a:p>
        </p:txBody>
      </p:sp>
      <p:sp>
        <p:nvSpPr>
          <p:cNvPr id="2" name="Znak za minus 1">
            <a:extLst>
              <a:ext uri="{FF2B5EF4-FFF2-40B4-BE49-F238E27FC236}">
                <a16:creationId xmlns:a16="http://schemas.microsoft.com/office/drawing/2014/main" id="{66D4B336-394F-18E2-668B-790E1B17F879}"/>
              </a:ext>
            </a:extLst>
          </p:cNvPr>
          <p:cNvSpPr/>
          <p:nvPr/>
        </p:nvSpPr>
        <p:spPr>
          <a:xfrm>
            <a:off x="467076" y="-616745"/>
            <a:ext cx="11483624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E9335219-CAD5-7942-2844-690F1191E6B9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Kognitivni procesi - učenje</a:t>
            </a:r>
          </a:p>
        </p:txBody>
      </p: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BD232362-6445-EF11-BA88-AC2418FD5FB9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24" name="Pravokotnik: zaokroženi vogali 23">
            <a:extLst>
              <a:ext uri="{FF2B5EF4-FFF2-40B4-BE49-F238E27FC236}">
                <a16:creationId xmlns:a16="http://schemas.microsoft.com/office/drawing/2014/main" id="{9E4E3CBD-1666-8057-1114-2B789448712F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pic>
        <p:nvPicPr>
          <p:cNvPr id="25" name="Slika 24">
            <a:extLst>
              <a:ext uri="{FF2B5EF4-FFF2-40B4-BE49-F238E27FC236}">
                <a16:creationId xmlns:a16="http://schemas.microsoft.com/office/drawing/2014/main" id="{89BB74C6-B5C4-68B0-1727-164EBC87009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293" t="22272" r="42500" b="19556"/>
          <a:stretch/>
        </p:blipFill>
        <p:spPr>
          <a:xfrm>
            <a:off x="7399017" y="3368135"/>
            <a:ext cx="4130581" cy="2863160"/>
          </a:xfrm>
          <a:prstGeom prst="rect">
            <a:avLst/>
          </a:prstGeom>
        </p:spPr>
      </p:pic>
      <p:pic>
        <p:nvPicPr>
          <p:cNvPr id="26" name="Slika 25">
            <a:extLst>
              <a:ext uri="{FF2B5EF4-FFF2-40B4-BE49-F238E27FC236}">
                <a16:creationId xmlns:a16="http://schemas.microsoft.com/office/drawing/2014/main" id="{961C7A38-D471-2254-B4EA-C8663698E79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831" t="14629" r="3831" b="35778"/>
          <a:stretch/>
        </p:blipFill>
        <p:spPr>
          <a:xfrm>
            <a:off x="987339" y="2580210"/>
            <a:ext cx="6780274" cy="2048360"/>
          </a:xfrm>
          <a:prstGeom prst="rect">
            <a:avLst/>
          </a:prstGeom>
        </p:spPr>
      </p:pic>
      <p:cxnSp>
        <p:nvCxnSpPr>
          <p:cNvPr id="27" name="Raven povezovalnik 26">
            <a:extLst>
              <a:ext uri="{FF2B5EF4-FFF2-40B4-BE49-F238E27FC236}">
                <a16:creationId xmlns:a16="http://schemas.microsoft.com/office/drawing/2014/main" id="{B99E243F-F7EE-17DC-96DA-73BC875ED079}"/>
              </a:ext>
            </a:extLst>
          </p:cNvPr>
          <p:cNvCxnSpPr>
            <a:cxnSpLocks/>
          </p:cNvCxnSpPr>
          <p:nvPr/>
        </p:nvCxnSpPr>
        <p:spPr>
          <a:xfrm>
            <a:off x="8076087" y="4256572"/>
            <a:ext cx="1300295" cy="11191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Raven povezovalnik 27">
            <a:extLst>
              <a:ext uri="{FF2B5EF4-FFF2-40B4-BE49-F238E27FC236}">
                <a16:creationId xmlns:a16="http://schemas.microsoft.com/office/drawing/2014/main" id="{4001BFBF-06C7-073F-F7E7-1306A7F92F96}"/>
              </a:ext>
            </a:extLst>
          </p:cNvPr>
          <p:cNvCxnSpPr>
            <a:cxnSpLocks/>
          </p:cNvCxnSpPr>
          <p:nvPr/>
        </p:nvCxnSpPr>
        <p:spPr>
          <a:xfrm>
            <a:off x="8021483" y="5115268"/>
            <a:ext cx="113697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Raven povezovalnik 28">
            <a:extLst>
              <a:ext uri="{FF2B5EF4-FFF2-40B4-BE49-F238E27FC236}">
                <a16:creationId xmlns:a16="http://schemas.microsoft.com/office/drawing/2014/main" id="{3CCDD083-636A-4D0F-8358-4BFA54A1D7F8}"/>
              </a:ext>
            </a:extLst>
          </p:cNvPr>
          <p:cNvCxnSpPr>
            <a:cxnSpLocks/>
          </p:cNvCxnSpPr>
          <p:nvPr/>
        </p:nvCxnSpPr>
        <p:spPr>
          <a:xfrm flipV="1">
            <a:off x="8182273" y="5283649"/>
            <a:ext cx="1200947" cy="48448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Raven povezovalnik 29">
            <a:extLst>
              <a:ext uri="{FF2B5EF4-FFF2-40B4-BE49-F238E27FC236}">
                <a16:creationId xmlns:a16="http://schemas.microsoft.com/office/drawing/2014/main" id="{66AEB118-294D-184B-934B-C732F2B8AF22}"/>
              </a:ext>
            </a:extLst>
          </p:cNvPr>
          <p:cNvCxnSpPr>
            <a:cxnSpLocks/>
          </p:cNvCxnSpPr>
          <p:nvPr/>
        </p:nvCxnSpPr>
        <p:spPr>
          <a:xfrm flipV="1">
            <a:off x="9158456" y="5252257"/>
            <a:ext cx="442744" cy="5687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PoljeZBesedilom 30">
            <a:extLst>
              <a:ext uri="{FF2B5EF4-FFF2-40B4-BE49-F238E27FC236}">
                <a16:creationId xmlns:a16="http://schemas.microsoft.com/office/drawing/2014/main" id="{0C90FBC7-992B-81FA-4CDF-9AA01C938A63}"/>
              </a:ext>
            </a:extLst>
          </p:cNvPr>
          <p:cNvSpPr txBox="1"/>
          <p:nvPr/>
        </p:nvSpPr>
        <p:spPr>
          <a:xfrm>
            <a:off x="2777884" y="4914959"/>
            <a:ext cx="26170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dirty="0" err="1"/>
              <a:t>Burrhus</a:t>
            </a:r>
            <a:r>
              <a:rPr lang="sl-SI" dirty="0"/>
              <a:t> </a:t>
            </a:r>
            <a:r>
              <a:rPr lang="sl-SI" dirty="0" err="1"/>
              <a:t>Frederic</a:t>
            </a:r>
            <a:r>
              <a:rPr lang="sl-SI" dirty="0"/>
              <a:t> </a:t>
            </a:r>
            <a:r>
              <a:rPr lang="sl-SI" dirty="0" err="1"/>
              <a:t>Skinner</a:t>
            </a:r>
            <a:r>
              <a:rPr lang="sl-SI" dirty="0"/>
              <a:t> (1938): </a:t>
            </a:r>
            <a:r>
              <a:rPr lang="sl-SI" dirty="0" err="1"/>
              <a:t>Skinnerjev</a:t>
            </a:r>
            <a:r>
              <a:rPr lang="sl-SI" dirty="0"/>
              <a:t> zaboj</a:t>
            </a:r>
          </a:p>
        </p:txBody>
      </p:sp>
      <p:sp>
        <p:nvSpPr>
          <p:cNvPr id="32" name="Označba mesta vsebine 2">
            <a:extLst>
              <a:ext uri="{FF2B5EF4-FFF2-40B4-BE49-F238E27FC236}">
                <a16:creationId xmlns:a16="http://schemas.microsoft.com/office/drawing/2014/main" id="{BB5893F1-D38E-0961-391C-918B769AE6FF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sl-SI" sz="2200" dirty="0">
                <a:latin typeface="Comic Sans MS" panose="030F0702030302020204" pitchFamily="66" charset="0"/>
                <a:hlinkClick r:id="rId5"/>
              </a:rPr>
              <a:t>https://www.youtube.com/watch?v=MOgowRy2WC0</a:t>
            </a:r>
            <a:endParaRPr lang="pl-PL" sz="22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456537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076FFA-65FC-0A88-1287-96A8D329FD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EC9450CF-D648-ECC0-D78A-3F7207CAD2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"/>
            <a:ext cx="12184738" cy="6886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Skupina 4">
            <a:extLst>
              <a:ext uri="{FF2B5EF4-FFF2-40B4-BE49-F238E27FC236}">
                <a16:creationId xmlns:a16="http://schemas.microsoft.com/office/drawing/2014/main" id="{967CC771-8072-93E0-81CB-BB13D6AF0FA3}"/>
              </a:ext>
            </a:extLst>
          </p:cNvPr>
          <p:cNvGrpSpPr/>
          <p:nvPr/>
        </p:nvGrpSpPr>
        <p:grpSpPr>
          <a:xfrm>
            <a:off x="0" y="1020931"/>
            <a:ext cx="10560963" cy="5865699"/>
            <a:chOff x="-51784" y="652709"/>
            <a:chExt cx="8478918" cy="6320656"/>
          </a:xfrm>
        </p:grpSpPr>
        <p:sp>
          <p:nvSpPr>
            <p:cNvPr id="4" name="Pravokotni trikotnik 3">
              <a:extLst>
                <a:ext uri="{FF2B5EF4-FFF2-40B4-BE49-F238E27FC236}">
                  <a16:creationId xmlns:a16="http://schemas.microsoft.com/office/drawing/2014/main" id="{88E035CF-9955-6018-E4F1-28511C0EBD14}"/>
                </a:ext>
              </a:extLst>
            </p:cNvPr>
            <p:cNvSpPr/>
            <p:nvPr/>
          </p:nvSpPr>
          <p:spPr>
            <a:xfrm>
              <a:off x="-51784" y="652709"/>
              <a:ext cx="8478918" cy="6320656"/>
            </a:xfrm>
            <a:prstGeom prst="rtTriangle">
              <a:avLst/>
            </a:prstGeom>
            <a:solidFill>
              <a:srgbClr val="7030A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0" name="Pravokotni trikotnik 9">
              <a:extLst>
                <a:ext uri="{FF2B5EF4-FFF2-40B4-BE49-F238E27FC236}">
                  <a16:creationId xmlns:a16="http://schemas.microsoft.com/office/drawing/2014/main" id="{713165F2-1330-8C14-E328-F13C7390D868}"/>
                </a:ext>
              </a:extLst>
            </p:cNvPr>
            <p:cNvSpPr/>
            <p:nvPr/>
          </p:nvSpPr>
          <p:spPr>
            <a:xfrm>
              <a:off x="-51783" y="1034151"/>
              <a:ext cx="7760339" cy="5939214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12" name="Pravokotni trikotnik 11">
            <a:extLst>
              <a:ext uri="{FF2B5EF4-FFF2-40B4-BE49-F238E27FC236}">
                <a16:creationId xmlns:a16="http://schemas.microsoft.com/office/drawing/2014/main" id="{9B7E5281-DE12-44CD-5184-89E6DF3A6B04}"/>
              </a:ext>
            </a:extLst>
          </p:cNvPr>
          <p:cNvSpPr/>
          <p:nvPr/>
        </p:nvSpPr>
        <p:spPr>
          <a:xfrm rot="10800000">
            <a:off x="648070" y="-8"/>
            <a:ext cx="11550958" cy="3613698"/>
          </a:xfrm>
          <a:prstGeom prst="rtTriangle">
            <a:avLst/>
          </a:prstGeom>
          <a:solidFill>
            <a:srgbClr val="7030A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3" name="Pravokotni trikotnik 12">
            <a:extLst>
              <a:ext uri="{FF2B5EF4-FFF2-40B4-BE49-F238E27FC236}">
                <a16:creationId xmlns:a16="http://schemas.microsoft.com/office/drawing/2014/main" id="{8C557D1B-43C1-4EEB-D2EE-4B32216A0F6D}"/>
              </a:ext>
            </a:extLst>
          </p:cNvPr>
          <p:cNvSpPr/>
          <p:nvPr/>
        </p:nvSpPr>
        <p:spPr>
          <a:xfrm rot="10800000">
            <a:off x="1544714" y="-2"/>
            <a:ext cx="10640023" cy="3156676"/>
          </a:xfrm>
          <a:prstGeom prst="rt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+mj-lt"/>
              <a:buAutoNum type="arabicPeriod"/>
            </a:pPr>
            <a:endParaRPr lang="sl-SI" dirty="0"/>
          </a:p>
        </p:txBody>
      </p:sp>
      <p:sp>
        <p:nvSpPr>
          <p:cNvPr id="2" name="Znak za minus 1">
            <a:extLst>
              <a:ext uri="{FF2B5EF4-FFF2-40B4-BE49-F238E27FC236}">
                <a16:creationId xmlns:a16="http://schemas.microsoft.com/office/drawing/2014/main" id="{FB2F89BB-0C27-217D-99F6-6B743FFC72EF}"/>
              </a:ext>
            </a:extLst>
          </p:cNvPr>
          <p:cNvSpPr/>
          <p:nvPr/>
        </p:nvSpPr>
        <p:spPr>
          <a:xfrm>
            <a:off x="467076" y="-616745"/>
            <a:ext cx="11483624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757C3D21-0223-A085-F705-3AB00F1F3C21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Kognitivni procesi - učenje</a:t>
            </a:r>
          </a:p>
        </p:txBody>
      </p: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01FC59CF-111E-9F59-03BB-7C605B1B10E5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3" name="Pravokotnik: zaokroženi vogali 2">
            <a:extLst>
              <a:ext uri="{FF2B5EF4-FFF2-40B4-BE49-F238E27FC236}">
                <a16:creationId xmlns:a16="http://schemas.microsoft.com/office/drawing/2014/main" id="{902BD92E-E95B-853A-1598-5E21FE748616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7" name="Označba mesta vsebine 2">
            <a:extLst>
              <a:ext uri="{FF2B5EF4-FFF2-40B4-BE49-F238E27FC236}">
                <a16:creationId xmlns:a16="http://schemas.microsoft.com/office/drawing/2014/main" id="{793B3035-E8E8-F88B-3381-BFF7EBE0E0D3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200" b="1" dirty="0">
                <a:solidFill>
                  <a:srgbClr val="7030A0"/>
                </a:solidFill>
                <a:latin typeface="Comic Sans MS" panose="030F0702030302020204" pitchFamily="66" charset="0"/>
              </a:rPr>
              <a:t>2.1 Poskusi in napake: </a:t>
            </a:r>
            <a:r>
              <a:rPr lang="pl-PL" sz="2200" dirty="0">
                <a:latin typeface="Comic Sans MS" panose="030F0702030302020204" pitchFamily="66" charset="0"/>
              </a:rPr>
              <a:t>tisti, ki se prvič sreča s problemom, ki ga mora rešiti, naredi na slepo nekaj poskusov in s tem tudi napak, dokler na koncu ne uspe </a:t>
            </a:r>
          </a:p>
          <a:p>
            <a:pPr marL="0" indent="0">
              <a:buNone/>
            </a:pPr>
            <a:r>
              <a:rPr lang="pl-PL" sz="2200" dirty="0">
                <a:latin typeface="Comic Sans MS" panose="030F0702030302020204" pitchFamily="66" charset="0"/>
              </a:rPr>
              <a:t>- temelji na instrumentalnem pogojevanju</a:t>
            </a:r>
          </a:p>
          <a:p>
            <a:pPr marL="0" indent="0">
              <a:buNone/>
            </a:pPr>
            <a:r>
              <a:rPr lang="pl-PL" sz="2200" dirty="0">
                <a:latin typeface="Comic Sans MS" panose="030F0702030302020204" pitchFamily="66" charset="0"/>
                <a:hlinkClick r:id="rId3"/>
              </a:rPr>
              <a:t>https://www.youtube.com/watch?v=fanm--WyQJo</a:t>
            </a:r>
            <a:endParaRPr lang="pl-PL" sz="22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pl-PL" sz="2200" dirty="0">
              <a:latin typeface="Comic Sans MS" panose="030F0702030302020204" pitchFamily="66" charset="0"/>
            </a:endParaRPr>
          </a:p>
        </p:txBody>
      </p:sp>
      <p:pic>
        <p:nvPicPr>
          <p:cNvPr id="8" name="Picture 2" descr="Paper Summary ] Thorndike's Puzzle Boxes And The Origins Of The  Experimental Analysis Of Behavior | by Jae Duk Seo | Towards Data Science">
            <a:extLst>
              <a:ext uri="{FF2B5EF4-FFF2-40B4-BE49-F238E27FC236}">
                <a16:creationId xmlns:a16="http://schemas.microsoft.com/office/drawing/2014/main" id="{E39E3F32-E5FC-25E6-856F-B2BF67015B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7371" y="3179831"/>
            <a:ext cx="2880476" cy="2849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PoljeZBesedilom 10">
            <a:extLst>
              <a:ext uri="{FF2B5EF4-FFF2-40B4-BE49-F238E27FC236}">
                <a16:creationId xmlns:a16="http://schemas.microsoft.com/office/drawing/2014/main" id="{80103EF4-F8AD-2C95-AD92-DD1140E5A992}"/>
              </a:ext>
            </a:extLst>
          </p:cNvPr>
          <p:cNvSpPr txBox="1"/>
          <p:nvPr/>
        </p:nvSpPr>
        <p:spPr>
          <a:xfrm>
            <a:off x="2588747" y="4922479"/>
            <a:ext cx="42020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dirty="0"/>
              <a:t>Edward </a:t>
            </a:r>
            <a:r>
              <a:rPr lang="sl-SI" dirty="0" err="1"/>
              <a:t>Thorndike</a:t>
            </a:r>
            <a:r>
              <a:rPr lang="sl-SI" dirty="0"/>
              <a:t> (1923): Zakon učinka</a:t>
            </a:r>
          </a:p>
        </p:txBody>
      </p:sp>
    </p:spTree>
    <p:extLst>
      <p:ext uri="{BB962C8B-B14F-4D97-AF65-F5344CB8AC3E}">
        <p14:creationId xmlns:p14="http://schemas.microsoft.com/office/powerpoint/2010/main" val="252051621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8E7C74-9483-E686-D7E8-95EABEBAEB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A9482AA4-D74F-9297-5BFF-EF1BD1C49A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"/>
            <a:ext cx="12184738" cy="6886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Skupina 4">
            <a:extLst>
              <a:ext uri="{FF2B5EF4-FFF2-40B4-BE49-F238E27FC236}">
                <a16:creationId xmlns:a16="http://schemas.microsoft.com/office/drawing/2014/main" id="{4D331158-3331-EF4D-05BC-D3536CA25598}"/>
              </a:ext>
            </a:extLst>
          </p:cNvPr>
          <p:cNvGrpSpPr/>
          <p:nvPr/>
        </p:nvGrpSpPr>
        <p:grpSpPr>
          <a:xfrm>
            <a:off x="0" y="1020931"/>
            <a:ext cx="10560963" cy="5865699"/>
            <a:chOff x="-51784" y="652709"/>
            <a:chExt cx="8478918" cy="6320656"/>
          </a:xfrm>
        </p:grpSpPr>
        <p:sp>
          <p:nvSpPr>
            <p:cNvPr id="4" name="Pravokotni trikotnik 3">
              <a:extLst>
                <a:ext uri="{FF2B5EF4-FFF2-40B4-BE49-F238E27FC236}">
                  <a16:creationId xmlns:a16="http://schemas.microsoft.com/office/drawing/2014/main" id="{4D873BEB-DC3E-0AA7-868A-774968D4599D}"/>
                </a:ext>
              </a:extLst>
            </p:cNvPr>
            <p:cNvSpPr/>
            <p:nvPr/>
          </p:nvSpPr>
          <p:spPr>
            <a:xfrm>
              <a:off x="-51784" y="652709"/>
              <a:ext cx="8478918" cy="6320656"/>
            </a:xfrm>
            <a:prstGeom prst="rtTriangle">
              <a:avLst/>
            </a:prstGeom>
            <a:solidFill>
              <a:srgbClr val="7030A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0" name="Pravokotni trikotnik 9">
              <a:extLst>
                <a:ext uri="{FF2B5EF4-FFF2-40B4-BE49-F238E27FC236}">
                  <a16:creationId xmlns:a16="http://schemas.microsoft.com/office/drawing/2014/main" id="{72B9010A-154B-4BA9-E6F4-EDF8153FE98A}"/>
                </a:ext>
              </a:extLst>
            </p:cNvPr>
            <p:cNvSpPr/>
            <p:nvPr/>
          </p:nvSpPr>
          <p:spPr>
            <a:xfrm>
              <a:off x="-51783" y="1034151"/>
              <a:ext cx="7760339" cy="5939214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12" name="Pravokotni trikotnik 11">
            <a:extLst>
              <a:ext uri="{FF2B5EF4-FFF2-40B4-BE49-F238E27FC236}">
                <a16:creationId xmlns:a16="http://schemas.microsoft.com/office/drawing/2014/main" id="{55BB4DA4-05E7-77F8-7E65-C509753C3102}"/>
              </a:ext>
            </a:extLst>
          </p:cNvPr>
          <p:cNvSpPr/>
          <p:nvPr/>
        </p:nvSpPr>
        <p:spPr>
          <a:xfrm rot="10800000">
            <a:off x="648070" y="-8"/>
            <a:ext cx="11550958" cy="3613698"/>
          </a:xfrm>
          <a:prstGeom prst="rtTriangle">
            <a:avLst/>
          </a:prstGeom>
          <a:solidFill>
            <a:srgbClr val="7030A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3" name="Pravokotni trikotnik 12">
            <a:extLst>
              <a:ext uri="{FF2B5EF4-FFF2-40B4-BE49-F238E27FC236}">
                <a16:creationId xmlns:a16="http://schemas.microsoft.com/office/drawing/2014/main" id="{53163233-AB71-00D7-D498-A49FE80B8B3E}"/>
              </a:ext>
            </a:extLst>
          </p:cNvPr>
          <p:cNvSpPr/>
          <p:nvPr/>
        </p:nvSpPr>
        <p:spPr>
          <a:xfrm rot="10800000">
            <a:off x="1544714" y="-2"/>
            <a:ext cx="10640023" cy="3156676"/>
          </a:xfrm>
          <a:prstGeom prst="rt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+mj-lt"/>
              <a:buAutoNum type="arabicPeriod"/>
            </a:pPr>
            <a:endParaRPr lang="sl-SI" dirty="0"/>
          </a:p>
        </p:txBody>
      </p:sp>
      <p:sp>
        <p:nvSpPr>
          <p:cNvPr id="2" name="Znak za minus 1">
            <a:extLst>
              <a:ext uri="{FF2B5EF4-FFF2-40B4-BE49-F238E27FC236}">
                <a16:creationId xmlns:a16="http://schemas.microsoft.com/office/drawing/2014/main" id="{8C3F28DA-ACD1-E7ED-F179-74465D97F3FF}"/>
              </a:ext>
            </a:extLst>
          </p:cNvPr>
          <p:cNvSpPr/>
          <p:nvPr/>
        </p:nvSpPr>
        <p:spPr>
          <a:xfrm>
            <a:off x="467076" y="-616745"/>
            <a:ext cx="11483624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D6034F7D-399B-5B9D-4D5A-3C35A9139213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Kognitivni procesi - učenje</a:t>
            </a:r>
          </a:p>
        </p:txBody>
      </p: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5FC3DF66-1BD5-CABB-F625-13F964918920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3" name="Pravokotnik: zaokroženi vogali 2">
            <a:extLst>
              <a:ext uri="{FF2B5EF4-FFF2-40B4-BE49-F238E27FC236}">
                <a16:creationId xmlns:a16="http://schemas.microsoft.com/office/drawing/2014/main" id="{1EB60724-89D9-7B10-A382-BD23E49A9A1C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7" name="Označba mesta vsebine 2">
            <a:extLst>
              <a:ext uri="{FF2B5EF4-FFF2-40B4-BE49-F238E27FC236}">
                <a16:creationId xmlns:a16="http://schemas.microsoft.com/office/drawing/2014/main" id="{229B4A57-B368-5E1D-2EC2-A5C26E560A0E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200" b="1" dirty="0">
                <a:solidFill>
                  <a:srgbClr val="7030A0"/>
                </a:solidFill>
                <a:latin typeface="Comic Sans MS" panose="030F0702030302020204" pitchFamily="66" charset="0"/>
              </a:rPr>
              <a:t>3. Modelno učenje: </a:t>
            </a:r>
            <a:r>
              <a:rPr lang="pl-PL" sz="2200" dirty="0">
                <a:latin typeface="Comic Sans MS" panose="030F0702030302020204" pitchFamily="66" charset="0"/>
              </a:rPr>
              <a:t>oblika učenja, pri katerem se novega vedenja naučimo le z opazovanjem modela</a:t>
            </a:r>
          </a:p>
          <a:p>
            <a:pPr marL="0" indent="0">
              <a:buNone/>
            </a:pPr>
            <a:r>
              <a:rPr lang="pl-PL" sz="2200" u="sng" dirty="0">
                <a:latin typeface="Comic Sans MS" panose="030F0702030302020204" pitchFamily="66" charset="0"/>
              </a:rPr>
              <a:t>Bandura opisuje štiri elemente modelnega učenja:</a:t>
            </a:r>
          </a:p>
          <a:p>
            <a:r>
              <a:rPr lang="pl-PL" sz="2200" b="1" dirty="0">
                <a:latin typeface="Comic Sans MS" panose="030F0702030302020204" pitchFamily="66" charset="0"/>
              </a:rPr>
              <a:t>pozornost</a:t>
            </a:r>
            <a:r>
              <a:rPr lang="pl-PL" sz="2200" dirty="0">
                <a:latin typeface="Comic Sans MS" panose="030F0702030302020204" pitchFamily="66" charset="0"/>
              </a:rPr>
              <a:t> – učenec je pozoren na modelovo vedenje in ga zazna</a:t>
            </a:r>
          </a:p>
          <a:p>
            <a:r>
              <a:rPr lang="pl-PL" sz="2200" b="1" dirty="0">
                <a:latin typeface="Comic Sans MS" panose="030F0702030302020204" pitchFamily="66" charset="0"/>
              </a:rPr>
              <a:t>zapomnitev</a:t>
            </a:r>
            <a:r>
              <a:rPr lang="pl-PL" sz="2200" dirty="0">
                <a:latin typeface="Comic Sans MS" panose="030F0702030302020204" pitchFamily="66" charset="0"/>
              </a:rPr>
              <a:t> – učenec informacije o določnem vedenju shrani v dolgotrajni spomin</a:t>
            </a:r>
          </a:p>
          <a:p>
            <a:r>
              <a:rPr lang="pl-PL" sz="2200" b="1" dirty="0">
                <a:latin typeface="Comic Sans MS" panose="030F0702030302020204" pitchFamily="66" charset="0"/>
              </a:rPr>
              <a:t>izvajanje</a:t>
            </a:r>
            <a:r>
              <a:rPr lang="pl-PL" sz="2200" dirty="0">
                <a:latin typeface="Comic Sans MS" panose="030F0702030302020204" pitchFamily="66" charset="0"/>
              </a:rPr>
              <a:t> – učenec vedenje, ki si ga je zapomnil, vadi. Vadi lahko le na miselni ravni, s pomočjo predstavljanja. </a:t>
            </a:r>
          </a:p>
          <a:p>
            <a:r>
              <a:rPr lang="pl-PL" sz="2200" b="1" dirty="0">
                <a:latin typeface="Comic Sans MS" panose="030F0702030302020204" pitchFamily="66" charset="0"/>
              </a:rPr>
              <a:t>motivacija</a:t>
            </a:r>
            <a:r>
              <a:rPr lang="pl-PL" sz="2200" dirty="0">
                <a:latin typeface="Comic Sans MS" panose="030F0702030302020204" pitchFamily="66" charset="0"/>
              </a:rPr>
              <a:t> – za posnemanje vedenja je pomembno učenčevo pričakovanje posledic, ki bi jih zanj imelo takšno vedenje</a:t>
            </a:r>
          </a:p>
        </p:txBody>
      </p:sp>
    </p:spTree>
    <p:extLst>
      <p:ext uri="{BB962C8B-B14F-4D97-AF65-F5344CB8AC3E}">
        <p14:creationId xmlns:p14="http://schemas.microsoft.com/office/powerpoint/2010/main" val="3199017392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209F9A-A4F2-6D4C-9C91-33DB790EBA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A755E2E7-7555-BDF0-18A1-B0E9EF9ED2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"/>
            <a:ext cx="12184738" cy="6886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Skupina 4">
            <a:extLst>
              <a:ext uri="{FF2B5EF4-FFF2-40B4-BE49-F238E27FC236}">
                <a16:creationId xmlns:a16="http://schemas.microsoft.com/office/drawing/2014/main" id="{6BF7D093-F7FE-10C8-2570-D41F8BF0C4C3}"/>
              </a:ext>
            </a:extLst>
          </p:cNvPr>
          <p:cNvGrpSpPr/>
          <p:nvPr/>
        </p:nvGrpSpPr>
        <p:grpSpPr>
          <a:xfrm>
            <a:off x="0" y="1020931"/>
            <a:ext cx="10560963" cy="5865699"/>
            <a:chOff x="-51784" y="652709"/>
            <a:chExt cx="8478918" cy="6320656"/>
          </a:xfrm>
        </p:grpSpPr>
        <p:sp>
          <p:nvSpPr>
            <p:cNvPr id="4" name="Pravokotni trikotnik 3">
              <a:extLst>
                <a:ext uri="{FF2B5EF4-FFF2-40B4-BE49-F238E27FC236}">
                  <a16:creationId xmlns:a16="http://schemas.microsoft.com/office/drawing/2014/main" id="{5A082A85-ECBA-41C3-F008-23E2ABD609BE}"/>
                </a:ext>
              </a:extLst>
            </p:cNvPr>
            <p:cNvSpPr/>
            <p:nvPr/>
          </p:nvSpPr>
          <p:spPr>
            <a:xfrm>
              <a:off x="-51784" y="652709"/>
              <a:ext cx="8478918" cy="6320656"/>
            </a:xfrm>
            <a:prstGeom prst="rtTriangle">
              <a:avLst/>
            </a:prstGeom>
            <a:solidFill>
              <a:srgbClr val="7030A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0" name="Pravokotni trikotnik 9">
              <a:extLst>
                <a:ext uri="{FF2B5EF4-FFF2-40B4-BE49-F238E27FC236}">
                  <a16:creationId xmlns:a16="http://schemas.microsoft.com/office/drawing/2014/main" id="{7324C01D-017D-B091-BC8D-6B21A3FAAD45}"/>
                </a:ext>
              </a:extLst>
            </p:cNvPr>
            <p:cNvSpPr/>
            <p:nvPr/>
          </p:nvSpPr>
          <p:spPr>
            <a:xfrm>
              <a:off x="-51783" y="1034151"/>
              <a:ext cx="7760339" cy="5939214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12" name="Pravokotni trikotnik 11">
            <a:extLst>
              <a:ext uri="{FF2B5EF4-FFF2-40B4-BE49-F238E27FC236}">
                <a16:creationId xmlns:a16="http://schemas.microsoft.com/office/drawing/2014/main" id="{92D5FF41-53F5-9665-A253-21811F7C8117}"/>
              </a:ext>
            </a:extLst>
          </p:cNvPr>
          <p:cNvSpPr/>
          <p:nvPr/>
        </p:nvSpPr>
        <p:spPr>
          <a:xfrm rot="10800000">
            <a:off x="648070" y="-8"/>
            <a:ext cx="11550958" cy="3613698"/>
          </a:xfrm>
          <a:prstGeom prst="rtTriangle">
            <a:avLst/>
          </a:prstGeom>
          <a:solidFill>
            <a:srgbClr val="7030A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3" name="Pravokotni trikotnik 12">
            <a:extLst>
              <a:ext uri="{FF2B5EF4-FFF2-40B4-BE49-F238E27FC236}">
                <a16:creationId xmlns:a16="http://schemas.microsoft.com/office/drawing/2014/main" id="{07F9EA35-E053-7CAF-44AA-A40DA70ABDB4}"/>
              </a:ext>
            </a:extLst>
          </p:cNvPr>
          <p:cNvSpPr/>
          <p:nvPr/>
        </p:nvSpPr>
        <p:spPr>
          <a:xfrm rot="10800000">
            <a:off x="1544714" y="-2"/>
            <a:ext cx="10640023" cy="3156676"/>
          </a:xfrm>
          <a:prstGeom prst="rt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+mj-lt"/>
              <a:buAutoNum type="arabicPeriod"/>
            </a:pPr>
            <a:endParaRPr lang="sl-SI" dirty="0"/>
          </a:p>
        </p:txBody>
      </p:sp>
      <p:sp>
        <p:nvSpPr>
          <p:cNvPr id="2" name="Znak za minus 1">
            <a:extLst>
              <a:ext uri="{FF2B5EF4-FFF2-40B4-BE49-F238E27FC236}">
                <a16:creationId xmlns:a16="http://schemas.microsoft.com/office/drawing/2014/main" id="{1A448E77-0782-D19A-39A7-004ED594A586}"/>
              </a:ext>
            </a:extLst>
          </p:cNvPr>
          <p:cNvSpPr/>
          <p:nvPr/>
        </p:nvSpPr>
        <p:spPr>
          <a:xfrm>
            <a:off x="467076" y="-616745"/>
            <a:ext cx="11483624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7B18D968-8420-66A6-8B26-D2D5C46CF23B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Kognitivni procesi - učenje</a:t>
            </a:r>
          </a:p>
        </p:txBody>
      </p: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0BF5157A-287B-0017-60B0-13511080A2C5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3" name="Pravokotnik: zaokroženi vogali 2">
            <a:extLst>
              <a:ext uri="{FF2B5EF4-FFF2-40B4-BE49-F238E27FC236}">
                <a16:creationId xmlns:a16="http://schemas.microsoft.com/office/drawing/2014/main" id="{0B3BE5D0-0460-1B71-24C9-E84124E8ED66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7" name="Označba mesta vsebine 2">
            <a:extLst>
              <a:ext uri="{FF2B5EF4-FFF2-40B4-BE49-F238E27FC236}">
                <a16:creationId xmlns:a16="http://schemas.microsoft.com/office/drawing/2014/main" id="{3A993795-820C-F922-A671-B6530DABB319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6851261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200" dirty="0">
                <a:latin typeface="Comic Sans MS" panose="030F0702030302020204" pitchFamily="66" charset="0"/>
                <a:hlinkClick r:id="rId3"/>
              </a:rPr>
              <a:t>https://www.youtube.com/watch?v=NjTxQy_U3ac</a:t>
            </a:r>
            <a:endParaRPr lang="pl-PL" sz="22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pl-PL" sz="2200" b="1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pl-PL" sz="2200" b="1" dirty="0">
                <a:solidFill>
                  <a:srgbClr val="7030A0"/>
                </a:solidFill>
                <a:latin typeface="Comic Sans MS" panose="030F0702030302020204" pitchFamily="66" charset="0"/>
              </a:rPr>
              <a:t>- </a:t>
            </a:r>
            <a:r>
              <a:rPr lang="pl-PL" sz="2000" dirty="0">
                <a:latin typeface="Comic Sans MS" panose="030F0702030302020204" pitchFamily="66" charset="0"/>
              </a:rPr>
              <a:t>Z modelnim učenjem se učimo predvsem socialnega vedenja (agresivnosti, pa tudi prosocialnega vedenja), govora, čustvenih odzivov v različnih okoliščinah, soočanja s s tresom, različnih spretnosti (igranja inšturumentov, kvačkanja…) </a:t>
            </a:r>
          </a:p>
          <a:p>
            <a:pPr marL="0" indent="0">
              <a:buNone/>
            </a:pPr>
            <a:endParaRPr lang="pl-PL" sz="2200" b="1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pl-PL" sz="2200" dirty="0">
              <a:latin typeface="Comic Sans MS" panose="030F0702030302020204" pitchFamily="66" charset="0"/>
            </a:endParaRPr>
          </a:p>
        </p:txBody>
      </p:sp>
      <p:pic>
        <p:nvPicPr>
          <p:cNvPr id="8" name="Slika 7">
            <a:extLst>
              <a:ext uri="{FF2B5EF4-FFF2-40B4-BE49-F238E27FC236}">
                <a16:creationId xmlns:a16="http://schemas.microsoft.com/office/drawing/2014/main" id="{316B1BF3-04E3-A55B-1FBB-BB5DD94388E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645" b="95082" l="8696" r="96377">
                        <a14:foregroundMark x1="39855" y1="5191" x2="39855" y2="5191"/>
                        <a14:foregroundMark x1="39855" y1="5191" x2="39855" y2="5191"/>
                        <a14:foregroundMark x1="57971" y1="6557" x2="57971" y2="6557"/>
                        <a14:foregroundMark x1="66667" y1="6831" x2="66667" y2="6831"/>
                        <a14:foregroundMark x1="20290" y1="38525" x2="20290" y2="38525"/>
                        <a14:foregroundMark x1="57971" y1="45355" x2="57971" y2="45355"/>
                        <a14:foregroundMark x1="42029" y1="45082" x2="42029" y2="45082"/>
                        <a14:foregroundMark x1="59420" y1="6011" x2="59420" y2="6011"/>
                        <a14:foregroundMark x1="42029" y1="95355" x2="42029" y2="95355"/>
                        <a14:foregroundMark x1="13043" y1="69945" x2="13043" y2="69945"/>
                        <a14:foregroundMark x1="63043" y1="17760" x2="63043" y2="17760"/>
                        <a14:foregroundMark x1="67391" y1="39344" x2="67391" y2="39344"/>
                        <a14:foregroundMark x1="10870" y1="51093" x2="10870" y2="51093"/>
                        <a14:foregroundMark x1="86957" y1="62022" x2="86957" y2="62022"/>
                        <a14:foregroundMark x1="96377" y1="62022" x2="96377" y2="62022"/>
                        <a14:foregroundMark x1="89855" y1="59290" x2="89855" y2="59290"/>
                        <a14:foregroundMark x1="90580" y1="55464" x2="90580" y2="55464"/>
                        <a14:foregroundMark x1="89855" y1="53825" x2="89855" y2="53825"/>
                        <a14:foregroundMark x1="15217" y1="60656" x2="15217" y2="6065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35816" y="1236304"/>
            <a:ext cx="1947353" cy="5164718"/>
          </a:xfrm>
          <a:prstGeom prst="rect">
            <a:avLst/>
          </a:prstGeom>
        </p:spPr>
      </p:pic>
      <p:sp>
        <p:nvSpPr>
          <p:cNvPr id="11" name="PoljeZBesedilom 10">
            <a:extLst>
              <a:ext uri="{FF2B5EF4-FFF2-40B4-BE49-F238E27FC236}">
                <a16:creationId xmlns:a16="http://schemas.microsoft.com/office/drawing/2014/main" id="{88CE01B8-8765-69E0-485A-4662E07C3ABC}"/>
              </a:ext>
            </a:extLst>
          </p:cNvPr>
          <p:cNvSpPr txBox="1"/>
          <p:nvPr/>
        </p:nvSpPr>
        <p:spPr>
          <a:xfrm>
            <a:off x="3707709" y="4920227"/>
            <a:ext cx="43944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dirty="0"/>
              <a:t>Albert </a:t>
            </a:r>
            <a:r>
              <a:rPr lang="sl-SI" dirty="0" err="1"/>
              <a:t>Bandura</a:t>
            </a:r>
            <a:r>
              <a:rPr lang="sl-SI" dirty="0"/>
              <a:t> (1961-1963): Lutka </a:t>
            </a:r>
            <a:r>
              <a:rPr lang="sl-SI" dirty="0" err="1"/>
              <a:t>Bobo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703099194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496CB0-60C5-0BBA-49B7-680B42EDD1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9AF48677-2FAE-AEE9-78C3-7790942FB4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"/>
            <a:ext cx="12184738" cy="6886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Skupina 4">
            <a:extLst>
              <a:ext uri="{FF2B5EF4-FFF2-40B4-BE49-F238E27FC236}">
                <a16:creationId xmlns:a16="http://schemas.microsoft.com/office/drawing/2014/main" id="{076BF90C-388A-769C-9584-2CAD0C6F1BA1}"/>
              </a:ext>
            </a:extLst>
          </p:cNvPr>
          <p:cNvGrpSpPr/>
          <p:nvPr/>
        </p:nvGrpSpPr>
        <p:grpSpPr>
          <a:xfrm>
            <a:off x="0" y="1020931"/>
            <a:ext cx="10560963" cy="5865699"/>
            <a:chOff x="-51784" y="652709"/>
            <a:chExt cx="8478918" cy="6320656"/>
          </a:xfrm>
        </p:grpSpPr>
        <p:sp>
          <p:nvSpPr>
            <p:cNvPr id="4" name="Pravokotni trikotnik 3">
              <a:extLst>
                <a:ext uri="{FF2B5EF4-FFF2-40B4-BE49-F238E27FC236}">
                  <a16:creationId xmlns:a16="http://schemas.microsoft.com/office/drawing/2014/main" id="{CDE1A4AA-9117-3C06-D2AE-39D9F875E131}"/>
                </a:ext>
              </a:extLst>
            </p:cNvPr>
            <p:cNvSpPr/>
            <p:nvPr/>
          </p:nvSpPr>
          <p:spPr>
            <a:xfrm>
              <a:off x="-51784" y="652709"/>
              <a:ext cx="8478918" cy="6320656"/>
            </a:xfrm>
            <a:prstGeom prst="rtTriangle">
              <a:avLst/>
            </a:prstGeom>
            <a:solidFill>
              <a:srgbClr val="7030A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0" name="Pravokotni trikotnik 9">
              <a:extLst>
                <a:ext uri="{FF2B5EF4-FFF2-40B4-BE49-F238E27FC236}">
                  <a16:creationId xmlns:a16="http://schemas.microsoft.com/office/drawing/2014/main" id="{B630ABC2-A400-6CC5-9C2B-85806D904699}"/>
                </a:ext>
              </a:extLst>
            </p:cNvPr>
            <p:cNvSpPr/>
            <p:nvPr/>
          </p:nvSpPr>
          <p:spPr>
            <a:xfrm>
              <a:off x="-51783" y="1034151"/>
              <a:ext cx="7760339" cy="5939214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12" name="Pravokotni trikotnik 11">
            <a:extLst>
              <a:ext uri="{FF2B5EF4-FFF2-40B4-BE49-F238E27FC236}">
                <a16:creationId xmlns:a16="http://schemas.microsoft.com/office/drawing/2014/main" id="{651DFC48-0DB8-4914-33CA-367374F77CB8}"/>
              </a:ext>
            </a:extLst>
          </p:cNvPr>
          <p:cNvSpPr/>
          <p:nvPr/>
        </p:nvSpPr>
        <p:spPr>
          <a:xfrm rot="10800000">
            <a:off x="648070" y="-8"/>
            <a:ext cx="11550958" cy="3613698"/>
          </a:xfrm>
          <a:prstGeom prst="rtTriangle">
            <a:avLst/>
          </a:prstGeom>
          <a:solidFill>
            <a:srgbClr val="7030A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3" name="Pravokotni trikotnik 12">
            <a:extLst>
              <a:ext uri="{FF2B5EF4-FFF2-40B4-BE49-F238E27FC236}">
                <a16:creationId xmlns:a16="http://schemas.microsoft.com/office/drawing/2014/main" id="{307DBD0E-EEDE-5BF4-ED34-602B9B31F4DC}"/>
              </a:ext>
            </a:extLst>
          </p:cNvPr>
          <p:cNvSpPr/>
          <p:nvPr/>
        </p:nvSpPr>
        <p:spPr>
          <a:xfrm rot="10800000">
            <a:off x="1544714" y="-2"/>
            <a:ext cx="10640023" cy="3156676"/>
          </a:xfrm>
          <a:prstGeom prst="rt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+mj-lt"/>
              <a:buAutoNum type="arabicPeriod"/>
            </a:pPr>
            <a:endParaRPr lang="sl-SI" dirty="0"/>
          </a:p>
        </p:txBody>
      </p:sp>
      <p:sp>
        <p:nvSpPr>
          <p:cNvPr id="2" name="Znak za minus 1">
            <a:extLst>
              <a:ext uri="{FF2B5EF4-FFF2-40B4-BE49-F238E27FC236}">
                <a16:creationId xmlns:a16="http://schemas.microsoft.com/office/drawing/2014/main" id="{C1933F78-C19C-CB0F-6588-BD4E9F3AB4EB}"/>
              </a:ext>
            </a:extLst>
          </p:cNvPr>
          <p:cNvSpPr/>
          <p:nvPr/>
        </p:nvSpPr>
        <p:spPr>
          <a:xfrm>
            <a:off x="467076" y="-616745"/>
            <a:ext cx="11483624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9B5061FA-4907-5E9D-C58A-C75926B521DB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Kognitivni procesi - učenje</a:t>
            </a:r>
          </a:p>
        </p:txBody>
      </p: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72E2F3DD-6360-00E5-0413-8E519E602CA9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3" name="Pravokotnik: zaokroženi vogali 2">
            <a:extLst>
              <a:ext uri="{FF2B5EF4-FFF2-40B4-BE49-F238E27FC236}">
                <a16:creationId xmlns:a16="http://schemas.microsoft.com/office/drawing/2014/main" id="{8B2A6D0E-D5E0-42BA-053B-29DFFF9493EF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7" name="Označba mesta vsebine 2">
            <a:extLst>
              <a:ext uri="{FF2B5EF4-FFF2-40B4-BE49-F238E27FC236}">
                <a16:creationId xmlns:a16="http://schemas.microsoft.com/office/drawing/2014/main" id="{2C0B7501-5915-024D-7298-7AE53E2C6017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200" b="1" dirty="0">
                <a:solidFill>
                  <a:srgbClr val="7030A0"/>
                </a:solidFill>
                <a:latin typeface="Comic Sans MS" panose="030F0702030302020204" pitchFamily="66" charset="0"/>
              </a:rPr>
              <a:t>4. Besedno učenje: </a:t>
            </a:r>
            <a:r>
              <a:rPr lang="pl-PL" sz="2200" dirty="0">
                <a:latin typeface="Comic Sans MS" panose="030F0702030302020204" pitchFamily="66" charset="0"/>
              </a:rPr>
              <a:t>učenje besed ali drugih simbolov: številskih, kemijskih, geografskih..</a:t>
            </a:r>
          </a:p>
          <a:p>
            <a:pPr marL="0" indent="0">
              <a:buNone/>
            </a:pPr>
            <a:endParaRPr lang="pl-PL" sz="22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pl-PL" sz="2200" dirty="0">
                <a:latin typeface="Comic Sans MS" panose="030F0702030302020204" pitchFamily="66" charset="0"/>
              </a:rPr>
              <a:t>Razlikujemo dve vrsti besednega učenja (Maretič Požarnik, 2000):</a:t>
            </a:r>
          </a:p>
          <a:p>
            <a:pPr marL="0" indent="0">
              <a:buNone/>
            </a:pPr>
            <a:r>
              <a:rPr lang="pl-PL" sz="2200" dirty="0">
                <a:latin typeface="Comic Sans MS" panose="030F0702030302020204" pitchFamily="66" charset="0"/>
              </a:rPr>
              <a:t>a.) </a:t>
            </a:r>
            <a:r>
              <a:rPr lang="pl-PL" sz="2200" b="1" dirty="0">
                <a:latin typeface="Comic Sans MS" panose="030F0702030302020204" pitchFamily="66" charset="0"/>
              </a:rPr>
              <a:t>besedno učenje nižje ravni</a:t>
            </a:r>
            <a:r>
              <a:rPr lang="pl-PL" sz="2200" dirty="0">
                <a:latin typeface="Comic Sans MS" panose="030F0702030302020204" pitchFamily="66" charset="0"/>
              </a:rPr>
              <a:t>: pri katerem se učimo niza med seboj povezanih besed, ne da bi kar koli spreminjali (npr. Učenje pesmice na pamet..)</a:t>
            </a:r>
          </a:p>
          <a:p>
            <a:pPr marL="0" indent="0">
              <a:buNone/>
            </a:pPr>
            <a:r>
              <a:rPr lang="pl-PL" sz="2200" dirty="0">
                <a:latin typeface="Comic Sans MS" panose="030F0702030302020204" pitchFamily="66" charset="0"/>
              </a:rPr>
              <a:t>b.) </a:t>
            </a:r>
            <a:r>
              <a:rPr lang="pl-PL" sz="2200" b="1" dirty="0">
                <a:latin typeface="Comic Sans MS" panose="030F0702030302020204" pitchFamily="66" charset="0"/>
              </a:rPr>
              <a:t>besedno učenje višje ravni ali smiselno besedno učenje: </a:t>
            </a:r>
            <a:r>
              <a:rPr lang="pl-PL" sz="2200" dirty="0">
                <a:latin typeface="Comic Sans MS" panose="030F0702030302020204" pitchFamily="66" charset="0"/>
              </a:rPr>
              <a:t>pri katerem skušamo snov razumeti, jo povezati s tistim, kar že vemo, organizirati in izraziti s svojimi besedami</a:t>
            </a:r>
          </a:p>
        </p:txBody>
      </p:sp>
    </p:spTree>
    <p:extLst>
      <p:ext uri="{BB962C8B-B14F-4D97-AF65-F5344CB8AC3E}">
        <p14:creationId xmlns:p14="http://schemas.microsoft.com/office/powerpoint/2010/main" val="1134086898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6B6697-CCFB-84DD-CE10-5EC55C8183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177ADC2D-7E44-4854-72F0-4EB9F6EFD0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"/>
            <a:ext cx="12184738" cy="6886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Skupina 4">
            <a:extLst>
              <a:ext uri="{FF2B5EF4-FFF2-40B4-BE49-F238E27FC236}">
                <a16:creationId xmlns:a16="http://schemas.microsoft.com/office/drawing/2014/main" id="{B11292D1-8FAB-9AFB-2254-1B7AC4CDAB24}"/>
              </a:ext>
            </a:extLst>
          </p:cNvPr>
          <p:cNvGrpSpPr/>
          <p:nvPr/>
        </p:nvGrpSpPr>
        <p:grpSpPr>
          <a:xfrm>
            <a:off x="0" y="1020931"/>
            <a:ext cx="10560963" cy="5865699"/>
            <a:chOff x="-51784" y="652709"/>
            <a:chExt cx="8478918" cy="6320656"/>
          </a:xfrm>
        </p:grpSpPr>
        <p:sp>
          <p:nvSpPr>
            <p:cNvPr id="4" name="Pravokotni trikotnik 3">
              <a:extLst>
                <a:ext uri="{FF2B5EF4-FFF2-40B4-BE49-F238E27FC236}">
                  <a16:creationId xmlns:a16="http://schemas.microsoft.com/office/drawing/2014/main" id="{C7FBCAC9-7A8C-9A73-D288-94CC13AF856A}"/>
                </a:ext>
              </a:extLst>
            </p:cNvPr>
            <p:cNvSpPr/>
            <p:nvPr/>
          </p:nvSpPr>
          <p:spPr>
            <a:xfrm>
              <a:off x="-51784" y="652709"/>
              <a:ext cx="8478918" cy="6320656"/>
            </a:xfrm>
            <a:prstGeom prst="rtTriangle">
              <a:avLst/>
            </a:prstGeom>
            <a:solidFill>
              <a:srgbClr val="7030A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0" name="Pravokotni trikotnik 9">
              <a:extLst>
                <a:ext uri="{FF2B5EF4-FFF2-40B4-BE49-F238E27FC236}">
                  <a16:creationId xmlns:a16="http://schemas.microsoft.com/office/drawing/2014/main" id="{9964A686-C0DB-FD6B-9A13-6688D64B5023}"/>
                </a:ext>
              </a:extLst>
            </p:cNvPr>
            <p:cNvSpPr/>
            <p:nvPr/>
          </p:nvSpPr>
          <p:spPr>
            <a:xfrm>
              <a:off x="-51783" y="1034151"/>
              <a:ext cx="7760339" cy="5939214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12" name="Pravokotni trikotnik 11">
            <a:extLst>
              <a:ext uri="{FF2B5EF4-FFF2-40B4-BE49-F238E27FC236}">
                <a16:creationId xmlns:a16="http://schemas.microsoft.com/office/drawing/2014/main" id="{02A59115-6198-C8E1-348F-3E997B4D7D13}"/>
              </a:ext>
            </a:extLst>
          </p:cNvPr>
          <p:cNvSpPr/>
          <p:nvPr/>
        </p:nvSpPr>
        <p:spPr>
          <a:xfrm rot="10800000">
            <a:off x="648070" y="-8"/>
            <a:ext cx="11550958" cy="3613698"/>
          </a:xfrm>
          <a:prstGeom prst="rtTriangle">
            <a:avLst/>
          </a:prstGeom>
          <a:solidFill>
            <a:srgbClr val="7030A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3" name="Pravokotni trikotnik 12">
            <a:extLst>
              <a:ext uri="{FF2B5EF4-FFF2-40B4-BE49-F238E27FC236}">
                <a16:creationId xmlns:a16="http://schemas.microsoft.com/office/drawing/2014/main" id="{BA109EFA-3C55-E608-C882-72296D75DC60}"/>
              </a:ext>
            </a:extLst>
          </p:cNvPr>
          <p:cNvSpPr/>
          <p:nvPr/>
        </p:nvSpPr>
        <p:spPr>
          <a:xfrm rot="10800000">
            <a:off x="1544714" y="-2"/>
            <a:ext cx="10640023" cy="3156676"/>
          </a:xfrm>
          <a:prstGeom prst="rt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+mj-lt"/>
              <a:buAutoNum type="arabicPeriod"/>
            </a:pPr>
            <a:endParaRPr lang="sl-SI" dirty="0"/>
          </a:p>
        </p:txBody>
      </p:sp>
      <p:sp>
        <p:nvSpPr>
          <p:cNvPr id="2" name="Znak za minus 1">
            <a:extLst>
              <a:ext uri="{FF2B5EF4-FFF2-40B4-BE49-F238E27FC236}">
                <a16:creationId xmlns:a16="http://schemas.microsoft.com/office/drawing/2014/main" id="{49686332-B708-EFD4-480F-9BAC8AE907EF}"/>
              </a:ext>
            </a:extLst>
          </p:cNvPr>
          <p:cNvSpPr/>
          <p:nvPr/>
        </p:nvSpPr>
        <p:spPr>
          <a:xfrm>
            <a:off x="467076" y="-616745"/>
            <a:ext cx="11483624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0BE843A1-CA01-4DB8-1188-7719818286EA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Kognitivni procesi - učenje</a:t>
            </a:r>
          </a:p>
        </p:txBody>
      </p: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C76CB4CA-3AE5-BF16-AF96-EE61B0C33B7E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3" name="Pravokotnik: zaokroženi vogali 2">
            <a:extLst>
              <a:ext uri="{FF2B5EF4-FFF2-40B4-BE49-F238E27FC236}">
                <a16:creationId xmlns:a16="http://schemas.microsoft.com/office/drawing/2014/main" id="{421EB8E5-62B0-E6B2-5FD6-7EF001DDF15D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7" name="Označba mesta vsebine 2">
            <a:extLst>
              <a:ext uri="{FF2B5EF4-FFF2-40B4-BE49-F238E27FC236}">
                <a16:creationId xmlns:a16="http://schemas.microsoft.com/office/drawing/2014/main" id="{C02C19D3-A2EB-4F7B-364A-E38FD5CA02DE}"/>
              </a:ext>
            </a:extLst>
          </p:cNvPr>
          <p:cNvSpPr txBox="1">
            <a:spLocks/>
          </p:cNvSpPr>
          <p:nvPr/>
        </p:nvSpPr>
        <p:spPr>
          <a:xfrm>
            <a:off x="1102473" y="1977412"/>
            <a:ext cx="2262164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200" b="1" u="sng" dirty="0">
                <a:solidFill>
                  <a:srgbClr val="7030A0"/>
                </a:solidFill>
                <a:latin typeface="Comic Sans MS" panose="030F0702030302020204" pitchFamily="66" charset="0"/>
              </a:rPr>
              <a:t>Dejavniki, ki vplivajo na učinkovitost učenja:</a:t>
            </a:r>
          </a:p>
          <a:p>
            <a:pPr marL="0" indent="0">
              <a:buNone/>
            </a:pPr>
            <a:endParaRPr lang="pl-PL" sz="2200" dirty="0">
              <a:latin typeface="Comic Sans MS" panose="030F0702030302020204" pitchFamily="66" charset="0"/>
            </a:endParaRPr>
          </a:p>
        </p:txBody>
      </p:sp>
      <p:graphicFrame>
        <p:nvGraphicFramePr>
          <p:cNvPr id="8" name="Group 3">
            <a:extLst>
              <a:ext uri="{FF2B5EF4-FFF2-40B4-BE49-F238E27FC236}">
                <a16:creationId xmlns:a16="http://schemas.microsoft.com/office/drawing/2014/main" id="{1C486542-B6BD-D324-5F3F-94A4057535A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18500569"/>
              </p:ext>
            </p:extLst>
          </p:nvPr>
        </p:nvGraphicFramePr>
        <p:xfrm>
          <a:off x="3105617" y="1561849"/>
          <a:ext cx="8348310" cy="4687840"/>
        </p:xfrm>
        <a:graphic>
          <a:graphicData uri="http://schemas.openxmlformats.org/drawingml/2006/table">
            <a:tbl>
              <a:tblPr/>
              <a:tblGrid>
                <a:gridCol w="4174155">
                  <a:extLst>
                    <a:ext uri="{9D8B030D-6E8A-4147-A177-3AD203B41FA5}">
                      <a16:colId xmlns:a16="http://schemas.microsoft.com/office/drawing/2014/main" val="3443441972"/>
                    </a:ext>
                  </a:extLst>
                </a:gridCol>
                <a:gridCol w="4174155">
                  <a:extLst>
                    <a:ext uri="{9D8B030D-6E8A-4147-A177-3AD203B41FA5}">
                      <a16:colId xmlns:a16="http://schemas.microsoft.com/office/drawing/2014/main" val="3839286304"/>
                    </a:ext>
                  </a:extLst>
                </a:gridCol>
              </a:tblGrid>
              <a:tr h="165498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sl-SI" altLang="sl-SI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666699"/>
                          </a:solidFill>
                          <a:effectLst/>
                          <a:latin typeface="Times New Roman" panose="02020603050405020304" pitchFamily="18" charset="0"/>
                          <a:ea typeface="MS PGothic" panose="020B0600070205080204" pitchFamily="34" charset="-128"/>
                        </a:rPr>
                        <a:t>Fiziološki: </a:t>
                      </a:r>
                    </a:p>
                    <a:p>
                      <a:pPr marL="457200" marR="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tabLst/>
                      </a:pPr>
                      <a:r>
                        <a:rPr kumimoji="1" lang="sl-SI" altLang="sl-SI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MS PGothic" panose="020B0600070205080204" pitchFamily="34" charset="-128"/>
                        </a:rPr>
                        <a:t>  kratkotrajna (npr. utrujenost) ali dolgotrajna (npr. slabovidnost) telesna stanja</a:t>
                      </a:r>
                    </a:p>
                    <a:p>
                      <a:pPr marL="457200" marR="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tabLst/>
                      </a:pPr>
                      <a:r>
                        <a:rPr kumimoji="1" lang="sl-SI" altLang="sl-SI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MS PGothic" panose="020B0600070205080204" pitchFamily="34" charset="-128"/>
                        </a:rPr>
                        <a:t> telesna kondicija, prehranjenost</a:t>
                      </a:r>
                    </a:p>
                  </a:txBody>
                  <a:tcPr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sl-SI" altLang="sl-SI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666699"/>
                          </a:solidFill>
                          <a:effectLst/>
                          <a:latin typeface="Times New Roman" panose="02020603050405020304" pitchFamily="18" charset="0"/>
                          <a:ea typeface="MS PGothic" panose="020B0600070205080204" pitchFamily="34" charset="-128"/>
                        </a:rPr>
                        <a:t>Psihološki:</a:t>
                      </a:r>
                    </a:p>
                    <a:p>
                      <a:pPr marL="457200" marR="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tabLst/>
                      </a:pPr>
                      <a:r>
                        <a:rPr kumimoji="1" lang="sl-SI" altLang="sl-SI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MS PGothic" panose="020B0600070205080204" pitchFamily="34" charset="-128"/>
                        </a:rPr>
                        <a:t> umske in druge sposobnosti</a:t>
                      </a:r>
                    </a:p>
                    <a:p>
                      <a:pPr marL="457200" marR="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tabLst/>
                      </a:pPr>
                      <a:r>
                        <a:rPr kumimoji="1" lang="sl-SI" altLang="sl-SI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MS PGothic" panose="020B0600070205080204" pitchFamily="34" charset="-128"/>
                        </a:rPr>
                        <a:t> učni stil (slušni, vidni, kinestetični)</a:t>
                      </a:r>
                    </a:p>
                    <a:p>
                      <a:pPr marL="457200" marR="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tabLst/>
                      </a:pPr>
                      <a:r>
                        <a:rPr kumimoji="1" lang="sl-SI" altLang="sl-SI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MS PGothic" panose="020B0600070205080204" pitchFamily="34" charset="-128"/>
                        </a:rPr>
                        <a:t> učna motivacija (notranja/zunanja)</a:t>
                      </a:r>
                    </a:p>
                    <a:p>
                      <a:pPr marL="457200" marR="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tabLst/>
                      </a:pPr>
                      <a:r>
                        <a:rPr kumimoji="1" lang="sl-SI" altLang="sl-SI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MS PGothic" panose="020B0600070205080204" pitchFamily="34" charset="-128"/>
                        </a:rPr>
                        <a:t> čustva (razpoloženje; močna čustva; čustva do sebe)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sl-SI" altLang="sl-SI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MS PGothic" panose="020B0600070205080204" pitchFamily="34" charset="-128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171010"/>
                  </a:ext>
                </a:extLst>
              </a:tr>
              <a:tr h="136976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sl-SI" altLang="sl-SI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666699"/>
                          </a:solidFill>
                          <a:effectLst/>
                          <a:latin typeface="Times New Roman" panose="02020603050405020304" pitchFamily="18" charset="0"/>
                          <a:ea typeface="MS PGothic" panose="020B0600070205080204" pitchFamily="34" charset="-128"/>
                        </a:rPr>
                        <a:t>Fizikalni: </a:t>
                      </a:r>
                    </a:p>
                    <a:p>
                      <a:pPr marL="457200" marR="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tabLst/>
                      </a:pPr>
                      <a:r>
                        <a:rPr kumimoji="1" lang="sl-SI" altLang="sl-SI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MS PGothic" panose="020B0600070205080204" pitchFamily="34" charset="-128"/>
                        </a:rPr>
                        <a:t> vremenske razmere</a:t>
                      </a:r>
                    </a:p>
                    <a:p>
                      <a:pPr marL="457200" marR="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tabLst/>
                      </a:pPr>
                      <a:r>
                        <a:rPr kumimoji="1" lang="sl-SI" altLang="sl-SI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MS PGothic" panose="020B0600070205080204" pitchFamily="34" charset="-128"/>
                        </a:rPr>
                        <a:t> osvetljenost</a:t>
                      </a:r>
                    </a:p>
                    <a:p>
                      <a:pPr marL="457200" marR="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tabLst/>
                      </a:pPr>
                      <a:r>
                        <a:rPr kumimoji="1" lang="sl-SI" altLang="sl-SI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MS PGothic" panose="020B0600070205080204" pitchFamily="34" charset="-128"/>
                        </a:rPr>
                        <a:t> hrup</a:t>
                      </a:r>
                    </a:p>
                    <a:p>
                      <a:pPr marL="457200" marR="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tabLst/>
                      </a:pPr>
                      <a:r>
                        <a:rPr kumimoji="1" lang="sl-SI" altLang="sl-SI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MS PGothic" panose="020B0600070205080204" pitchFamily="34" charset="-128"/>
                        </a:rPr>
                        <a:t> temperatura</a:t>
                      </a:r>
                    </a:p>
                    <a:p>
                      <a:pPr marL="457200" marR="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tabLst/>
                      </a:pPr>
                      <a:r>
                        <a:rPr kumimoji="1" lang="sl-SI" altLang="sl-SI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MS PGothic" panose="020B0600070205080204" pitchFamily="34" charset="-128"/>
                        </a:rPr>
                        <a:t> urejenost</a:t>
                      </a:r>
                    </a:p>
                    <a:p>
                      <a:pPr marL="457200" marR="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tabLst/>
                      </a:pPr>
                      <a:r>
                        <a:rPr kumimoji="1" lang="sl-SI" altLang="sl-SI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MS PGothic" panose="020B0600070205080204" pitchFamily="34" charset="-128"/>
                        </a:rPr>
                        <a:t> zračnost prostora</a:t>
                      </a:r>
                    </a:p>
                  </a:txBody>
                  <a:tcPr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MS PGothic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sl-SI" altLang="sl-SI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666699"/>
                          </a:solidFill>
                          <a:effectLst/>
                          <a:latin typeface="Times New Roman" panose="02020603050405020304" pitchFamily="18" charset="0"/>
                          <a:ea typeface="MS PGothic" panose="020B0600070205080204" pitchFamily="34" charset="-128"/>
                        </a:rPr>
                        <a:t>Socialni:</a:t>
                      </a:r>
                    </a:p>
                    <a:p>
                      <a:pPr marL="457200" marR="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tabLst/>
                      </a:pPr>
                      <a:r>
                        <a:rPr kumimoji="1" lang="sl-SI" altLang="sl-SI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MS PGothic" panose="020B0600070205080204" pitchFamily="34" charset="-128"/>
                        </a:rPr>
                        <a:t> družina</a:t>
                      </a:r>
                    </a:p>
                    <a:p>
                      <a:pPr marL="457200" marR="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tabLst/>
                      </a:pPr>
                      <a:r>
                        <a:rPr kumimoji="1" lang="sl-SI" altLang="sl-SI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MS PGothic" panose="020B0600070205080204" pitchFamily="34" charset="-128"/>
                        </a:rPr>
                        <a:t> šola</a:t>
                      </a:r>
                    </a:p>
                    <a:p>
                      <a:pPr marL="457200" marR="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tabLst/>
                      </a:pPr>
                      <a:r>
                        <a:rPr kumimoji="1" lang="sl-SI" altLang="sl-SI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MS PGothic" panose="020B0600070205080204" pitchFamily="34" charset="-128"/>
                        </a:rPr>
                        <a:t> širše družbeno okolje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440897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92238499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2F4ABD-623B-3E01-39AC-6C61B7AC29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E0EF756A-CF05-02A8-7814-49B33985D6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"/>
            <a:ext cx="12184738" cy="6886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Skupina 4">
            <a:extLst>
              <a:ext uri="{FF2B5EF4-FFF2-40B4-BE49-F238E27FC236}">
                <a16:creationId xmlns:a16="http://schemas.microsoft.com/office/drawing/2014/main" id="{31D8C01C-4BB0-8B75-5811-D02BAE05F1ED}"/>
              </a:ext>
            </a:extLst>
          </p:cNvPr>
          <p:cNvGrpSpPr/>
          <p:nvPr/>
        </p:nvGrpSpPr>
        <p:grpSpPr>
          <a:xfrm>
            <a:off x="0" y="1020931"/>
            <a:ext cx="10560963" cy="5865699"/>
            <a:chOff x="-51784" y="652709"/>
            <a:chExt cx="8478918" cy="6320656"/>
          </a:xfrm>
        </p:grpSpPr>
        <p:sp>
          <p:nvSpPr>
            <p:cNvPr id="4" name="Pravokotni trikotnik 3">
              <a:extLst>
                <a:ext uri="{FF2B5EF4-FFF2-40B4-BE49-F238E27FC236}">
                  <a16:creationId xmlns:a16="http://schemas.microsoft.com/office/drawing/2014/main" id="{66683D92-C088-3809-70BA-E9543597C80C}"/>
                </a:ext>
              </a:extLst>
            </p:cNvPr>
            <p:cNvSpPr/>
            <p:nvPr/>
          </p:nvSpPr>
          <p:spPr>
            <a:xfrm>
              <a:off x="-51784" y="652709"/>
              <a:ext cx="8478918" cy="6320656"/>
            </a:xfrm>
            <a:prstGeom prst="rtTriangle">
              <a:avLst/>
            </a:prstGeom>
            <a:solidFill>
              <a:srgbClr val="7030A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0" name="Pravokotni trikotnik 9">
              <a:extLst>
                <a:ext uri="{FF2B5EF4-FFF2-40B4-BE49-F238E27FC236}">
                  <a16:creationId xmlns:a16="http://schemas.microsoft.com/office/drawing/2014/main" id="{939586F9-2A9D-A0E9-7C6B-92E3DD4075A6}"/>
                </a:ext>
              </a:extLst>
            </p:cNvPr>
            <p:cNvSpPr/>
            <p:nvPr/>
          </p:nvSpPr>
          <p:spPr>
            <a:xfrm>
              <a:off x="-51783" y="1034151"/>
              <a:ext cx="7760339" cy="5939214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12" name="Pravokotni trikotnik 11">
            <a:extLst>
              <a:ext uri="{FF2B5EF4-FFF2-40B4-BE49-F238E27FC236}">
                <a16:creationId xmlns:a16="http://schemas.microsoft.com/office/drawing/2014/main" id="{D92670BA-93C0-7C3B-A159-462A828FD807}"/>
              </a:ext>
            </a:extLst>
          </p:cNvPr>
          <p:cNvSpPr/>
          <p:nvPr/>
        </p:nvSpPr>
        <p:spPr>
          <a:xfrm rot="10800000">
            <a:off x="648070" y="-8"/>
            <a:ext cx="11550958" cy="3613698"/>
          </a:xfrm>
          <a:prstGeom prst="rtTriangle">
            <a:avLst/>
          </a:prstGeom>
          <a:solidFill>
            <a:srgbClr val="7030A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3" name="Pravokotni trikotnik 12">
            <a:extLst>
              <a:ext uri="{FF2B5EF4-FFF2-40B4-BE49-F238E27FC236}">
                <a16:creationId xmlns:a16="http://schemas.microsoft.com/office/drawing/2014/main" id="{C295BE6E-F5AC-96B1-4C5B-5298C3311711}"/>
              </a:ext>
            </a:extLst>
          </p:cNvPr>
          <p:cNvSpPr/>
          <p:nvPr/>
        </p:nvSpPr>
        <p:spPr>
          <a:xfrm rot="10800000">
            <a:off x="1544714" y="-2"/>
            <a:ext cx="10640023" cy="3156676"/>
          </a:xfrm>
          <a:prstGeom prst="rt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+mj-lt"/>
              <a:buAutoNum type="arabicPeriod"/>
            </a:pPr>
            <a:endParaRPr lang="sl-SI" dirty="0"/>
          </a:p>
        </p:txBody>
      </p:sp>
      <p:sp>
        <p:nvSpPr>
          <p:cNvPr id="2" name="Znak za minus 1">
            <a:extLst>
              <a:ext uri="{FF2B5EF4-FFF2-40B4-BE49-F238E27FC236}">
                <a16:creationId xmlns:a16="http://schemas.microsoft.com/office/drawing/2014/main" id="{88BB30D4-5ED8-3D52-BC00-4A6C1716D557}"/>
              </a:ext>
            </a:extLst>
          </p:cNvPr>
          <p:cNvSpPr/>
          <p:nvPr/>
        </p:nvSpPr>
        <p:spPr>
          <a:xfrm>
            <a:off x="467076" y="-616745"/>
            <a:ext cx="11483624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1A2E7B31-2B19-1779-8EA1-D1E6BF631FFA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Kognitivni procesi - učenje</a:t>
            </a:r>
          </a:p>
        </p:txBody>
      </p: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D8F0676F-1C79-2A07-B23F-7800E7319A1E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3" name="Pravokotnik: zaokroženi vogali 2">
            <a:extLst>
              <a:ext uri="{FF2B5EF4-FFF2-40B4-BE49-F238E27FC236}">
                <a16:creationId xmlns:a16="http://schemas.microsoft.com/office/drawing/2014/main" id="{458CD70A-42AD-0A34-9B53-F207F76D4F85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7" name="Označba mesta vsebine 2">
            <a:extLst>
              <a:ext uri="{FF2B5EF4-FFF2-40B4-BE49-F238E27FC236}">
                <a16:creationId xmlns:a16="http://schemas.microsoft.com/office/drawing/2014/main" id="{641D2B24-4163-95D0-5FA7-4756ABB603AA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200" b="1" u="sng" dirty="0">
                <a:solidFill>
                  <a:srgbClr val="7030A0"/>
                </a:solidFill>
                <a:latin typeface="Comic Sans MS" panose="030F0702030302020204" pitchFamily="66" charset="0"/>
              </a:rPr>
              <a:t>Rezultati učenja so:</a:t>
            </a:r>
          </a:p>
          <a:p>
            <a:pPr marL="0" indent="0">
              <a:buNone/>
            </a:pPr>
            <a:r>
              <a:rPr lang="pl-PL" sz="2200" dirty="0">
                <a:latin typeface="Comic Sans MS" panose="030F0702030302020204" pitchFamily="66" charset="0"/>
              </a:rPr>
              <a:t>- </a:t>
            </a:r>
            <a:r>
              <a:rPr lang="pl-PL" sz="2200" b="1" dirty="0">
                <a:solidFill>
                  <a:srgbClr val="7030A0"/>
                </a:solidFill>
                <a:latin typeface="Comic Sans MS" panose="030F0702030302020204" pitchFamily="66" charset="0"/>
              </a:rPr>
              <a:t>navade: </a:t>
            </a:r>
            <a:r>
              <a:rPr lang="pl-PL" sz="2200" dirty="0">
                <a:latin typeface="Comic Sans MS" panose="030F0702030302020204" pitchFamily="66" charset="0"/>
              </a:rPr>
              <a:t>dejavnosti, ki jih opravljamo samodejno in z lahkoto in nismo pozorni na potek (v širšem pomenu tudi ustaljeni načini čustvovanja, mišljenja, učenja in celo prilagoditve; npr. higienske, prehranjevalne navade; poklicne spretnosti) </a:t>
            </a:r>
            <a:r>
              <a:rPr lang="pl-PL" sz="2200" dirty="0">
                <a:latin typeface="Comic Sans MS" panose="030F0702030302020204" pitchFamily="66" charset="0"/>
                <a:sym typeface="Wingdings" panose="05000000000000000000" pitchFamily="2" charset="2"/>
              </a:rPr>
              <a:t> navade se upirajo spremembam!!!</a:t>
            </a:r>
            <a:endParaRPr lang="pl-PL" sz="22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pl-PL" sz="2200" b="1" dirty="0">
                <a:solidFill>
                  <a:srgbClr val="7030A0"/>
                </a:solidFill>
                <a:latin typeface="Comic Sans MS" panose="030F0702030302020204" pitchFamily="66" charset="0"/>
              </a:rPr>
              <a:t>- spretnosti: </a:t>
            </a:r>
            <a:r>
              <a:rPr lang="pl-PL" sz="2200" dirty="0">
                <a:latin typeface="Comic Sans MS" panose="030F0702030302020204" pitchFamily="66" charset="0"/>
              </a:rPr>
              <a:t>sestavljene senzomotorične navade, ki jih posameznik izvaja v določenih situacijah (hoja, igranje instrumentov, branje, klekljanje …)</a:t>
            </a:r>
          </a:p>
          <a:p>
            <a:pPr marL="0" indent="0">
              <a:buNone/>
            </a:pPr>
            <a:r>
              <a:rPr lang="pl-PL" sz="2200" b="1" dirty="0">
                <a:solidFill>
                  <a:srgbClr val="7030A0"/>
                </a:solidFill>
                <a:latin typeface="Comic Sans MS" panose="030F0702030302020204" pitchFamily="66" charset="0"/>
              </a:rPr>
              <a:t>- znanje: </a:t>
            </a:r>
            <a:r>
              <a:rPr lang="pl-PL" sz="2200" dirty="0">
                <a:latin typeface="Comic Sans MS" panose="030F0702030302020204" pitchFamily="66" charset="0"/>
              </a:rPr>
              <a:t>osvajamo ga z razumevanjem vsebine. Obsega informacije in odnose med njimi (pomen besed, dejstev, pojmov in sodbe, definicije, zakonitosti)</a:t>
            </a:r>
          </a:p>
        </p:txBody>
      </p:sp>
    </p:spTree>
    <p:extLst>
      <p:ext uri="{BB962C8B-B14F-4D97-AF65-F5344CB8AC3E}">
        <p14:creationId xmlns:p14="http://schemas.microsoft.com/office/powerpoint/2010/main" val="409956470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A240DD-FFC6-8AA4-D102-59EECC2C80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98050268-6936-DF8C-7C60-2C8F6E48B3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"/>
            <a:ext cx="12184738" cy="6886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Skupina 4">
            <a:extLst>
              <a:ext uri="{FF2B5EF4-FFF2-40B4-BE49-F238E27FC236}">
                <a16:creationId xmlns:a16="http://schemas.microsoft.com/office/drawing/2014/main" id="{FCF2A70A-A875-8842-6ECB-F9882C19C662}"/>
              </a:ext>
            </a:extLst>
          </p:cNvPr>
          <p:cNvGrpSpPr/>
          <p:nvPr/>
        </p:nvGrpSpPr>
        <p:grpSpPr>
          <a:xfrm>
            <a:off x="0" y="1020931"/>
            <a:ext cx="10560963" cy="5865699"/>
            <a:chOff x="-51784" y="652709"/>
            <a:chExt cx="8478918" cy="6320656"/>
          </a:xfrm>
        </p:grpSpPr>
        <p:sp>
          <p:nvSpPr>
            <p:cNvPr id="4" name="Pravokotni trikotnik 3">
              <a:extLst>
                <a:ext uri="{FF2B5EF4-FFF2-40B4-BE49-F238E27FC236}">
                  <a16:creationId xmlns:a16="http://schemas.microsoft.com/office/drawing/2014/main" id="{9F70640C-53C6-DF66-F6C6-A7D984ECD105}"/>
                </a:ext>
              </a:extLst>
            </p:cNvPr>
            <p:cNvSpPr/>
            <p:nvPr/>
          </p:nvSpPr>
          <p:spPr>
            <a:xfrm>
              <a:off x="-51784" y="652709"/>
              <a:ext cx="8478918" cy="6320656"/>
            </a:xfrm>
            <a:prstGeom prst="rtTriangle">
              <a:avLst/>
            </a:prstGeom>
            <a:solidFill>
              <a:srgbClr val="7030A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0" name="Pravokotni trikotnik 9">
              <a:extLst>
                <a:ext uri="{FF2B5EF4-FFF2-40B4-BE49-F238E27FC236}">
                  <a16:creationId xmlns:a16="http://schemas.microsoft.com/office/drawing/2014/main" id="{656A2458-1160-9C4B-9706-B6EECA7A2CD7}"/>
                </a:ext>
              </a:extLst>
            </p:cNvPr>
            <p:cNvSpPr/>
            <p:nvPr/>
          </p:nvSpPr>
          <p:spPr>
            <a:xfrm>
              <a:off x="-51783" y="1034151"/>
              <a:ext cx="7760339" cy="5939214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12" name="Pravokotni trikotnik 11">
            <a:extLst>
              <a:ext uri="{FF2B5EF4-FFF2-40B4-BE49-F238E27FC236}">
                <a16:creationId xmlns:a16="http://schemas.microsoft.com/office/drawing/2014/main" id="{FCBED6B7-786F-79C5-5558-48CFECA0DB96}"/>
              </a:ext>
            </a:extLst>
          </p:cNvPr>
          <p:cNvSpPr/>
          <p:nvPr/>
        </p:nvSpPr>
        <p:spPr>
          <a:xfrm rot="10800000">
            <a:off x="648070" y="-8"/>
            <a:ext cx="11550958" cy="3613698"/>
          </a:xfrm>
          <a:prstGeom prst="rtTriangle">
            <a:avLst/>
          </a:prstGeom>
          <a:solidFill>
            <a:srgbClr val="7030A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3" name="Pravokotni trikotnik 12">
            <a:extLst>
              <a:ext uri="{FF2B5EF4-FFF2-40B4-BE49-F238E27FC236}">
                <a16:creationId xmlns:a16="http://schemas.microsoft.com/office/drawing/2014/main" id="{B0D40521-2676-02D6-7D9A-EE7F672933EB}"/>
              </a:ext>
            </a:extLst>
          </p:cNvPr>
          <p:cNvSpPr/>
          <p:nvPr/>
        </p:nvSpPr>
        <p:spPr>
          <a:xfrm rot="10800000">
            <a:off x="1544714" y="-2"/>
            <a:ext cx="10640023" cy="3156676"/>
          </a:xfrm>
          <a:prstGeom prst="rt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+mj-lt"/>
              <a:buAutoNum type="arabicPeriod"/>
            </a:pPr>
            <a:endParaRPr lang="sl-SI" dirty="0"/>
          </a:p>
        </p:txBody>
      </p:sp>
      <p:sp>
        <p:nvSpPr>
          <p:cNvPr id="2" name="Znak za minus 1">
            <a:extLst>
              <a:ext uri="{FF2B5EF4-FFF2-40B4-BE49-F238E27FC236}">
                <a16:creationId xmlns:a16="http://schemas.microsoft.com/office/drawing/2014/main" id="{78C5CF48-637F-484C-CD0E-07806D3D9A4C}"/>
              </a:ext>
            </a:extLst>
          </p:cNvPr>
          <p:cNvSpPr/>
          <p:nvPr/>
        </p:nvSpPr>
        <p:spPr>
          <a:xfrm>
            <a:off x="467076" y="-616745"/>
            <a:ext cx="11483624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B46125BB-C75D-70AE-42E2-C45D51870D50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Kognitivni procesi - učenje</a:t>
            </a:r>
          </a:p>
        </p:txBody>
      </p: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76A4B8FC-1D99-7A65-4E7D-47BB924DBD3B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3" name="Pravokotnik: zaokroženi vogali 2">
            <a:extLst>
              <a:ext uri="{FF2B5EF4-FFF2-40B4-BE49-F238E27FC236}">
                <a16:creationId xmlns:a16="http://schemas.microsoft.com/office/drawing/2014/main" id="{2C32D6FA-651D-4A5C-58EB-BF7959685482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7" name="Označba mesta vsebine 2">
            <a:extLst>
              <a:ext uri="{FF2B5EF4-FFF2-40B4-BE49-F238E27FC236}">
                <a16:creationId xmlns:a16="http://schemas.microsoft.com/office/drawing/2014/main" id="{A7AF97AD-B428-2F12-EEB9-429154A8B3F2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200" b="1" u="sng" dirty="0">
                <a:solidFill>
                  <a:srgbClr val="7030A0"/>
                </a:solidFill>
                <a:latin typeface="Comic Sans MS" panose="030F0702030302020204" pitchFamily="66" charset="0"/>
              </a:rPr>
              <a:t>Strategije učenja:</a:t>
            </a:r>
          </a:p>
          <a:p>
            <a:pPr marL="0" indent="0">
              <a:buNone/>
            </a:pPr>
            <a:endParaRPr lang="pl-PL" sz="2200" b="1" u="sng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marL="457200" indent="-457200">
              <a:buAutoNum type="arabicPeriod"/>
            </a:pPr>
            <a:r>
              <a:rPr lang="pl-PL" sz="2200" dirty="0">
                <a:latin typeface="Comic Sans MS" panose="030F0702030302020204" pitchFamily="66" charset="0"/>
              </a:rPr>
              <a:t>Načrtovanje učenja</a:t>
            </a:r>
          </a:p>
          <a:p>
            <a:pPr marL="457200" indent="-457200">
              <a:buAutoNum type="arabicPeriod"/>
            </a:pPr>
            <a:r>
              <a:rPr lang="pl-PL" sz="2200" dirty="0">
                <a:latin typeface="Comic Sans MS" panose="030F0702030302020204" pitchFamily="66" charset="0"/>
              </a:rPr>
              <a:t>Spremljanje učenja</a:t>
            </a:r>
          </a:p>
          <a:p>
            <a:pPr marL="457200" indent="-457200">
              <a:buAutoNum type="arabicPeriod"/>
            </a:pPr>
            <a:r>
              <a:rPr lang="pl-PL" sz="2200" dirty="0">
                <a:latin typeface="Comic Sans MS" panose="030F0702030302020204" pitchFamily="66" charset="0"/>
              </a:rPr>
              <a:t>Vrednotenje in uravnavanje učenja</a:t>
            </a:r>
          </a:p>
          <a:p>
            <a:pPr marL="457200" indent="-457200">
              <a:buAutoNum type="arabicPeriod"/>
            </a:pPr>
            <a:r>
              <a:rPr lang="pl-PL" sz="2200" dirty="0">
                <a:latin typeface="Comic Sans MS" panose="030F0702030302020204" pitchFamily="66" charset="0"/>
              </a:rPr>
              <a:t>Elaboracija</a:t>
            </a:r>
          </a:p>
          <a:p>
            <a:pPr marL="457200" indent="-457200">
              <a:buAutoNum type="arabicPeriod"/>
            </a:pPr>
            <a:r>
              <a:rPr lang="pl-PL" sz="2200" dirty="0">
                <a:latin typeface="Comic Sans MS" panose="030F0702030302020204" pitchFamily="66" charset="0"/>
              </a:rPr>
              <a:t>Organiziranje</a:t>
            </a:r>
          </a:p>
          <a:p>
            <a:pPr marL="457200" indent="-457200">
              <a:buAutoNum type="arabicPeriod"/>
            </a:pPr>
            <a:r>
              <a:rPr lang="pl-PL" sz="2200" dirty="0">
                <a:latin typeface="Comic Sans MS" panose="030F0702030302020204" pitchFamily="66" charset="0"/>
              </a:rPr>
              <a:t>Ponavljanje</a:t>
            </a:r>
          </a:p>
        </p:txBody>
      </p:sp>
    </p:spTree>
    <p:extLst>
      <p:ext uri="{BB962C8B-B14F-4D97-AF65-F5344CB8AC3E}">
        <p14:creationId xmlns:p14="http://schemas.microsoft.com/office/powerpoint/2010/main" val="4208319050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68CFC9-E312-4F0A-8685-57E0C867C3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4233C456-501B-3313-809A-2A45936939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"/>
            <a:ext cx="12184738" cy="6886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Skupina 4">
            <a:extLst>
              <a:ext uri="{FF2B5EF4-FFF2-40B4-BE49-F238E27FC236}">
                <a16:creationId xmlns:a16="http://schemas.microsoft.com/office/drawing/2014/main" id="{AB56D1E9-73DC-8D1D-73FE-B39462CC54DB}"/>
              </a:ext>
            </a:extLst>
          </p:cNvPr>
          <p:cNvGrpSpPr/>
          <p:nvPr/>
        </p:nvGrpSpPr>
        <p:grpSpPr>
          <a:xfrm>
            <a:off x="0" y="1020931"/>
            <a:ext cx="10560963" cy="5865699"/>
            <a:chOff x="-51784" y="652709"/>
            <a:chExt cx="8478918" cy="6320656"/>
          </a:xfrm>
        </p:grpSpPr>
        <p:sp>
          <p:nvSpPr>
            <p:cNvPr id="4" name="Pravokotni trikotnik 3">
              <a:extLst>
                <a:ext uri="{FF2B5EF4-FFF2-40B4-BE49-F238E27FC236}">
                  <a16:creationId xmlns:a16="http://schemas.microsoft.com/office/drawing/2014/main" id="{5093F9A6-6602-C1FD-E504-CC503B01B956}"/>
                </a:ext>
              </a:extLst>
            </p:cNvPr>
            <p:cNvSpPr/>
            <p:nvPr/>
          </p:nvSpPr>
          <p:spPr>
            <a:xfrm>
              <a:off x="-51784" y="652709"/>
              <a:ext cx="8478918" cy="6320656"/>
            </a:xfrm>
            <a:prstGeom prst="rtTriangle">
              <a:avLst/>
            </a:prstGeom>
            <a:solidFill>
              <a:srgbClr val="7030A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0" name="Pravokotni trikotnik 9">
              <a:extLst>
                <a:ext uri="{FF2B5EF4-FFF2-40B4-BE49-F238E27FC236}">
                  <a16:creationId xmlns:a16="http://schemas.microsoft.com/office/drawing/2014/main" id="{81C5A898-701E-0312-06EF-89F1A027B86C}"/>
                </a:ext>
              </a:extLst>
            </p:cNvPr>
            <p:cNvSpPr/>
            <p:nvPr/>
          </p:nvSpPr>
          <p:spPr>
            <a:xfrm>
              <a:off x="-51783" y="1034151"/>
              <a:ext cx="7760339" cy="5939214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12" name="Pravokotni trikotnik 11">
            <a:extLst>
              <a:ext uri="{FF2B5EF4-FFF2-40B4-BE49-F238E27FC236}">
                <a16:creationId xmlns:a16="http://schemas.microsoft.com/office/drawing/2014/main" id="{D9D38AE4-448D-BE24-F904-904141DBF8FA}"/>
              </a:ext>
            </a:extLst>
          </p:cNvPr>
          <p:cNvSpPr/>
          <p:nvPr/>
        </p:nvSpPr>
        <p:spPr>
          <a:xfrm rot="10800000">
            <a:off x="648070" y="-8"/>
            <a:ext cx="11550958" cy="3613698"/>
          </a:xfrm>
          <a:prstGeom prst="rtTriangle">
            <a:avLst/>
          </a:prstGeom>
          <a:solidFill>
            <a:srgbClr val="7030A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3" name="Pravokotni trikotnik 12">
            <a:extLst>
              <a:ext uri="{FF2B5EF4-FFF2-40B4-BE49-F238E27FC236}">
                <a16:creationId xmlns:a16="http://schemas.microsoft.com/office/drawing/2014/main" id="{066FF26E-5517-B527-A727-079F038B6E8A}"/>
              </a:ext>
            </a:extLst>
          </p:cNvPr>
          <p:cNvSpPr/>
          <p:nvPr/>
        </p:nvSpPr>
        <p:spPr>
          <a:xfrm rot="10800000">
            <a:off x="1544714" y="-2"/>
            <a:ext cx="10640023" cy="3156676"/>
          </a:xfrm>
          <a:prstGeom prst="rt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+mj-lt"/>
              <a:buAutoNum type="arabicPeriod"/>
            </a:pPr>
            <a:endParaRPr lang="sl-SI" dirty="0"/>
          </a:p>
        </p:txBody>
      </p:sp>
      <p:sp>
        <p:nvSpPr>
          <p:cNvPr id="2" name="Znak za minus 1">
            <a:extLst>
              <a:ext uri="{FF2B5EF4-FFF2-40B4-BE49-F238E27FC236}">
                <a16:creationId xmlns:a16="http://schemas.microsoft.com/office/drawing/2014/main" id="{454F4BA5-C18B-50A1-674E-0221679B0468}"/>
              </a:ext>
            </a:extLst>
          </p:cNvPr>
          <p:cNvSpPr/>
          <p:nvPr/>
        </p:nvSpPr>
        <p:spPr>
          <a:xfrm>
            <a:off x="467076" y="-616745"/>
            <a:ext cx="11483624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0DF67A49-9D78-E327-AA22-138B4FF2B12C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Kognitivni procesi - učenje</a:t>
            </a:r>
          </a:p>
        </p:txBody>
      </p: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BD505436-B9CC-1C5E-C6B8-6F9F48546E69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3" name="Pravokotnik: zaokroženi vogali 2">
            <a:extLst>
              <a:ext uri="{FF2B5EF4-FFF2-40B4-BE49-F238E27FC236}">
                <a16:creationId xmlns:a16="http://schemas.microsoft.com/office/drawing/2014/main" id="{A519C1D4-4804-A155-9C1E-70DC979DF591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7" name="Označba mesta vsebine 2">
            <a:extLst>
              <a:ext uri="{FF2B5EF4-FFF2-40B4-BE49-F238E27FC236}">
                <a16:creationId xmlns:a16="http://schemas.microsoft.com/office/drawing/2014/main" id="{76C08F29-CAE0-07F9-3F22-3762A32907FB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200" dirty="0">
                <a:latin typeface="Comic Sans MS" panose="030F0702030302020204" pitchFamily="66" charset="0"/>
              </a:rPr>
              <a:t>Kakšen je pomen sposobnosti, motivacije, čustev in učnih slogov za učenje?</a:t>
            </a:r>
          </a:p>
          <a:p>
            <a:pPr marL="0" indent="0">
              <a:buNone/>
            </a:pPr>
            <a:endParaRPr lang="pl-PL" sz="22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pl-PL" sz="2200" dirty="0">
                <a:latin typeface="Comic Sans MS" panose="030F0702030302020204" pitchFamily="66" charset="0"/>
              </a:rPr>
              <a:t>Razloži naslednje načine za izboljšanje zapomnitve in uspešnejše učenje:</a:t>
            </a:r>
          </a:p>
          <a:p>
            <a:pPr marL="0" indent="0">
              <a:buNone/>
            </a:pPr>
            <a:r>
              <a:rPr lang="pl-PL" sz="2200" dirty="0">
                <a:latin typeface="Comic Sans MS" panose="030F0702030302020204" pitchFamily="66" charset="0"/>
              </a:rPr>
              <a:t>- miselni vzorci</a:t>
            </a:r>
          </a:p>
          <a:p>
            <a:pPr marL="0" indent="0">
              <a:buNone/>
            </a:pPr>
            <a:r>
              <a:rPr lang="pl-PL" sz="2200" dirty="0">
                <a:latin typeface="Comic Sans MS" panose="030F0702030302020204" pitchFamily="66" charset="0"/>
              </a:rPr>
              <a:t>- ponazoritve</a:t>
            </a:r>
          </a:p>
          <a:p>
            <a:pPr marL="0" indent="0">
              <a:buNone/>
            </a:pPr>
            <a:r>
              <a:rPr lang="pl-PL" sz="2200" dirty="0">
                <a:latin typeface="Comic Sans MS" panose="030F0702030302020204" pitchFamily="66" charset="0"/>
              </a:rPr>
              <a:t>- povezovanje</a:t>
            </a:r>
          </a:p>
          <a:p>
            <a:pPr marL="0" indent="0">
              <a:buNone/>
            </a:pPr>
            <a:r>
              <a:rPr lang="pl-PL" sz="2200" dirty="0">
                <a:latin typeface="Comic Sans MS" panose="030F0702030302020204" pitchFamily="66" charset="0"/>
              </a:rPr>
              <a:t>- ponavljanje</a:t>
            </a:r>
          </a:p>
          <a:p>
            <a:pPr marL="0" indent="0">
              <a:buNone/>
            </a:pPr>
            <a:r>
              <a:rPr lang="pl-PL" sz="2200" dirty="0">
                <a:latin typeface="Comic Sans MS" panose="030F0702030302020204" pitchFamily="66" charset="0"/>
              </a:rPr>
              <a:t>- osmišljanje</a:t>
            </a:r>
          </a:p>
        </p:txBody>
      </p:sp>
    </p:spTree>
    <p:extLst>
      <p:ext uri="{BB962C8B-B14F-4D97-AF65-F5344CB8AC3E}">
        <p14:creationId xmlns:p14="http://schemas.microsoft.com/office/powerpoint/2010/main" val="5614361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B07B5A-EE8A-3CF3-C33F-6C57211559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oljeZBesedilom 5">
            <a:extLst>
              <a:ext uri="{FF2B5EF4-FFF2-40B4-BE49-F238E27FC236}">
                <a16:creationId xmlns:a16="http://schemas.microsoft.com/office/drawing/2014/main" id="{2E932E76-0D5C-6873-9DE2-CB266A382A47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Kognitivni procesi - zaznavanje</a:t>
            </a:r>
          </a:p>
        </p:txBody>
      </p: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81ED69C6-E679-5F03-DDD6-A56A4DB2F89E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FE111C3-50CD-9852-4DE5-EDDE7AA7E03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-1839" t="10039" b="40894"/>
          <a:stretch/>
        </p:blipFill>
        <p:spPr>
          <a:xfrm>
            <a:off x="1718557" y="-31980"/>
            <a:ext cx="8622079" cy="6889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4196057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902DB4-E335-97D0-2E65-08F5ADB48D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ravokotni trikotnik 12">
            <a:extLst>
              <a:ext uri="{FF2B5EF4-FFF2-40B4-BE49-F238E27FC236}">
                <a16:creationId xmlns:a16="http://schemas.microsoft.com/office/drawing/2014/main" id="{E65DCC29-ABF1-A19A-4EE6-188487D226FE}"/>
              </a:ext>
            </a:extLst>
          </p:cNvPr>
          <p:cNvSpPr/>
          <p:nvPr/>
        </p:nvSpPr>
        <p:spPr>
          <a:xfrm rot="10800000">
            <a:off x="1544714" y="-2"/>
            <a:ext cx="10640023" cy="3156676"/>
          </a:xfrm>
          <a:prstGeom prst="rt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+mj-lt"/>
              <a:buAutoNum type="arabicPeriod"/>
            </a:pPr>
            <a:endParaRPr lang="sl-SI" dirty="0"/>
          </a:p>
        </p:txBody>
      </p: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A0367C5C-40C0-7E7F-E15F-556DCB28A727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pic>
        <p:nvPicPr>
          <p:cNvPr id="3" name="Picture 9">
            <a:extLst>
              <a:ext uri="{FF2B5EF4-FFF2-40B4-BE49-F238E27FC236}">
                <a16:creationId xmlns:a16="http://schemas.microsoft.com/office/drawing/2014/main" id="{315F3BB1-0547-5A53-55C4-06D9B46725C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62245"/>
          <a:stretch>
            <a:fillRect/>
          </a:stretch>
        </p:blipFill>
        <p:spPr>
          <a:xfrm>
            <a:off x="1317800" y="402626"/>
            <a:ext cx="9665933" cy="6052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3744767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0FF117-4581-D596-9180-1719808E23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D74F2236-37E0-1733-162B-EAAE241351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"/>
            <a:ext cx="12184738" cy="6886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Skupina 4">
            <a:extLst>
              <a:ext uri="{FF2B5EF4-FFF2-40B4-BE49-F238E27FC236}">
                <a16:creationId xmlns:a16="http://schemas.microsoft.com/office/drawing/2014/main" id="{1628F8FB-945A-046E-C422-E5F8D851DCAA}"/>
              </a:ext>
            </a:extLst>
          </p:cNvPr>
          <p:cNvGrpSpPr/>
          <p:nvPr/>
        </p:nvGrpSpPr>
        <p:grpSpPr>
          <a:xfrm>
            <a:off x="0" y="1020931"/>
            <a:ext cx="10560963" cy="5865699"/>
            <a:chOff x="-51784" y="652709"/>
            <a:chExt cx="8478918" cy="6320656"/>
          </a:xfrm>
        </p:grpSpPr>
        <p:sp>
          <p:nvSpPr>
            <p:cNvPr id="4" name="Pravokotni trikotnik 3">
              <a:extLst>
                <a:ext uri="{FF2B5EF4-FFF2-40B4-BE49-F238E27FC236}">
                  <a16:creationId xmlns:a16="http://schemas.microsoft.com/office/drawing/2014/main" id="{52657901-8F00-198E-D1DA-8827DF8B1369}"/>
                </a:ext>
              </a:extLst>
            </p:cNvPr>
            <p:cNvSpPr/>
            <p:nvPr/>
          </p:nvSpPr>
          <p:spPr>
            <a:xfrm>
              <a:off x="-51784" y="652709"/>
              <a:ext cx="8478918" cy="6320656"/>
            </a:xfrm>
            <a:prstGeom prst="rtTriangle">
              <a:avLst/>
            </a:prstGeom>
            <a:solidFill>
              <a:srgbClr val="7030A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0" name="Pravokotni trikotnik 9">
              <a:extLst>
                <a:ext uri="{FF2B5EF4-FFF2-40B4-BE49-F238E27FC236}">
                  <a16:creationId xmlns:a16="http://schemas.microsoft.com/office/drawing/2014/main" id="{70162049-6A11-C3AE-2A6B-A87F93BBCAA7}"/>
                </a:ext>
              </a:extLst>
            </p:cNvPr>
            <p:cNvSpPr/>
            <p:nvPr/>
          </p:nvSpPr>
          <p:spPr>
            <a:xfrm>
              <a:off x="-51783" y="1034151"/>
              <a:ext cx="7760339" cy="5939214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12" name="Pravokotni trikotnik 11">
            <a:extLst>
              <a:ext uri="{FF2B5EF4-FFF2-40B4-BE49-F238E27FC236}">
                <a16:creationId xmlns:a16="http://schemas.microsoft.com/office/drawing/2014/main" id="{DC9CD841-D10B-26F6-80F1-5153EBF21676}"/>
              </a:ext>
            </a:extLst>
          </p:cNvPr>
          <p:cNvSpPr/>
          <p:nvPr/>
        </p:nvSpPr>
        <p:spPr>
          <a:xfrm rot="10800000">
            <a:off x="648070" y="-8"/>
            <a:ext cx="11550958" cy="3613698"/>
          </a:xfrm>
          <a:prstGeom prst="rtTriangle">
            <a:avLst/>
          </a:prstGeom>
          <a:solidFill>
            <a:srgbClr val="7030A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3" name="Pravokotni trikotnik 12">
            <a:extLst>
              <a:ext uri="{FF2B5EF4-FFF2-40B4-BE49-F238E27FC236}">
                <a16:creationId xmlns:a16="http://schemas.microsoft.com/office/drawing/2014/main" id="{699EC5D3-0C39-AAA4-65B0-3486CBA5FF0E}"/>
              </a:ext>
            </a:extLst>
          </p:cNvPr>
          <p:cNvSpPr/>
          <p:nvPr/>
        </p:nvSpPr>
        <p:spPr>
          <a:xfrm rot="10800000">
            <a:off x="1544714" y="-2"/>
            <a:ext cx="10640023" cy="3156676"/>
          </a:xfrm>
          <a:prstGeom prst="rt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+mj-lt"/>
              <a:buAutoNum type="arabicPeriod"/>
            </a:pPr>
            <a:endParaRPr lang="sl-SI" dirty="0"/>
          </a:p>
        </p:txBody>
      </p:sp>
      <p:sp>
        <p:nvSpPr>
          <p:cNvPr id="2" name="Znak za minus 1">
            <a:extLst>
              <a:ext uri="{FF2B5EF4-FFF2-40B4-BE49-F238E27FC236}">
                <a16:creationId xmlns:a16="http://schemas.microsoft.com/office/drawing/2014/main" id="{A4D6B877-46C0-B51C-DEFE-AC813F30614C}"/>
              </a:ext>
            </a:extLst>
          </p:cNvPr>
          <p:cNvSpPr/>
          <p:nvPr/>
        </p:nvSpPr>
        <p:spPr>
          <a:xfrm>
            <a:off x="467076" y="-616745"/>
            <a:ext cx="11483624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6E0337DD-CD30-2CFD-6EEB-CEFDD5EDF12F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Kognitivni procesi - učenje</a:t>
            </a:r>
          </a:p>
        </p:txBody>
      </p: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E37A1D12-637E-37CA-6BF2-F6BD3ADD12F3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3" name="Pravokotnik: zaokroženi vogali 2">
            <a:extLst>
              <a:ext uri="{FF2B5EF4-FFF2-40B4-BE49-F238E27FC236}">
                <a16:creationId xmlns:a16="http://schemas.microsoft.com/office/drawing/2014/main" id="{B271902C-113D-3BA5-387D-FBBBBBAD10CB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7" name="Označba mesta vsebine 2">
            <a:extLst>
              <a:ext uri="{FF2B5EF4-FFF2-40B4-BE49-F238E27FC236}">
                <a16:creationId xmlns:a16="http://schemas.microsoft.com/office/drawing/2014/main" id="{B0AB7673-5D38-AF69-4984-92D57F08E782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200" b="1" u="sng" dirty="0">
                <a:solidFill>
                  <a:srgbClr val="7030A0"/>
                </a:solidFill>
                <a:latin typeface="Comic Sans MS" panose="030F0702030302020204" pitchFamily="66" charset="0"/>
              </a:rPr>
              <a:t>SPOMIN/POMNJENJE:</a:t>
            </a:r>
          </a:p>
          <a:p>
            <a:pPr marL="0" indent="0">
              <a:buNone/>
            </a:pPr>
            <a:r>
              <a:rPr lang="pl-PL" sz="2200" dirty="0">
                <a:solidFill>
                  <a:srgbClr val="483700"/>
                </a:solidFill>
                <a:latin typeface="Comic Sans MS" panose="030F0702030302020204" pitchFamily="66" charset="0"/>
              </a:rPr>
              <a:t>- pomnjenje: proces usvajanja, ohranjanja in obnavljanja informacij</a:t>
            </a:r>
          </a:p>
          <a:p>
            <a:pPr marL="0" indent="0">
              <a:buNone/>
            </a:pPr>
            <a:endParaRPr lang="pl-PL" sz="2200" b="1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pl-PL" sz="2200" b="1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Elipsa 7">
            <a:extLst>
              <a:ext uri="{FF2B5EF4-FFF2-40B4-BE49-F238E27FC236}">
                <a16:creationId xmlns:a16="http://schemas.microsoft.com/office/drawing/2014/main" id="{1DF13BB2-75F2-5307-7F48-6F07FD956935}"/>
              </a:ext>
            </a:extLst>
          </p:cNvPr>
          <p:cNvSpPr/>
          <p:nvPr/>
        </p:nvSpPr>
        <p:spPr>
          <a:xfrm>
            <a:off x="1293432" y="3227455"/>
            <a:ext cx="2567941" cy="1587458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2000" b="1" dirty="0"/>
              <a:t>USVAJANJE (učenje):</a:t>
            </a:r>
          </a:p>
          <a:p>
            <a:pPr algn="ctr"/>
            <a:r>
              <a:rPr lang="sl-SI" sz="2000" b="1" dirty="0"/>
              <a:t>začetni zapis </a:t>
            </a:r>
            <a:r>
              <a:rPr lang="sl-SI" sz="2000" b="1" dirty="0" err="1"/>
              <a:t>info</a:t>
            </a:r>
            <a:r>
              <a:rPr lang="sl-SI" sz="2000" b="1" dirty="0"/>
              <a:t>.</a:t>
            </a:r>
          </a:p>
        </p:txBody>
      </p:sp>
      <p:sp>
        <p:nvSpPr>
          <p:cNvPr id="11" name="Elipsa 10">
            <a:extLst>
              <a:ext uri="{FF2B5EF4-FFF2-40B4-BE49-F238E27FC236}">
                <a16:creationId xmlns:a16="http://schemas.microsoft.com/office/drawing/2014/main" id="{DF607D2F-6CB3-009C-5018-0B3870FCF56F}"/>
              </a:ext>
            </a:extLst>
          </p:cNvPr>
          <p:cNvSpPr/>
          <p:nvPr/>
        </p:nvSpPr>
        <p:spPr>
          <a:xfrm>
            <a:off x="4538828" y="3254631"/>
            <a:ext cx="2567941" cy="1587458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2000" b="1" dirty="0"/>
              <a:t>OHRANJANJE:</a:t>
            </a:r>
          </a:p>
          <a:p>
            <a:pPr algn="ctr"/>
            <a:r>
              <a:rPr lang="sl-SI" sz="2000" b="1" dirty="0"/>
              <a:t>shranjevanje za prihodnost</a:t>
            </a:r>
          </a:p>
        </p:txBody>
      </p:sp>
      <p:sp>
        <p:nvSpPr>
          <p:cNvPr id="14" name="Elipsa 13">
            <a:extLst>
              <a:ext uri="{FF2B5EF4-FFF2-40B4-BE49-F238E27FC236}">
                <a16:creationId xmlns:a16="http://schemas.microsoft.com/office/drawing/2014/main" id="{8125C162-C5A0-D1DB-DC16-FC7502557807}"/>
              </a:ext>
            </a:extLst>
          </p:cNvPr>
          <p:cNvSpPr/>
          <p:nvPr/>
        </p:nvSpPr>
        <p:spPr>
          <a:xfrm>
            <a:off x="7687399" y="3235406"/>
            <a:ext cx="2567941" cy="1587458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2000" b="1" dirty="0"/>
              <a:t>OBNAVLJANJE: ozaveščanje shranjenega</a:t>
            </a:r>
          </a:p>
        </p:txBody>
      </p:sp>
      <p:cxnSp>
        <p:nvCxnSpPr>
          <p:cNvPr id="15" name="Raven puščični povezovalnik 14">
            <a:extLst>
              <a:ext uri="{FF2B5EF4-FFF2-40B4-BE49-F238E27FC236}">
                <a16:creationId xmlns:a16="http://schemas.microsoft.com/office/drawing/2014/main" id="{FC850446-57DB-5F11-1499-E88B1C891787}"/>
              </a:ext>
            </a:extLst>
          </p:cNvPr>
          <p:cNvCxnSpPr>
            <a:cxnSpLocks/>
          </p:cNvCxnSpPr>
          <p:nvPr/>
        </p:nvCxnSpPr>
        <p:spPr>
          <a:xfrm flipH="1">
            <a:off x="7271897" y="4580392"/>
            <a:ext cx="787509" cy="55782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Raven puščični povezovalnik 15">
            <a:extLst>
              <a:ext uri="{FF2B5EF4-FFF2-40B4-BE49-F238E27FC236}">
                <a16:creationId xmlns:a16="http://schemas.microsoft.com/office/drawing/2014/main" id="{F0CD1A10-17A1-CAFF-70CA-3FFC91747C0B}"/>
              </a:ext>
            </a:extLst>
          </p:cNvPr>
          <p:cNvCxnSpPr>
            <a:cxnSpLocks/>
          </p:cNvCxnSpPr>
          <p:nvPr/>
        </p:nvCxnSpPr>
        <p:spPr>
          <a:xfrm flipH="1">
            <a:off x="8764920" y="4823484"/>
            <a:ext cx="122762" cy="61417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Raven puščični povezovalnik 16">
            <a:extLst>
              <a:ext uri="{FF2B5EF4-FFF2-40B4-BE49-F238E27FC236}">
                <a16:creationId xmlns:a16="http://schemas.microsoft.com/office/drawing/2014/main" id="{266D44E4-4D3F-18EC-E004-87E5142BA335}"/>
              </a:ext>
            </a:extLst>
          </p:cNvPr>
          <p:cNvCxnSpPr>
            <a:cxnSpLocks/>
          </p:cNvCxnSpPr>
          <p:nvPr/>
        </p:nvCxnSpPr>
        <p:spPr>
          <a:xfrm>
            <a:off x="9878562" y="4598090"/>
            <a:ext cx="345680" cy="50964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8" name="PoljeZBesedilom 17">
            <a:extLst>
              <a:ext uri="{FF2B5EF4-FFF2-40B4-BE49-F238E27FC236}">
                <a16:creationId xmlns:a16="http://schemas.microsoft.com/office/drawing/2014/main" id="{660144EC-1934-9488-6560-F5A67EDBCE07}"/>
              </a:ext>
            </a:extLst>
          </p:cNvPr>
          <p:cNvSpPr txBox="1"/>
          <p:nvPr/>
        </p:nvSpPr>
        <p:spPr>
          <a:xfrm>
            <a:off x="6716775" y="5233528"/>
            <a:ext cx="8929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dirty="0">
                <a:latin typeface="Comic Sans MS" panose="030F0702030302020204" pitchFamily="66" charset="0"/>
              </a:rPr>
              <a:t>priklic</a:t>
            </a:r>
          </a:p>
        </p:txBody>
      </p:sp>
      <p:sp>
        <p:nvSpPr>
          <p:cNvPr id="19" name="PoljeZBesedilom 18">
            <a:extLst>
              <a:ext uri="{FF2B5EF4-FFF2-40B4-BE49-F238E27FC236}">
                <a16:creationId xmlns:a16="http://schemas.microsoft.com/office/drawing/2014/main" id="{D8005823-6768-49BA-9E09-FC4D6757C485}"/>
              </a:ext>
            </a:extLst>
          </p:cNvPr>
          <p:cNvSpPr txBox="1"/>
          <p:nvPr/>
        </p:nvSpPr>
        <p:spPr>
          <a:xfrm>
            <a:off x="7951483" y="5506610"/>
            <a:ext cx="17453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dirty="0">
                <a:latin typeface="Comic Sans MS" panose="030F0702030302020204" pitchFamily="66" charset="0"/>
              </a:rPr>
              <a:t>prepoznavanje</a:t>
            </a:r>
          </a:p>
        </p:txBody>
      </p:sp>
      <p:sp>
        <p:nvSpPr>
          <p:cNvPr id="20" name="PoljeZBesedilom 19">
            <a:extLst>
              <a:ext uri="{FF2B5EF4-FFF2-40B4-BE49-F238E27FC236}">
                <a16:creationId xmlns:a16="http://schemas.microsoft.com/office/drawing/2014/main" id="{82A576FC-5F4E-B704-4519-2DD31611307E}"/>
              </a:ext>
            </a:extLst>
          </p:cNvPr>
          <p:cNvSpPr txBox="1"/>
          <p:nvPr/>
        </p:nvSpPr>
        <p:spPr>
          <a:xfrm>
            <a:off x="9877822" y="5279695"/>
            <a:ext cx="14142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dirty="0">
                <a:latin typeface="Comic Sans MS" panose="030F0702030302020204" pitchFamily="66" charset="0"/>
              </a:rPr>
              <a:t>prihranek časa</a:t>
            </a:r>
          </a:p>
        </p:txBody>
      </p:sp>
    </p:spTree>
    <p:extLst>
      <p:ext uri="{BB962C8B-B14F-4D97-AF65-F5344CB8AC3E}">
        <p14:creationId xmlns:p14="http://schemas.microsoft.com/office/powerpoint/2010/main" val="1080085903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BCAF9F-224D-70A5-EF22-D86909A758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9BB26E96-3F47-042E-8BED-26A291B815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"/>
            <a:ext cx="12184738" cy="6886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Skupina 4">
            <a:extLst>
              <a:ext uri="{FF2B5EF4-FFF2-40B4-BE49-F238E27FC236}">
                <a16:creationId xmlns:a16="http://schemas.microsoft.com/office/drawing/2014/main" id="{3598D143-529F-7403-E178-283C29B48474}"/>
              </a:ext>
            </a:extLst>
          </p:cNvPr>
          <p:cNvGrpSpPr/>
          <p:nvPr/>
        </p:nvGrpSpPr>
        <p:grpSpPr>
          <a:xfrm>
            <a:off x="0" y="1020931"/>
            <a:ext cx="10560963" cy="5865699"/>
            <a:chOff x="-51784" y="652709"/>
            <a:chExt cx="8478918" cy="6320656"/>
          </a:xfrm>
        </p:grpSpPr>
        <p:sp>
          <p:nvSpPr>
            <p:cNvPr id="4" name="Pravokotni trikotnik 3">
              <a:extLst>
                <a:ext uri="{FF2B5EF4-FFF2-40B4-BE49-F238E27FC236}">
                  <a16:creationId xmlns:a16="http://schemas.microsoft.com/office/drawing/2014/main" id="{A0F984BB-F094-C581-BC41-7C14E2550630}"/>
                </a:ext>
              </a:extLst>
            </p:cNvPr>
            <p:cNvSpPr/>
            <p:nvPr/>
          </p:nvSpPr>
          <p:spPr>
            <a:xfrm>
              <a:off x="-51784" y="652709"/>
              <a:ext cx="8478918" cy="6320656"/>
            </a:xfrm>
            <a:prstGeom prst="rtTriangle">
              <a:avLst/>
            </a:prstGeom>
            <a:solidFill>
              <a:srgbClr val="7030A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0" name="Pravokotni trikotnik 9">
              <a:extLst>
                <a:ext uri="{FF2B5EF4-FFF2-40B4-BE49-F238E27FC236}">
                  <a16:creationId xmlns:a16="http://schemas.microsoft.com/office/drawing/2014/main" id="{F3CACD1C-0E2B-9172-4FEF-9FDDD2673DEE}"/>
                </a:ext>
              </a:extLst>
            </p:cNvPr>
            <p:cNvSpPr/>
            <p:nvPr/>
          </p:nvSpPr>
          <p:spPr>
            <a:xfrm>
              <a:off x="-51783" y="1034151"/>
              <a:ext cx="7760339" cy="5939214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12" name="Pravokotni trikotnik 11">
            <a:extLst>
              <a:ext uri="{FF2B5EF4-FFF2-40B4-BE49-F238E27FC236}">
                <a16:creationId xmlns:a16="http://schemas.microsoft.com/office/drawing/2014/main" id="{53533C17-A4CD-DD1F-A69B-432C42D62E9D}"/>
              </a:ext>
            </a:extLst>
          </p:cNvPr>
          <p:cNvSpPr/>
          <p:nvPr/>
        </p:nvSpPr>
        <p:spPr>
          <a:xfrm rot="10800000">
            <a:off x="648070" y="-8"/>
            <a:ext cx="11550958" cy="3613698"/>
          </a:xfrm>
          <a:prstGeom prst="rtTriangle">
            <a:avLst/>
          </a:prstGeom>
          <a:solidFill>
            <a:srgbClr val="7030A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3" name="Pravokotni trikotnik 12">
            <a:extLst>
              <a:ext uri="{FF2B5EF4-FFF2-40B4-BE49-F238E27FC236}">
                <a16:creationId xmlns:a16="http://schemas.microsoft.com/office/drawing/2014/main" id="{2343805D-7BAD-ED2C-7B73-150630E9ABB5}"/>
              </a:ext>
            </a:extLst>
          </p:cNvPr>
          <p:cNvSpPr/>
          <p:nvPr/>
        </p:nvSpPr>
        <p:spPr>
          <a:xfrm rot="10800000">
            <a:off x="1544714" y="-2"/>
            <a:ext cx="10640023" cy="3156676"/>
          </a:xfrm>
          <a:prstGeom prst="rt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+mj-lt"/>
              <a:buAutoNum type="arabicPeriod"/>
            </a:pPr>
            <a:endParaRPr lang="sl-SI" dirty="0"/>
          </a:p>
        </p:txBody>
      </p:sp>
      <p:sp>
        <p:nvSpPr>
          <p:cNvPr id="2" name="Znak za minus 1">
            <a:extLst>
              <a:ext uri="{FF2B5EF4-FFF2-40B4-BE49-F238E27FC236}">
                <a16:creationId xmlns:a16="http://schemas.microsoft.com/office/drawing/2014/main" id="{ED31E93C-2C39-CC89-3ED9-0307FADC3D52}"/>
              </a:ext>
            </a:extLst>
          </p:cNvPr>
          <p:cNvSpPr/>
          <p:nvPr/>
        </p:nvSpPr>
        <p:spPr>
          <a:xfrm>
            <a:off x="467076" y="-616745"/>
            <a:ext cx="11483624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8DB8301F-BE58-61C7-C7E9-6DA75D31D1CA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Kognitivni procesi - učenje</a:t>
            </a:r>
          </a:p>
        </p:txBody>
      </p: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7CB90C8E-2B02-8D73-BE3E-B4C3B467ABA6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pic>
        <p:nvPicPr>
          <p:cNvPr id="3" name="Picture 5">
            <a:extLst>
              <a:ext uri="{FF2B5EF4-FFF2-40B4-BE49-F238E27FC236}">
                <a16:creationId xmlns:a16="http://schemas.microsoft.com/office/drawing/2014/main" id="{5C472031-E3B2-D9BA-3CF2-BE0FF32438E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503956" y="1923669"/>
            <a:ext cx="9409862" cy="386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9054065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171AB8-A97A-E3E1-8873-606CA16709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414A3A2C-3468-B9FE-73D3-6AED4A1557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"/>
            <a:ext cx="12184738" cy="6886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Skupina 4">
            <a:extLst>
              <a:ext uri="{FF2B5EF4-FFF2-40B4-BE49-F238E27FC236}">
                <a16:creationId xmlns:a16="http://schemas.microsoft.com/office/drawing/2014/main" id="{3308E60D-85B0-25CD-A574-7DE4B8102FF2}"/>
              </a:ext>
            </a:extLst>
          </p:cNvPr>
          <p:cNvGrpSpPr/>
          <p:nvPr/>
        </p:nvGrpSpPr>
        <p:grpSpPr>
          <a:xfrm>
            <a:off x="0" y="1020931"/>
            <a:ext cx="10560963" cy="5865699"/>
            <a:chOff x="-51784" y="652709"/>
            <a:chExt cx="8478918" cy="6320656"/>
          </a:xfrm>
        </p:grpSpPr>
        <p:sp>
          <p:nvSpPr>
            <p:cNvPr id="4" name="Pravokotni trikotnik 3">
              <a:extLst>
                <a:ext uri="{FF2B5EF4-FFF2-40B4-BE49-F238E27FC236}">
                  <a16:creationId xmlns:a16="http://schemas.microsoft.com/office/drawing/2014/main" id="{34C7E58A-582D-7704-00AA-48A6DADE28BE}"/>
                </a:ext>
              </a:extLst>
            </p:cNvPr>
            <p:cNvSpPr/>
            <p:nvPr/>
          </p:nvSpPr>
          <p:spPr>
            <a:xfrm>
              <a:off x="-51784" y="652709"/>
              <a:ext cx="8478918" cy="6320656"/>
            </a:xfrm>
            <a:prstGeom prst="rtTriangle">
              <a:avLst/>
            </a:prstGeom>
            <a:solidFill>
              <a:srgbClr val="7030A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0" name="Pravokotni trikotnik 9">
              <a:extLst>
                <a:ext uri="{FF2B5EF4-FFF2-40B4-BE49-F238E27FC236}">
                  <a16:creationId xmlns:a16="http://schemas.microsoft.com/office/drawing/2014/main" id="{04C49FC6-0545-3DF3-40F9-5944CD907313}"/>
                </a:ext>
              </a:extLst>
            </p:cNvPr>
            <p:cNvSpPr/>
            <p:nvPr/>
          </p:nvSpPr>
          <p:spPr>
            <a:xfrm>
              <a:off x="-51783" y="1034151"/>
              <a:ext cx="7760339" cy="5939214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12" name="Pravokotni trikotnik 11">
            <a:extLst>
              <a:ext uri="{FF2B5EF4-FFF2-40B4-BE49-F238E27FC236}">
                <a16:creationId xmlns:a16="http://schemas.microsoft.com/office/drawing/2014/main" id="{AD1DF7D0-3CE6-A205-B8C1-44DC6FD97DBF}"/>
              </a:ext>
            </a:extLst>
          </p:cNvPr>
          <p:cNvSpPr/>
          <p:nvPr/>
        </p:nvSpPr>
        <p:spPr>
          <a:xfrm rot="10800000">
            <a:off x="648070" y="-8"/>
            <a:ext cx="11550958" cy="3613698"/>
          </a:xfrm>
          <a:prstGeom prst="rtTriangle">
            <a:avLst/>
          </a:prstGeom>
          <a:solidFill>
            <a:srgbClr val="7030A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3" name="Pravokotni trikotnik 12">
            <a:extLst>
              <a:ext uri="{FF2B5EF4-FFF2-40B4-BE49-F238E27FC236}">
                <a16:creationId xmlns:a16="http://schemas.microsoft.com/office/drawing/2014/main" id="{3593D4EC-F5C6-397C-B2F4-015A886256FB}"/>
              </a:ext>
            </a:extLst>
          </p:cNvPr>
          <p:cNvSpPr/>
          <p:nvPr/>
        </p:nvSpPr>
        <p:spPr>
          <a:xfrm rot="10800000">
            <a:off x="1544714" y="-2"/>
            <a:ext cx="10640023" cy="3156676"/>
          </a:xfrm>
          <a:prstGeom prst="rt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+mj-lt"/>
              <a:buAutoNum type="arabicPeriod"/>
            </a:pPr>
            <a:endParaRPr lang="sl-SI" dirty="0"/>
          </a:p>
        </p:txBody>
      </p:sp>
      <p:sp>
        <p:nvSpPr>
          <p:cNvPr id="2" name="Znak za minus 1">
            <a:extLst>
              <a:ext uri="{FF2B5EF4-FFF2-40B4-BE49-F238E27FC236}">
                <a16:creationId xmlns:a16="http://schemas.microsoft.com/office/drawing/2014/main" id="{D4F15006-C3B0-F59D-B928-A6A01CE649D0}"/>
              </a:ext>
            </a:extLst>
          </p:cNvPr>
          <p:cNvSpPr/>
          <p:nvPr/>
        </p:nvSpPr>
        <p:spPr>
          <a:xfrm>
            <a:off x="467076" y="-616745"/>
            <a:ext cx="11483624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A424D78D-9221-4918-932E-BC7A89AD5D94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Kognitivni procesi - učenje</a:t>
            </a:r>
          </a:p>
        </p:txBody>
      </p: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91614105-4D68-D9F9-30F1-FD4EEB5BB8EC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30" name="Pravokotnik: zaokroženi vogali 29">
            <a:extLst>
              <a:ext uri="{FF2B5EF4-FFF2-40B4-BE49-F238E27FC236}">
                <a16:creationId xmlns:a16="http://schemas.microsoft.com/office/drawing/2014/main" id="{E94C6DFE-2656-AD9A-8794-D87FF04CCD9E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grpSp>
        <p:nvGrpSpPr>
          <p:cNvPr id="31" name="Group 5">
            <a:extLst>
              <a:ext uri="{FF2B5EF4-FFF2-40B4-BE49-F238E27FC236}">
                <a16:creationId xmlns:a16="http://schemas.microsoft.com/office/drawing/2014/main" id="{31B69A36-5A4F-8080-B39B-C6D9D7986650}"/>
              </a:ext>
            </a:extLst>
          </p:cNvPr>
          <p:cNvGrpSpPr/>
          <p:nvPr/>
        </p:nvGrpSpPr>
        <p:grpSpPr>
          <a:xfrm>
            <a:off x="1139882" y="1861300"/>
            <a:ext cx="5886946" cy="4504604"/>
            <a:chOff x="0" y="0"/>
            <a:chExt cx="6350000" cy="6350000"/>
          </a:xfrm>
          <a:solidFill>
            <a:srgbClr val="7030A0"/>
          </a:solidFill>
        </p:grpSpPr>
        <p:sp>
          <p:nvSpPr>
            <p:cNvPr id="32" name="Freeform 6">
              <a:extLst>
                <a:ext uri="{FF2B5EF4-FFF2-40B4-BE49-F238E27FC236}">
                  <a16:creationId xmlns:a16="http://schemas.microsoft.com/office/drawing/2014/main" id="{1E14D1C8-7B36-9A8A-2C8A-AC5641E58DB9}"/>
                </a:ext>
              </a:extLst>
            </p:cNvPr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grpFill/>
            <a:ln>
              <a:solidFill>
                <a:srgbClr val="7030A0"/>
              </a:solidFill>
            </a:ln>
          </p:spPr>
        </p:sp>
      </p:grpSp>
      <p:pic>
        <p:nvPicPr>
          <p:cNvPr id="33" name="Picture 7">
            <a:extLst>
              <a:ext uri="{FF2B5EF4-FFF2-40B4-BE49-F238E27FC236}">
                <a16:creationId xmlns:a16="http://schemas.microsoft.com/office/drawing/2014/main" id="{0D7080A7-424C-E36E-45EB-F6EC2217FC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p:blipFill>
        <p:spPr>
          <a:xfrm>
            <a:off x="4627339" y="1595359"/>
            <a:ext cx="7315200" cy="1077329"/>
          </a:xfrm>
          <a:prstGeom prst="rect">
            <a:avLst/>
          </a:prstGeom>
        </p:spPr>
      </p:pic>
      <p:sp>
        <p:nvSpPr>
          <p:cNvPr id="34" name="TextBox 9">
            <a:extLst>
              <a:ext uri="{FF2B5EF4-FFF2-40B4-BE49-F238E27FC236}">
                <a16:creationId xmlns:a16="http://schemas.microsoft.com/office/drawing/2014/main" id="{6DA094B0-2448-AB7C-190F-99AC8A86D627}"/>
              </a:ext>
            </a:extLst>
          </p:cNvPr>
          <p:cNvSpPr txBox="1"/>
          <p:nvPr/>
        </p:nvSpPr>
        <p:spPr>
          <a:xfrm>
            <a:off x="1794279" y="2507013"/>
            <a:ext cx="4578150" cy="31632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647700" lvl="1" indent="-323850">
              <a:lnSpc>
                <a:spcPts val="4200"/>
              </a:lnSpc>
              <a:buFont typeface="Arial"/>
              <a:buChar char="•"/>
            </a:pPr>
            <a:r>
              <a:rPr lang="en-US" sz="20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Obsega</a:t>
            </a:r>
            <a:r>
              <a:rPr lang="en-US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zunanje</a:t>
            </a:r>
            <a:r>
              <a:rPr lang="en-US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 in </a:t>
            </a:r>
            <a:r>
              <a:rPr lang="en-US" sz="20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notranje</a:t>
            </a:r>
            <a:r>
              <a:rPr lang="en-US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dražljaje</a:t>
            </a:r>
            <a:r>
              <a:rPr lang="en-US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 (</a:t>
            </a:r>
            <a:r>
              <a:rPr lang="en-US" sz="20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npr</a:t>
            </a:r>
            <a:r>
              <a:rPr lang="en-US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. </a:t>
            </a:r>
            <a:r>
              <a:rPr lang="en-US" sz="20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svetlobo</a:t>
            </a:r>
            <a:r>
              <a:rPr lang="en-US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, </a:t>
            </a:r>
            <a:r>
              <a:rPr lang="en-US" sz="20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zvok</a:t>
            </a:r>
            <a:r>
              <a:rPr lang="en-US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, </a:t>
            </a:r>
            <a:r>
              <a:rPr lang="en-US" sz="20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pritisk</a:t>
            </a:r>
            <a:r>
              <a:rPr lang="en-US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na</a:t>
            </a:r>
            <a:r>
              <a:rPr lang="en-US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kožo</a:t>
            </a:r>
            <a:r>
              <a:rPr lang="en-US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), ki </a:t>
            </a:r>
            <a:r>
              <a:rPr lang="en-US" sz="20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pridejo</a:t>
            </a:r>
            <a:r>
              <a:rPr lang="en-US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 v </a:t>
            </a:r>
            <a:r>
              <a:rPr lang="en-US" sz="20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čutni</a:t>
            </a:r>
            <a:r>
              <a:rPr lang="en-US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 organ</a:t>
            </a:r>
          </a:p>
          <a:p>
            <a:pPr marL="647700" lvl="1" indent="-323850">
              <a:lnSpc>
                <a:spcPts val="4200"/>
              </a:lnSpc>
              <a:buFont typeface="Arial"/>
              <a:buChar char="•"/>
            </a:pPr>
            <a:r>
              <a:rPr lang="en-US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ČUTNI SPOMIN (</a:t>
            </a:r>
            <a:r>
              <a:rPr lang="en-US" sz="20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trajanje</a:t>
            </a:r>
            <a:r>
              <a:rPr lang="en-US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: </a:t>
            </a:r>
            <a:r>
              <a:rPr lang="en-US" sz="20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nekaj</a:t>
            </a:r>
            <a:r>
              <a:rPr lang="en-US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delčkov</a:t>
            </a:r>
            <a:r>
              <a:rPr lang="en-US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sekunde</a:t>
            </a:r>
            <a:r>
              <a:rPr lang="en-US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)</a:t>
            </a:r>
          </a:p>
        </p:txBody>
      </p:sp>
      <p:sp>
        <p:nvSpPr>
          <p:cNvPr id="35" name="TextBox 10">
            <a:extLst>
              <a:ext uri="{FF2B5EF4-FFF2-40B4-BE49-F238E27FC236}">
                <a16:creationId xmlns:a16="http://schemas.microsoft.com/office/drawing/2014/main" id="{A318A9D0-FE82-C4A5-730A-C4CDB7133C83}"/>
              </a:ext>
            </a:extLst>
          </p:cNvPr>
          <p:cNvSpPr txBox="1"/>
          <p:nvPr/>
        </p:nvSpPr>
        <p:spPr>
          <a:xfrm>
            <a:off x="4289234" y="1810491"/>
            <a:ext cx="7315200" cy="58039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dirty="0" err="1">
                <a:solidFill>
                  <a:srgbClr val="000000"/>
                </a:solidFill>
                <a:latin typeface="Comic Sans MS" panose="030F0702030302020204" pitchFamily="66" charset="0"/>
              </a:rPr>
              <a:t>Senzorni</a:t>
            </a:r>
            <a:r>
              <a:rPr lang="en-US" sz="3399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3399" dirty="0" err="1">
                <a:solidFill>
                  <a:srgbClr val="000000"/>
                </a:solidFill>
                <a:latin typeface="Comic Sans MS" panose="030F0702030302020204" pitchFamily="66" charset="0"/>
              </a:rPr>
              <a:t>spomin</a:t>
            </a:r>
            <a:endParaRPr lang="en-US" sz="3399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5978471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E9E0A7-B0D2-EACC-3D0B-045E4E4F85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9BEB53C9-8D14-E3A0-B748-EC80B1605A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"/>
            <a:ext cx="12184738" cy="6886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Skupina 4">
            <a:extLst>
              <a:ext uri="{FF2B5EF4-FFF2-40B4-BE49-F238E27FC236}">
                <a16:creationId xmlns:a16="http://schemas.microsoft.com/office/drawing/2014/main" id="{47463CCA-89DA-7514-8EA3-AB3EAC2F2621}"/>
              </a:ext>
            </a:extLst>
          </p:cNvPr>
          <p:cNvGrpSpPr/>
          <p:nvPr/>
        </p:nvGrpSpPr>
        <p:grpSpPr>
          <a:xfrm>
            <a:off x="0" y="1020931"/>
            <a:ext cx="10560963" cy="5865699"/>
            <a:chOff x="-51784" y="652709"/>
            <a:chExt cx="8478918" cy="6320656"/>
          </a:xfrm>
        </p:grpSpPr>
        <p:sp>
          <p:nvSpPr>
            <p:cNvPr id="4" name="Pravokotni trikotnik 3">
              <a:extLst>
                <a:ext uri="{FF2B5EF4-FFF2-40B4-BE49-F238E27FC236}">
                  <a16:creationId xmlns:a16="http://schemas.microsoft.com/office/drawing/2014/main" id="{370BD2DE-3DE1-0B89-E555-9BCF0C6FB79B}"/>
                </a:ext>
              </a:extLst>
            </p:cNvPr>
            <p:cNvSpPr/>
            <p:nvPr/>
          </p:nvSpPr>
          <p:spPr>
            <a:xfrm>
              <a:off x="-51784" y="652709"/>
              <a:ext cx="8478918" cy="6320656"/>
            </a:xfrm>
            <a:prstGeom prst="rtTriangle">
              <a:avLst/>
            </a:prstGeom>
            <a:solidFill>
              <a:srgbClr val="7030A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0" name="Pravokotni trikotnik 9">
              <a:extLst>
                <a:ext uri="{FF2B5EF4-FFF2-40B4-BE49-F238E27FC236}">
                  <a16:creationId xmlns:a16="http://schemas.microsoft.com/office/drawing/2014/main" id="{DEFBD329-C70E-8235-B40D-4C19B20E8455}"/>
                </a:ext>
              </a:extLst>
            </p:cNvPr>
            <p:cNvSpPr/>
            <p:nvPr/>
          </p:nvSpPr>
          <p:spPr>
            <a:xfrm>
              <a:off x="-51783" y="1034151"/>
              <a:ext cx="7760339" cy="5939214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12" name="Pravokotni trikotnik 11">
            <a:extLst>
              <a:ext uri="{FF2B5EF4-FFF2-40B4-BE49-F238E27FC236}">
                <a16:creationId xmlns:a16="http://schemas.microsoft.com/office/drawing/2014/main" id="{6D20C07A-1B98-5384-F918-8653FD34907A}"/>
              </a:ext>
            </a:extLst>
          </p:cNvPr>
          <p:cNvSpPr/>
          <p:nvPr/>
        </p:nvSpPr>
        <p:spPr>
          <a:xfrm rot="10800000">
            <a:off x="648070" y="-8"/>
            <a:ext cx="11550958" cy="3613698"/>
          </a:xfrm>
          <a:prstGeom prst="rtTriangle">
            <a:avLst/>
          </a:prstGeom>
          <a:solidFill>
            <a:srgbClr val="7030A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3" name="Pravokotni trikotnik 12">
            <a:extLst>
              <a:ext uri="{FF2B5EF4-FFF2-40B4-BE49-F238E27FC236}">
                <a16:creationId xmlns:a16="http://schemas.microsoft.com/office/drawing/2014/main" id="{C8EF2328-1404-C72D-116A-4C1282D21278}"/>
              </a:ext>
            </a:extLst>
          </p:cNvPr>
          <p:cNvSpPr/>
          <p:nvPr/>
        </p:nvSpPr>
        <p:spPr>
          <a:xfrm rot="10800000">
            <a:off x="1544714" y="-2"/>
            <a:ext cx="10640023" cy="3156676"/>
          </a:xfrm>
          <a:prstGeom prst="rt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+mj-lt"/>
              <a:buAutoNum type="arabicPeriod"/>
            </a:pPr>
            <a:endParaRPr lang="sl-SI" dirty="0"/>
          </a:p>
        </p:txBody>
      </p:sp>
      <p:sp>
        <p:nvSpPr>
          <p:cNvPr id="2" name="Znak za minus 1">
            <a:extLst>
              <a:ext uri="{FF2B5EF4-FFF2-40B4-BE49-F238E27FC236}">
                <a16:creationId xmlns:a16="http://schemas.microsoft.com/office/drawing/2014/main" id="{42BD41E9-FBB9-2A74-A747-4DA5AAF971FE}"/>
              </a:ext>
            </a:extLst>
          </p:cNvPr>
          <p:cNvSpPr/>
          <p:nvPr/>
        </p:nvSpPr>
        <p:spPr>
          <a:xfrm>
            <a:off x="467076" y="-616745"/>
            <a:ext cx="11483624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13F10CAA-7C9F-218A-CC31-3CD7622ED1B3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Kognitivni procesi - učenje</a:t>
            </a:r>
          </a:p>
        </p:txBody>
      </p: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A4249566-D834-DF10-D943-33DBA032F980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3" name="Pravokotnik: zaokroženi vogali 2">
            <a:extLst>
              <a:ext uri="{FF2B5EF4-FFF2-40B4-BE49-F238E27FC236}">
                <a16:creationId xmlns:a16="http://schemas.microsoft.com/office/drawing/2014/main" id="{EE9FE2BE-B3F1-1F60-41C8-462D352B93DA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grpSp>
        <p:nvGrpSpPr>
          <p:cNvPr id="7" name="Group 5">
            <a:extLst>
              <a:ext uri="{FF2B5EF4-FFF2-40B4-BE49-F238E27FC236}">
                <a16:creationId xmlns:a16="http://schemas.microsoft.com/office/drawing/2014/main" id="{D44974D6-F1DC-D419-8378-30C8F7699239}"/>
              </a:ext>
            </a:extLst>
          </p:cNvPr>
          <p:cNvGrpSpPr/>
          <p:nvPr/>
        </p:nvGrpSpPr>
        <p:grpSpPr>
          <a:xfrm>
            <a:off x="916811" y="1527401"/>
            <a:ext cx="6549809" cy="4838503"/>
            <a:chOff x="0" y="0"/>
            <a:chExt cx="6350000" cy="6350000"/>
          </a:xfrm>
          <a:solidFill>
            <a:srgbClr val="7030A0"/>
          </a:solidFill>
        </p:grpSpPr>
        <p:sp>
          <p:nvSpPr>
            <p:cNvPr id="8" name="Freeform 6">
              <a:extLst>
                <a:ext uri="{FF2B5EF4-FFF2-40B4-BE49-F238E27FC236}">
                  <a16:creationId xmlns:a16="http://schemas.microsoft.com/office/drawing/2014/main" id="{4A23263E-67A0-1412-9198-D4E947CD8CAF}"/>
                </a:ext>
              </a:extLst>
            </p:cNvPr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grpFill/>
            <a:ln>
              <a:solidFill>
                <a:srgbClr val="7030A0"/>
              </a:solidFill>
            </a:ln>
          </p:spPr>
        </p:sp>
      </p:grpSp>
      <p:pic>
        <p:nvPicPr>
          <p:cNvPr id="11" name="Picture 7">
            <a:extLst>
              <a:ext uri="{FF2B5EF4-FFF2-40B4-BE49-F238E27FC236}">
                <a16:creationId xmlns:a16="http://schemas.microsoft.com/office/drawing/2014/main" id="{7878802E-0946-E601-8E1E-E458DE9C5E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p:blipFill>
        <p:spPr>
          <a:xfrm>
            <a:off x="4857765" y="1560677"/>
            <a:ext cx="7315200" cy="1077329"/>
          </a:xfrm>
          <a:prstGeom prst="rect">
            <a:avLst/>
          </a:prstGeom>
        </p:spPr>
      </p:pic>
      <p:sp>
        <p:nvSpPr>
          <p:cNvPr id="14" name="TextBox 10">
            <a:extLst>
              <a:ext uri="{FF2B5EF4-FFF2-40B4-BE49-F238E27FC236}">
                <a16:creationId xmlns:a16="http://schemas.microsoft.com/office/drawing/2014/main" id="{7183598C-E0A9-6B65-711C-BA1D1FF3DC3D}"/>
              </a:ext>
            </a:extLst>
          </p:cNvPr>
          <p:cNvSpPr txBox="1"/>
          <p:nvPr/>
        </p:nvSpPr>
        <p:spPr>
          <a:xfrm>
            <a:off x="4289234" y="1810491"/>
            <a:ext cx="7315200" cy="58039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sl-SI" sz="3399" dirty="0">
                <a:solidFill>
                  <a:srgbClr val="000000"/>
                </a:solidFill>
                <a:latin typeface="Comic Sans MS" panose="030F0702030302020204" pitchFamily="66" charset="0"/>
              </a:rPr>
              <a:t>Kratkotrajni spomin</a:t>
            </a:r>
            <a:endParaRPr lang="en-US" sz="3399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5" name="PoljeZBesedilom 14">
            <a:extLst>
              <a:ext uri="{FF2B5EF4-FFF2-40B4-BE49-F238E27FC236}">
                <a16:creationId xmlns:a16="http://schemas.microsoft.com/office/drawing/2014/main" id="{9AEF5A9F-EDA0-2BBD-FD86-7BA283CCEF5A}"/>
              </a:ext>
            </a:extLst>
          </p:cNvPr>
          <p:cNvSpPr txBox="1"/>
          <p:nvPr/>
        </p:nvSpPr>
        <p:spPr>
          <a:xfrm>
            <a:off x="1793182" y="2007942"/>
            <a:ext cx="4299571" cy="40327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99994" lvl="1" indent="-299997">
              <a:lnSpc>
                <a:spcPts val="3890"/>
              </a:lnSpc>
              <a:buFont typeface="Arial"/>
              <a:buChar char="•"/>
            </a:pPr>
            <a:r>
              <a:rPr lang="en-US" sz="20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Trajanje</a:t>
            </a:r>
            <a:r>
              <a:rPr lang="en-US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 – do 20 </a:t>
            </a:r>
            <a:r>
              <a:rPr lang="en-US" sz="20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sekund</a:t>
            </a:r>
            <a:endParaRPr lang="en-US" sz="20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marL="599994" lvl="1" indent="-299997">
              <a:lnSpc>
                <a:spcPts val="3890"/>
              </a:lnSpc>
              <a:buFont typeface="Arial"/>
              <a:buChar char="•"/>
            </a:pPr>
            <a:r>
              <a:rPr lang="en-US" sz="20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Začasno</a:t>
            </a:r>
            <a:r>
              <a:rPr lang="en-US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shranjujemo</a:t>
            </a:r>
            <a:r>
              <a:rPr lang="en-US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, </a:t>
            </a:r>
            <a:r>
              <a:rPr lang="en-US" sz="20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predelujemo</a:t>
            </a:r>
            <a:r>
              <a:rPr lang="en-US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, </a:t>
            </a:r>
            <a:r>
              <a:rPr lang="en-US" sz="20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urejamo</a:t>
            </a:r>
            <a:r>
              <a:rPr lang="en-US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, </a:t>
            </a:r>
            <a:r>
              <a:rPr lang="en-US" sz="20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izbiramo</a:t>
            </a:r>
            <a:r>
              <a:rPr lang="en-US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</a:p>
          <a:p>
            <a:pPr>
              <a:lnSpc>
                <a:spcPts val="3890"/>
              </a:lnSpc>
            </a:pPr>
            <a:r>
              <a:rPr lang="en-US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       </a:t>
            </a:r>
            <a:r>
              <a:rPr lang="en-US" sz="20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trenutno</a:t>
            </a:r>
            <a:r>
              <a:rPr lang="en-US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aktualne</a:t>
            </a:r>
            <a:r>
              <a:rPr lang="en-US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informacije</a:t>
            </a:r>
            <a:endParaRPr lang="en-US" sz="20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marL="599994" lvl="1" indent="-299997">
              <a:lnSpc>
                <a:spcPts val="3890"/>
              </a:lnSpc>
              <a:buFont typeface="Arial"/>
              <a:buChar char="•"/>
            </a:pPr>
            <a:r>
              <a:rPr lang="en-US" sz="20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Kapaciteta</a:t>
            </a:r>
            <a:r>
              <a:rPr lang="en-US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 je </a:t>
            </a:r>
            <a:r>
              <a:rPr lang="en-US" sz="20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omejena</a:t>
            </a:r>
            <a:r>
              <a:rPr lang="en-US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:</a:t>
            </a:r>
          </a:p>
          <a:p>
            <a:pPr>
              <a:lnSpc>
                <a:spcPts val="3890"/>
              </a:lnSpc>
            </a:pPr>
            <a:r>
              <a:rPr lang="en-US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          • 7+/- 2 </a:t>
            </a:r>
            <a:r>
              <a:rPr lang="en-US" sz="20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enoti</a:t>
            </a:r>
            <a:r>
              <a:rPr lang="en-US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</a:p>
          <a:p>
            <a:pPr>
              <a:lnSpc>
                <a:spcPts val="3890"/>
              </a:lnSpc>
            </a:pPr>
            <a:r>
              <a:rPr lang="en-US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          • </a:t>
            </a:r>
            <a:r>
              <a:rPr lang="en-US" sz="20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otroci</a:t>
            </a:r>
            <a:r>
              <a:rPr lang="en-US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pri</a:t>
            </a:r>
            <a:r>
              <a:rPr lang="en-US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 6.letih 4 </a:t>
            </a:r>
            <a:r>
              <a:rPr lang="en-US" sz="2000" dirty="0" err="1">
                <a:solidFill>
                  <a:schemeClr val="bg1"/>
                </a:solidFill>
                <a:latin typeface="Comic Sans MS" panose="030F0702030302020204" pitchFamily="66" charset="0"/>
              </a:rPr>
              <a:t>enote</a:t>
            </a:r>
            <a:endParaRPr lang="en-US" sz="20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PoljeZBesedilom 15">
            <a:extLst>
              <a:ext uri="{FF2B5EF4-FFF2-40B4-BE49-F238E27FC236}">
                <a16:creationId xmlns:a16="http://schemas.microsoft.com/office/drawing/2014/main" id="{C0BA8CFE-B6FC-D094-FDC0-835DFDF27FAC}"/>
              </a:ext>
            </a:extLst>
          </p:cNvPr>
          <p:cNvSpPr txBox="1"/>
          <p:nvPr/>
        </p:nvSpPr>
        <p:spPr>
          <a:xfrm>
            <a:off x="7876349" y="3910491"/>
            <a:ext cx="29968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2000" b="1" dirty="0">
                <a:latin typeface="Comic Sans MS" panose="030F0702030302020204" pitchFamily="66" charset="0"/>
              </a:rPr>
              <a:t>DELOVNI SPOMIN?</a:t>
            </a:r>
          </a:p>
        </p:txBody>
      </p:sp>
    </p:spTree>
    <p:extLst>
      <p:ext uri="{BB962C8B-B14F-4D97-AF65-F5344CB8AC3E}">
        <p14:creationId xmlns:p14="http://schemas.microsoft.com/office/powerpoint/2010/main" val="633675131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CB0DD2-4BB4-FDD1-C472-7B451D0478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20840B4A-859A-9300-546D-1B319440EE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"/>
            <a:ext cx="12184738" cy="6886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Skupina 4">
            <a:extLst>
              <a:ext uri="{FF2B5EF4-FFF2-40B4-BE49-F238E27FC236}">
                <a16:creationId xmlns:a16="http://schemas.microsoft.com/office/drawing/2014/main" id="{1E500D69-66C4-CF32-1809-891C77E653E9}"/>
              </a:ext>
            </a:extLst>
          </p:cNvPr>
          <p:cNvGrpSpPr/>
          <p:nvPr/>
        </p:nvGrpSpPr>
        <p:grpSpPr>
          <a:xfrm>
            <a:off x="0" y="1020931"/>
            <a:ext cx="10560963" cy="5865699"/>
            <a:chOff x="-51784" y="652709"/>
            <a:chExt cx="8478918" cy="6320656"/>
          </a:xfrm>
        </p:grpSpPr>
        <p:sp>
          <p:nvSpPr>
            <p:cNvPr id="4" name="Pravokotni trikotnik 3">
              <a:extLst>
                <a:ext uri="{FF2B5EF4-FFF2-40B4-BE49-F238E27FC236}">
                  <a16:creationId xmlns:a16="http://schemas.microsoft.com/office/drawing/2014/main" id="{3714ADF3-1894-48A6-8241-951FAEAC27ED}"/>
                </a:ext>
              </a:extLst>
            </p:cNvPr>
            <p:cNvSpPr/>
            <p:nvPr/>
          </p:nvSpPr>
          <p:spPr>
            <a:xfrm>
              <a:off x="-51784" y="652709"/>
              <a:ext cx="8478918" cy="6320656"/>
            </a:xfrm>
            <a:prstGeom prst="rtTriangle">
              <a:avLst/>
            </a:prstGeom>
            <a:solidFill>
              <a:srgbClr val="7030A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0" name="Pravokotni trikotnik 9">
              <a:extLst>
                <a:ext uri="{FF2B5EF4-FFF2-40B4-BE49-F238E27FC236}">
                  <a16:creationId xmlns:a16="http://schemas.microsoft.com/office/drawing/2014/main" id="{F6E76A77-6FAB-8676-44EE-9021EDFDC063}"/>
                </a:ext>
              </a:extLst>
            </p:cNvPr>
            <p:cNvSpPr/>
            <p:nvPr/>
          </p:nvSpPr>
          <p:spPr>
            <a:xfrm>
              <a:off x="-51783" y="1034151"/>
              <a:ext cx="7760339" cy="5939214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12" name="Pravokotni trikotnik 11">
            <a:extLst>
              <a:ext uri="{FF2B5EF4-FFF2-40B4-BE49-F238E27FC236}">
                <a16:creationId xmlns:a16="http://schemas.microsoft.com/office/drawing/2014/main" id="{3863291F-13E8-BD51-64EC-0BCB04F4D9BA}"/>
              </a:ext>
            </a:extLst>
          </p:cNvPr>
          <p:cNvSpPr/>
          <p:nvPr/>
        </p:nvSpPr>
        <p:spPr>
          <a:xfrm rot="10800000">
            <a:off x="648070" y="-8"/>
            <a:ext cx="11550958" cy="3613698"/>
          </a:xfrm>
          <a:prstGeom prst="rtTriangle">
            <a:avLst/>
          </a:prstGeom>
          <a:solidFill>
            <a:srgbClr val="7030A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3" name="Pravokotni trikotnik 12">
            <a:extLst>
              <a:ext uri="{FF2B5EF4-FFF2-40B4-BE49-F238E27FC236}">
                <a16:creationId xmlns:a16="http://schemas.microsoft.com/office/drawing/2014/main" id="{A1B69153-F501-1E93-7AAB-BD458E693F11}"/>
              </a:ext>
            </a:extLst>
          </p:cNvPr>
          <p:cNvSpPr/>
          <p:nvPr/>
        </p:nvSpPr>
        <p:spPr>
          <a:xfrm rot="10800000">
            <a:off x="1544714" y="-2"/>
            <a:ext cx="10640023" cy="3156676"/>
          </a:xfrm>
          <a:prstGeom prst="rt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+mj-lt"/>
              <a:buAutoNum type="arabicPeriod"/>
            </a:pPr>
            <a:endParaRPr lang="sl-SI" dirty="0"/>
          </a:p>
        </p:txBody>
      </p:sp>
      <p:sp>
        <p:nvSpPr>
          <p:cNvPr id="2" name="Znak za minus 1">
            <a:extLst>
              <a:ext uri="{FF2B5EF4-FFF2-40B4-BE49-F238E27FC236}">
                <a16:creationId xmlns:a16="http://schemas.microsoft.com/office/drawing/2014/main" id="{7CB776EB-1B86-FE64-CC11-F3E0C777BBFF}"/>
              </a:ext>
            </a:extLst>
          </p:cNvPr>
          <p:cNvSpPr/>
          <p:nvPr/>
        </p:nvSpPr>
        <p:spPr>
          <a:xfrm>
            <a:off x="467076" y="-616745"/>
            <a:ext cx="11483624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A8A750B9-838D-ADEC-BB7F-799C61DD3521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Kognitivni procesi - učenje</a:t>
            </a:r>
          </a:p>
        </p:txBody>
      </p: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F75DD44A-9EBE-98B5-647C-763C0A3208E6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3" name="Pravokotnik: zaokroženi vogali 2">
            <a:extLst>
              <a:ext uri="{FF2B5EF4-FFF2-40B4-BE49-F238E27FC236}">
                <a16:creationId xmlns:a16="http://schemas.microsoft.com/office/drawing/2014/main" id="{E5CCAB6F-A15A-BD3F-E181-431534757ABB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grpSp>
        <p:nvGrpSpPr>
          <p:cNvPr id="7" name="Group 5">
            <a:extLst>
              <a:ext uri="{FF2B5EF4-FFF2-40B4-BE49-F238E27FC236}">
                <a16:creationId xmlns:a16="http://schemas.microsoft.com/office/drawing/2014/main" id="{7D5BB760-5D79-95B4-0B7F-3F6992DA385B}"/>
              </a:ext>
            </a:extLst>
          </p:cNvPr>
          <p:cNvGrpSpPr/>
          <p:nvPr/>
        </p:nvGrpSpPr>
        <p:grpSpPr>
          <a:xfrm>
            <a:off x="1508841" y="2122441"/>
            <a:ext cx="5548991" cy="3194001"/>
            <a:chOff x="0" y="0"/>
            <a:chExt cx="6350000" cy="6350000"/>
          </a:xfrm>
          <a:solidFill>
            <a:srgbClr val="7030A0"/>
          </a:solidFill>
        </p:grpSpPr>
        <p:sp>
          <p:nvSpPr>
            <p:cNvPr id="8" name="Freeform 6">
              <a:extLst>
                <a:ext uri="{FF2B5EF4-FFF2-40B4-BE49-F238E27FC236}">
                  <a16:creationId xmlns:a16="http://schemas.microsoft.com/office/drawing/2014/main" id="{2DE7AFB0-46E8-CDA5-2A59-1F609690AEC5}"/>
                </a:ext>
              </a:extLst>
            </p:cNvPr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grpFill/>
            <a:ln>
              <a:solidFill>
                <a:srgbClr val="7030A0"/>
              </a:solidFill>
            </a:ln>
          </p:spPr>
        </p:sp>
      </p:grpSp>
      <p:pic>
        <p:nvPicPr>
          <p:cNvPr id="11" name="Picture 7">
            <a:extLst>
              <a:ext uri="{FF2B5EF4-FFF2-40B4-BE49-F238E27FC236}">
                <a16:creationId xmlns:a16="http://schemas.microsoft.com/office/drawing/2014/main" id="{649F7D09-F920-A02A-CC58-E71FA7D8DD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p:blipFill>
        <p:spPr>
          <a:xfrm>
            <a:off x="4641387" y="1552375"/>
            <a:ext cx="7315200" cy="1077329"/>
          </a:xfrm>
          <a:prstGeom prst="rect">
            <a:avLst/>
          </a:prstGeom>
        </p:spPr>
      </p:pic>
      <p:sp>
        <p:nvSpPr>
          <p:cNvPr id="14" name="TextBox 10">
            <a:extLst>
              <a:ext uri="{FF2B5EF4-FFF2-40B4-BE49-F238E27FC236}">
                <a16:creationId xmlns:a16="http://schemas.microsoft.com/office/drawing/2014/main" id="{B13F79A5-5C02-563D-A072-1BD790E3FF8B}"/>
              </a:ext>
            </a:extLst>
          </p:cNvPr>
          <p:cNvSpPr txBox="1"/>
          <p:nvPr/>
        </p:nvSpPr>
        <p:spPr>
          <a:xfrm>
            <a:off x="4289234" y="1810491"/>
            <a:ext cx="7315200" cy="58039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sl-SI" sz="3399" dirty="0">
                <a:solidFill>
                  <a:srgbClr val="000000"/>
                </a:solidFill>
                <a:latin typeface="Comic Sans MS" panose="030F0702030302020204" pitchFamily="66" charset="0"/>
              </a:rPr>
              <a:t>Dolgotrajni spomin</a:t>
            </a:r>
            <a:endParaRPr lang="en-US" sz="3399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5" name="TextBox 12">
            <a:extLst>
              <a:ext uri="{FF2B5EF4-FFF2-40B4-BE49-F238E27FC236}">
                <a16:creationId xmlns:a16="http://schemas.microsoft.com/office/drawing/2014/main" id="{1EB4977B-2482-9842-668D-46471977A87A}"/>
              </a:ext>
            </a:extLst>
          </p:cNvPr>
          <p:cNvSpPr txBox="1"/>
          <p:nvPr/>
        </p:nvSpPr>
        <p:spPr>
          <a:xfrm>
            <a:off x="2022868" y="2833698"/>
            <a:ext cx="4442934" cy="15468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00"/>
              </a:lnSpc>
            </a:pPr>
            <a:r>
              <a:rPr lang="en-US" sz="2000" dirty="0">
                <a:solidFill>
                  <a:schemeClr val="bg1"/>
                </a:solidFill>
                <a:latin typeface="Comic Sans MS" panose="030F0702030302020204" pitchFamily="66" charset="0"/>
                <a:ea typeface="Open Sans"/>
              </a:rPr>
              <a:t>▪</a:t>
            </a:r>
            <a:r>
              <a:rPr lang="sl-SI" sz="2000" dirty="0">
                <a:solidFill>
                  <a:schemeClr val="bg1"/>
                </a:solidFill>
                <a:latin typeface="Comic Sans MS" panose="030F0702030302020204" pitchFamily="66" charset="0"/>
                <a:ea typeface="Open Sans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Comic Sans MS" panose="030F0702030302020204" pitchFamily="66" charset="0"/>
                <a:ea typeface="Open Sans"/>
              </a:rPr>
              <a:t>Neomejena</a:t>
            </a:r>
            <a:r>
              <a:rPr lang="en-US" sz="2000" dirty="0">
                <a:solidFill>
                  <a:schemeClr val="bg1"/>
                </a:solidFill>
                <a:latin typeface="Comic Sans MS" panose="030F0702030302020204" pitchFamily="66" charset="0"/>
                <a:ea typeface="Open Sans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Comic Sans MS" panose="030F0702030302020204" pitchFamily="66" charset="0"/>
                <a:ea typeface="Open Sans"/>
              </a:rPr>
              <a:t>količina</a:t>
            </a:r>
            <a:r>
              <a:rPr lang="en-US" sz="2000" dirty="0">
                <a:solidFill>
                  <a:schemeClr val="bg1"/>
                </a:solidFill>
                <a:latin typeface="Comic Sans MS" panose="030F0702030302020204" pitchFamily="66" charset="0"/>
                <a:ea typeface="Open Sans"/>
              </a:rPr>
              <a:t> </a:t>
            </a:r>
          </a:p>
          <a:p>
            <a:pPr algn="ctr">
              <a:lnSpc>
                <a:spcPts val="4200"/>
              </a:lnSpc>
            </a:pPr>
            <a:r>
              <a:rPr lang="en-US" sz="2000" dirty="0">
                <a:solidFill>
                  <a:schemeClr val="bg1"/>
                </a:solidFill>
                <a:latin typeface="Comic Sans MS" panose="030F0702030302020204" pitchFamily="66" charset="0"/>
                <a:ea typeface="Open Sans"/>
              </a:rPr>
              <a:t>▪</a:t>
            </a:r>
            <a:r>
              <a:rPr lang="sl-SI" sz="2000" dirty="0">
                <a:solidFill>
                  <a:schemeClr val="bg1"/>
                </a:solidFill>
                <a:latin typeface="Comic Sans MS" panose="030F0702030302020204" pitchFamily="66" charset="0"/>
                <a:ea typeface="Open Sans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Comic Sans MS" panose="030F0702030302020204" pitchFamily="66" charset="0"/>
                <a:ea typeface="Open Sans"/>
              </a:rPr>
              <a:t>Neomejen</a:t>
            </a:r>
            <a:r>
              <a:rPr lang="en-US" sz="2000" dirty="0">
                <a:solidFill>
                  <a:schemeClr val="bg1"/>
                </a:solidFill>
                <a:latin typeface="Comic Sans MS" panose="030F0702030302020204" pitchFamily="66" charset="0"/>
                <a:ea typeface="Open Sans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Comic Sans MS" panose="030F0702030302020204" pitchFamily="66" charset="0"/>
                <a:ea typeface="Open Sans"/>
              </a:rPr>
              <a:t>čas</a:t>
            </a:r>
            <a:r>
              <a:rPr lang="en-US" sz="2000" dirty="0">
                <a:solidFill>
                  <a:schemeClr val="bg1"/>
                </a:solidFill>
                <a:latin typeface="Comic Sans MS" panose="030F0702030302020204" pitchFamily="66" charset="0"/>
                <a:ea typeface="Open Sans"/>
              </a:rPr>
              <a:t> </a:t>
            </a:r>
          </a:p>
          <a:p>
            <a:pPr algn="ctr">
              <a:lnSpc>
                <a:spcPts val="4200"/>
              </a:lnSpc>
            </a:pPr>
            <a:r>
              <a:rPr lang="en-US" sz="2000" dirty="0">
                <a:solidFill>
                  <a:schemeClr val="bg1"/>
                </a:solidFill>
                <a:latin typeface="Comic Sans MS" panose="030F0702030302020204" pitchFamily="66" charset="0"/>
                <a:ea typeface="Open Sans"/>
              </a:rPr>
              <a:t>▪</a:t>
            </a:r>
            <a:r>
              <a:rPr lang="sl-SI" sz="2000" dirty="0">
                <a:solidFill>
                  <a:schemeClr val="bg1"/>
                </a:solidFill>
                <a:latin typeface="Comic Sans MS" panose="030F0702030302020204" pitchFamily="66" charset="0"/>
                <a:ea typeface="Open Sans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Comic Sans MS" panose="030F0702030302020204" pitchFamily="66" charset="0"/>
                <a:ea typeface="Open Sans"/>
              </a:rPr>
              <a:t>Sheme</a:t>
            </a:r>
            <a:r>
              <a:rPr lang="en-US" sz="2000" dirty="0">
                <a:solidFill>
                  <a:schemeClr val="bg1"/>
                </a:solidFill>
                <a:latin typeface="Comic Sans MS" panose="030F0702030302020204" pitchFamily="66" charset="0"/>
                <a:ea typeface="Open Sans"/>
              </a:rPr>
              <a:t>, </a:t>
            </a:r>
            <a:r>
              <a:rPr lang="en-US" sz="2000" dirty="0" err="1">
                <a:solidFill>
                  <a:schemeClr val="bg1"/>
                </a:solidFill>
                <a:latin typeface="Comic Sans MS" panose="030F0702030302020204" pitchFamily="66" charset="0"/>
                <a:ea typeface="Open Sans"/>
              </a:rPr>
              <a:t>slikovne</a:t>
            </a:r>
            <a:r>
              <a:rPr lang="en-US" sz="2000" dirty="0">
                <a:solidFill>
                  <a:schemeClr val="bg1"/>
                </a:solidFill>
                <a:latin typeface="Comic Sans MS" panose="030F0702030302020204" pitchFamily="66" charset="0"/>
                <a:ea typeface="Open Sans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Comic Sans MS" panose="030F0702030302020204" pitchFamily="66" charset="0"/>
                <a:ea typeface="Open Sans"/>
              </a:rPr>
              <a:t>ali</a:t>
            </a:r>
            <a:r>
              <a:rPr lang="en-US" sz="2000" dirty="0">
                <a:solidFill>
                  <a:schemeClr val="bg1"/>
                </a:solidFill>
                <a:latin typeface="Comic Sans MS" panose="030F0702030302020204" pitchFamily="66" charset="0"/>
                <a:ea typeface="Open Sans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Comic Sans MS" panose="030F0702030302020204" pitchFamily="66" charset="0"/>
                <a:ea typeface="Open Sans"/>
              </a:rPr>
              <a:t>besedne</a:t>
            </a:r>
            <a:endParaRPr lang="en-US" sz="2000" dirty="0">
              <a:solidFill>
                <a:schemeClr val="bg1"/>
              </a:solidFill>
              <a:latin typeface="Comic Sans MS" panose="030F0702030302020204" pitchFamily="66" charset="0"/>
              <a:ea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410098392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344FBA-5976-22A1-5ECB-92B93A0529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C2C343A6-8208-2069-6818-E513F62FCF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"/>
            <a:ext cx="12184738" cy="6886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Skupina 4">
            <a:extLst>
              <a:ext uri="{FF2B5EF4-FFF2-40B4-BE49-F238E27FC236}">
                <a16:creationId xmlns:a16="http://schemas.microsoft.com/office/drawing/2014/main" id="{99B1F3E5-BB56-0617-25DB-27763FBBB2EC}"/>
              </a:ext>
            </a:extLst>
          </p:cNvPr>
          <p:cNvGrpSpPr/>
          <p:nvPr/>
        </p:nvGrpSpPr>
        <p:grpSpPr>
          <a:xfrm>
            <a:off x="0" y="1020931"/>
            <a:ext cx="10560963" cy="5865699"/>
            <a:chOff x="-51784" y="652709"/>
            <a:chExt cx="8478918" cy="6320656"/>
          </a:xfrm>
        </p:grpSpPr>
        <p:sp>
          <p:nvSpPr>
            <p:cNvPr id="4" name="Pravokotni trikotnik 3">
              <a:extLst>
                <a:ext uri="{FF2B5EF4-FFF2-40B4-BE49-F238E27FC236}">
                  <a16:creationId xmlns:a16="http://schemas.microsoft.com/office/drawing/2014/main" id="{4C17DAAE-E54E-B445-6668-EA6A53E5B19C}"/>
                </a:ext>
              </a:extLst>
            </p:cNvPr>
            <p:cNvSpPr/>
            <p:nvPr/>
          </p:nvSpPr>
          <p:spPr>
            <a:xfrm>
              <a:off x="-51784" y="652709"/>
              <a:ext cx="8478918" cy="6320656"/>
            </a:xfrm>
            <a:prstGeom prst="rtTriangle">
              <a:avLst/>
            </a:prstGeom>
            <a:solidFill>
              <a:srgbClr val="7030A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0" name="Pravokotni trikotnik 9">
              <a:extLst>
                <a:ext uri="{FF2B5EF4-FFF2-40B4-BE49-F238E27FC236}">
                  <a16:creationId xmlns:a16="http://schemas.microsoft.com/office/drawing/2014/main" id="{548B3272-338D-E93D-39C5-10222E635FC3}"/>
                </a:ext>
              </a:extLst>
            </p:cNvPr>
            <p:cNvSpPr/>
            <p:nvPr/>
          </p:nvSpPr>
          <p:spPr>
            <a:xfrm>
              <a:off x="-51783" y="1034151"/>
              <a:ext cx="7760339" cy="5939214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12" name="Pravokotni trikotnik 11">
            <a:extLst>
              <a:ext uri="{FF2B5EF4-FFF2-40B4-BE49-F238E27FC236}">
                <a16:creationId xmlns:a16="http://schemas.microsoft.com/office/drawing/2014/main" id="{B32286AF-BEA9-F1D5-7903-76E8C8AF3B3D}"/>
              </a:ext>
            </a:extLst>
          </p:cNvPr>
          <p:cNvSpPr/>
          <p:nvPr/>
        </p:nvSpPr>
        <p:spPr>
          <a:xfrm rot="10800000">
            <a:off x="648070" y="-8"/>
            <a:ext cx="11550958" cy="3613698"/>
          </a:xfrm>
          <a:prstGeom prst="rtTriangle">
            <a:avLst/>
          </a:prstGeom>
          <a:solidFill>
            <a:srgbClr val="7030A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3" name="Pravokotni trikotnik 12">
            <a:extLst>
              <a:ext uri="{FF2B5EF4-FFF2-40B4-BE49-F238E27FC236}">
                <a16:creationId xmlns:a16="http://schemas.microsoft.com/office/drawing/2014/main" id="{5FC19270-1A2A-FA5D-028D-C4BF3068B557}"/>
              </a:ext>
            </a:extLst>
          </p:cNvPr>
          <p:cNvSpPr/>
          <p:nvPr/>
        </p:nvSpPr>
        <p:spPr>
          <a:xfrm rot="10800000">
            <a:off x="1544714" y="-2"/>
            <a:ext cx="10640023" cy="3156676"/>
          </a:xfrm>
          <a:prstGeom prst="rt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+mj-lt"/>
              <a:buAutoNum type="arabicPeriod"/>
            </a:pPr>
            <a:endParaRPr lang="sl-SI" dirty="0"/>
          </a:p>
        </p:txBody>
      </p:sp>
      <p:sp>
        <p:nvSpPr>
          <p:cNvPr id="2" name="Znak za minus 1">
            <a:extLst>
              <a:ext uri="{FF2B5EF4-FFF2-40B4-BE49-F238E27FC236}">
                <a16:creationId xmlns:a16="http://schemas.microsoft.com/office/drawing/2014/main" id="{4F197DFA-1D3C-67C9-5E1F-F23B762D63F2}"/>
              </a:ext>
            </a:extLst>
          </p:cNvPr>
          <p:cNvSpPr/>
          <p:nvPr/>
        </p:nvSpPr>
        <p:spPr>
          <a:xfrm>
            <a:off x="467076" y="-616745"/>
            <a:ext cx="11483624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8A0D65C3-32AB-7D2C-6379-3B001C82DA5F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Kognitivni procesi - mišljenje</a:t>
            </a:r>
          </a:p>
        </p:txBody>
      </p: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BF41419B-FBB4-7261-555B-87DCA02CD772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3" name="Pravokotnik: zaokroženi vogali 2">
            <a:extLst>
              <a:ext uri="{FF2B5EF4-FFF2-40B4-BE49-F238E27FC236}">
                <a16:creationId xmlns:a16="http://schemas.microsoft.com/office/drawing/2014/main" id="{72522FDD-9EE4-B120-6A97-8794D3E3F7E1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7" name="Označba mesta vsebine 2">
            <a:extLst>
              <a:ext uri="{FF2B5EF4-FFF2-40B4-BE49-F238E27FC236}">
                <a16:creationId xmlns:a16="http://schemas.microsoft.com/office/drawing/2014/main" id="{133FB7EA-AA2D-016A-39DB-3C2506DDA726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200" b="1" u="sng" dirty="0">
                <a:solidFill>
                  <a:srgbClr val="7030A0"/>
                </a:solidFill>
                <a:latin typeface="Comic Sans MS" panose="030F0702030302020204" pitchFamily="66" charset="0"/>
              </a:rPr>
              <a:t>MIŠLJENJE:</a:t>
            </a:r>
            <a:r>
              <a:rPr lang="pl-PL" sz="2200" dirty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pl-PL" sz="2200" dirty="0">
                <a:latin typeface="Comic Sans MS" panose="030F0702030302020204" pitchFamily="66" charset="0"/>
              </a:rPr>
              <a:t>obsega različne spoznavne procese, ki potekajo v delovnem spominu</a:t>
            </a:r>
            <a:r>
              <a:rPr lang="pl-PL" sz="2200" b="1" dirty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pl-PL" sz="2200" dirty="0">
                <a:latin typeface="Comic Sans MS" panose="030F0702030302020204" pitchFamily="66" charset="0"/>
              </a:rPr>
              <a:t>(npr. predstavljanje, pomnjenje, presojanje, odločanje, sklepanje, sanjarjenje, načrtovanje, ocenjevanje)</a:t>
            </a:r>
          </a:p>
          <a:p>
            <a:pPr marL="0" indent="0">
              <a:buNone/>
            </a:pPr>
            <a:r>
              <a:rPr lang="pl-PL" sz="2200" dirty="0">
                <a:latin typeface="Comic Sans MS" panose="030F0702030302020204" pitchFamily="66" charset="0"/>
              </a:rPr>
              <a:t>- mišljenje kot proces odkrivanja novih odnosov med informacijami oz. kot proces reševanja miselnih problemov </a:t>
            </a:r>
          </a:p>
          <a:p>
            <a:pPr marL="0" indent="0">
              <a:buNone/>
            </a:pPr>
            <a:r>
              <a:rPr lang="pl-PL" sz="2200" dirty="0">
                <a:latin typeface="Comic Sans MS" panose="030F0702030302020204" pitchFamily="66" charset="0"/>
              </a:rPr>
              <a:t>- mišljenje in obnavljanje se prepletata (npr. reševanje mat naloge)</a:t>
            </a:r>
          </a:p>
          <a:p>
            <a:pPr marL="0" indent="0">
              <a:buNone/>
            </a:pPr>
            <a:r>
              <a:rPr lang="pl-PL" sz="2200" dirty="0">
                <a:latin typeface="Comic Sans MS" panose="030F0702030302020204" pitchFamily="66" charset="0"/>
              </a:rPr>
              <a:t>- vrste mišljenja:</a:t>
            </a:r>
            <a:endParaRPr lang="pl-PL" sz="2000" dirty="0">
              <a:latin typeface="Comic Sans MS" panose="030F0702030302020204" pitchFamily="66" charset="0"/>
            </a:endParaRPr>
          </a:p>
          <a:p>
            <a:pPr lvl="3"/>
            <a:r>
              <a:rPr lang="pl-PL" sz="2000" b="1" dirty="0">
                <a:latin typeface="Comic Sans MS" panose="030F0702030302020204" pitchFamily="66" charset="0"/>
              </a:rPr>
              <a:t>Realistično/domišljijsko</a:t>
            </a:r>
          </a:p>
          <a:p>
            <a:pPr lvl="3"/>
            <a:r>
              <a:rPr lang="pl-PL" sz="2000" b="1" dirty="0">
                <a:latin typeface="Comic Sans MS" panose="030F0702030302020204" pitchFamily="66" charset="0"/>
              </a:rPr>
              <a:t>Konvergentno/divergentno</a:t>
            </a:r>
          </a:p>
          <a:p>
            <a:pPr lvl="3"/>
            <a:r>
              <a:rPr lang="pl-PL" sz="2000" b="1" dirty="0">
                <a:latin typeface="Comic Sans MS" panose="030F0702030302020204" pitchFamily="66" charset="0"/>
              </a:rPr>
              <a:t>Konkretno/abstraktno</a:t>
            </a:r>
          </a:p>
          <a:p>
            <a:pPr lvl="3"/>
            <a:r>
              <a:rPr lang="pl-PL" sz="2000" b="1" dirty="0">
                <a:latin typeface="Comic Sans MS" panose="030F0702030302020204" pitchFamily="66" charset="0"/>
              </a:rPr>
              <a:t>Induktivno/deduktivno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8" name="Rokopis 7">
                <a:extLst>
                  <a:ext uri="{FF2B5EF4-FFF2-40B4-BE49-F238E27FC236}">
                    <a16:creationId xmlns:a16="http://schemas.microsoft.com/office/drawing/2014/main" id="{997F19C8-471A-08A3-33FB-CCEE674D443F}"/>
                  </a:ext>
                </a:extLst>
              </p14:cNvPr>
              <p14:cNvContentPartPr/>
              <p14:nvPr/>
            </p14:nvContentPartPr>
            <p14:xfrm rot="18911256">
              <a:off x="3099407" y="3459347"/>
              <a:ext cx="2501547" cy="2501547"/>
            </p14:xfrm>
          </p:contentPart>
        </mc:Choice>
        <mc:Fallback xmlns="">
          <p:pic>
            <p:nvPicPr>
              <p:cNvPr id="8" name="Rokopis 7">
                <a:extLst>
                  <a:ext uri="{FF2B5EF4-FFF2-40B4-BE49-F238E27FC236}">
                    <a16:creationId xmlns:a16="http://schemas.microsoft.com/office/drawing/2014/main" id="{997F19C8-471A-08A3-33FB-CCEE674D443F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 rot="18911256">
                <a:off x="3045386" y="3351304"/>
                <a:ext cx="2609229" cy="2717272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11" name="Rokopis 10">
                <a:extLst>
                  <a:ext uri="{FF2B5EF4-FFF2-40B4-BE49-F238E27FC236}">
                    <a16:creationId xmlns:a16="http://schemas.microsoft.com/office/drawing/2014/main" id="{5D1E902C-C957-8C84-7F27-00638AAC01AB}"/>
                  </a:ext>
                </a:extLst>
              </p14:cNvPr>
              <p14:cNvContentPartPr/>
              <p14:nvPr/>
            </p14:nvContentPartPr>
            <p14:xfrm rot="18911256">
              <a:off x="3099408" y="3794137"/>
              <a:ext cx="2501547" cy="2501547"/>
            </p14:xfrm>
          </p:contentPart>
        </mc:Choice>
        <mc:Fallback xmlns="">
          <p:pic>
            <p:nvPicPr>
              <p:cNvPr id="11" name="Rokopis 10">
                <a:extLst>
                  <a:ext uri="{FF2B5EF4-FFF2-40B4-BE49-F238E27FC236}">
                    <a16:creationId xmlns:a16="http://schemas.microsoft.com/office/drawing/2014/main" id="{5D1E902C-C957-8C84-7F27-00638AAC01AB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 rot="18911256">
                <a:off x="3045387" y="3686094"/>
                <a:ext cx="2609229" cy="2717272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14" name="Rokopis 13">
                <a:extLst>
                  <a:ext uri="{FF2B5EF4-FFF2-40B4-BE49-F238E27FC236}">
                    <a16:creationId xmlns:a16="http://schemas.microsoft.com/office/drawing/2014/main" id="{3ADCAE4D-9DBF-BC29-B4A0-A6FF4C5BF0FC}"/>
                  </a:ext>
                </a:extLst>
              </p14:cNvPr>
              <p14:cNvContentPartPr/>
              <p14:nvPr/>
            </p14:nvContentPartPr>
            <p14:xfrm rot="18911256">
              <a:off x="3142708" y="4473028"/>
              <a:ext cx="2501547" cy="2501547"/>
            </p14:xfrm>
          </p:contentPart>
        </mc:Choice>
        <mc:Fallback xmlns="">
          <p:pic>
            <p:nvPicPr>
              <p:cNvPr id="14" name="Rokopis 13">
                <a:extLst>
                  <a:ext uri="{FF2B5EF4-FFF2-40B4-BE49-F238E27FC236}">
                    <a16:creationId xmlns:a16="http://schemas.microsoft.com/office/drawing/2014/main" id="{3ADCAE4D-9DBF-BC29-B4A0-A6FF4C5BF0FC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 rot="18911256">
                <a:off x="3088687" y="4364985"/>
                <a:ext cx="2609229" cy="2717272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15" name="Rokopis 14">
                <a:extLst>
                  <a:ext uri="{FF2B5EF4-FFF2-40B4-BE49-F238E27FC236}">
                    <a16:creationId xmlns:a16="http://schemas.microsoft.com/office/drawing/2014/main" id="{BD5539E2-D9C7-0DA2-7B9D-445B0799A5DB}"/>
                  </a:ext>
                </a:extLst>
              </p14:cNvPr>
              <p14:cNvContentPartPr/>
              <p14:nvPr/>
            </p14:nvContentPartPr>
            <p14:xfrm rot="18911256">
              <a:off x="3114008" y="4122522"/>
              <a:ext cx="2501547" cy="2501547"/>
            </p14:xfrm>
          </p:contentPart>
        </mc:Choice>
        <mc:Fallback xmlns="">
          <p:pic>
            <p:nvPicPr>
              <p:cNvPr id="15" name="Rokopis 14">
                <a:extLst>
                  <a:ext uri="{FF2B5EF4-FFF2-40B4-BE49-F238E27FC236}">
                    <a16:creationId xmlns:a16="http://schemas.microsoft.com/office/drawing/2014/main" id="{BD5539E2-D9C7-0DA2-7B9D-445B0799A5DB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 rot="18911256">
                <a:off x="3059987" y="4014479"/>
                <a:ext cx="2609229" cy="2717272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4809223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2AECB1-CC50-67BF-696D-10314443EA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4D4FBC6A-49E2-2B52-4179-8329A456A6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"/>
            <a:ext cx="12184738" cy="6886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Skupina 4">
            <a:extLst>
              <a:ext uri="{FF2B5EF4-FFF2-40B4-BE49-F238E27FC236}">
                <a16:creationId xmlns:a16="http://schemas.microsoft.com/office/drawing/2014/main" id="{49208EB2-A737-030E-9415-87B1F59699CF}"/>
              </a:ext>
            </a:extLst>
          </p:cNvPr>
          <p:cNvGrpSpPr/>
          <p:nvPr/>
        </p:nvGrpSpPr>
        <p:grpSpPr>
          <a:xfrm>
            <a:off x="0" y="1020931"/>
            <a:ext cx="10560963" cy="5865699"/>
            <a:chOff x="-51784" y="652709"/>
            <a:chExt cx="8478918" cy="6320656"/>
          </a:xfrm>
        </p:grpSpPr>
        <p:sp>
          <p:nvSpPr>
            <p:cNvPr id="4" name="Pravokotni trikotnik 3">
              <a:extLst>
                <a:ext uri="{FF2B5EF4-FFF2-40B4-BE49-F238E27FC236}">
                  <a16:creationId xmlns:a16="http://schemas.microsoft.com/office/drawing/2014/main" id="{D7F89C37-5383-BC4A-5AAD-54321F399326}"/>
                </a:ext>
              </a:extLst>
            </p:cNvPr>
            <p:cNvSpPr/>
            <p:nvPr/>
          </p:nvSpPr>
          <p:spPr>
            <a:xfrm>
              <a:off x="-51784" y="652709"/>
              <a:ext cx="8478918" cy="6320656"/>
            </a:xfrm>
            <a:prstGeom prst="rtTriangle">
              <a:avLst/>
            </a:prstGeom>
            <a:solidFill>
              <a:srgbClr val="7030A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0" name="Pravokotni trikotnik 9">
              <a:extLst>
                <a:ext uri="{FF2B5EF4-FFF2-40B4-BE49-F238E27FC236}">
                  <a16:creationId xmlns:a16="http://schemas.microsoft.com/office/drawing/2014/main" id="{8C5E5CFD-D0E6-BC21-A5E5-4C10920BE9FE}"/>
                </a:ext>
              </a:extLst>
            </p:cNvPr>
            <p:cNvSpPr/>
            <p:nvPr/>
          </p:nvSpPr>
          <p:spPr>
            <a:xfrm>
              <a:off x="-51783" y="1034151"/>
              <a:ext cx="7760339" cy="5939214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12" name="Pravokotni trikotnik 11">
            <a:extLst>
              <a:ext uri="{FF2B5EF4-FFF2-40B4-BE49-F238E27FC236}">
                <a16:creationId xmlns:a16="http://schemas.microsoft.com/office/drawing/2014/main" id="{840B1A62-4792-EEFA-3FBB-75B5BB9E24A2}"/>
              </a:ext>
            </a:extLst>
          </p:cNvPr>
          <p:cNvSpPr/>
          <p:nvPr/>
        </p:nvSpPr>
        <p:spPr>
          <a:xfrm rot="10800000">
            <a:off x="648070" y="-8"/>
            <a:ext cx="11550958" cy="3613698"/>
          </a:xfrm>
          <a:prstGeom prst="rtTriangle">
            <a:avLst/>
          </a:prstGeom>
          <a:solidFill>
            <a:srgbClr val="7030A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3" name="Pravokotni trikotnik 12">
            <a:extLst>
              <a:ext uri="{FF2B5EF4-FFF2-40B4-BE49-F238E27FC236}">
                <a16:creationId xmlns:a16="http://schemas.microsoft.com/office/drawing/2014/main" id="{9BBE0C94-4268-ACCE-E955-3FEE9E918201}"/>
              </a:ext>
            </a:extLst>
          </p:cNvPr>
          <p:cNvSpPr/>
          <p:nvPr/>
        </p:nvSpPr>
        <p:spPr>
          <a:xfrm rot="10800000">
            <a:off x="1544714" y="-2"/>
            <a:ext cx="10640023" cy="3156676"/>
          </a:xfrm>
          <a:prstGeom prst="rt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+mj-lt"/>
              <a:buAutoNum type="arabicPeriod"/>
            </a:pPr>
            <a:endParaRPr lang="sl-SI" dirty="0"/>
          </a:p>
        </p:txBody>
      </p:sp>
      <p:sp>
        <p:nvSpPr>
          <p:cNvPr id="2" name="Znak za minus 1">
            <a:extLst>
              <a:ext uri="{FF2B5EF4-FFF2-40B4-BE49-F238E27FC236}">
                <a16:creationId xmlns:a16="http://schemas.microsoft.com/office/drawing/2014/main" id="{A0A36F44-626A-190B-6B79-289712D234F3}"/>
              </a:ext>
            </a:extLst>
          </p:cNvPr>
          <p:cNvSpPr/>
          <p:nvPr/>
        </p:nvSpPr>
        <p:spPr>
          <a:xfrm>
            <a:off x="467076" y="-616745"/>
            <a:ext cx="11483624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85D323CD-6041-BC2B-BA5C-09ED9DCCAADE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Kognitivni procesi - mišljenje</a:t>
            </a:r>
          </a:p>
        </p:txBody>
      </p: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B083DFE3-13DF-8507-64E9-B742AE11D32B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3" name="Pravokotnik: zaokroženi vogali 2">
            <a:extLst>
              <a:ext uri="{FF2B5EF4-FFF2-40B4-BE49-F238E27FC236}">
                <a16:creationId xmlns:a16="http://schemas.microsoft.com/office/drawing/2014/main" id="{A6D0BF7A-093B-FE3C-3E91-C7B6F6D20B81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7" name="Označba mesta vsebine 2">
            <a:extLst>
              <a:ext uri="{FF2B5EF4-FFF2-40B4-BE49-F238E27FC236}">
                <a16:creationId xmlns:a16="http://schemas.microsoft.com/office/drawing/2014/main" id="{BCC7EC69-BFFB-BFD5-C252-0A359E03F0CC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000" b="1" dirty="0">
                <a:solidFill>
                  <a:srgbClr val="7030A0"/>
                </a:solidFill>
                <a:latin typeface="Comic Sans MS" panose="030F0702030302020204" pitchFamily="66" charset="0"/>
              </a:rPr>
              <a:t>Realistično</a:t>
            </a:r>
            <a:r>
              <a:rPr lang="pl-PL" sz="2000" b="1" dirty="0">
                <a:latin typeface="Comic Sans MS" panose="030F0702030302020204" pitchFamily="66" charset="0"/>
              </a:rPr>
              <a:t> </a:t>
            </a:r>
            <a:r>
              <a:rPr lang="pl-PL" sz="2000" b="1" dirty="0">
                <a:solidFill>
                  <a:srgbClr val="7030A0"/>
                </a:solidFill>
                <a:latin typeface="Comic Sans MS" panose="030F0702030302020204" pitchFamily="66" charset="0"/>
              </a:rPr>
              <a:t>mišljenje: </a:t>
            </a:r>
            <a:r>
              <a:rPr lang="pl-PL" sz="2000" dirty="0">
                <a:latin typeface="Comic Sans MS" panose="030F0702030302020204" pitchFamily="66" charset="0"/>
              </a:rPr>
              <a:t>kombiniranje stvarnih dejstev brez subjektivnih primesi</a:t>
            </a:r>
          </a:p>
          <a:p>
            <a:pPr marL="0" indent="0">
              <a:buNone/>
            </a:pPr>
            <a:r>
              <a:rPr lang="pl-PL" sz="2000" b="1" dirty="0">
                <a:solidFill>
                  <a:srgbClr val="7030A0"/>
                </a:solidFill>
                <a:latin typeface="Comic Sans MS" panose="030F0702030302020204" pitchFamily="66" charset="0"/>
              </a:rPr>
              <a:t>Domišljijsko mišljenje: </a:t>
            </a:r>
            <a:r>
              <a:rPr lang="pl-PL" sz="2000" dirty="0">
                <a:latin typeface="Comic Sans MS" panose="030F0702030302020204" pitchFamily="66" charset="0"/>
              </a:rPr>
              <a:t>svobodnejše v kombiniranju dejstev; pod vplivom subjektivnih dejavnikov (npr. čustva in želje)</a:t>
            </a: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</p:txBody>
      </p:sp>
      <p:pic>
        <p:nvPicPr>
          <p:cNvPr id="8" name="Slika 7">
            <a:extLst>
              <a:ext uri="{FF2B5EF4-FFF2-40B4-BE49-F238E27FC236}">
                <a16:creationId xmlns:a16="http://schemas.microsoft.com/office/drawing/2014/main" id="{67558426-6B27-609E-F937-8EF8E2A1D0D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9220" t="43463" r="8441" b="27027"/>
          <a:stretch/>
        </p:blipFill>
        <p:spPr>
          <a:xfrm>
            <a:off x="1682607" y="3276059"/>
            <a:ext cx="8819524" cy="2023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518810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11E7A2-6FBC-4A68-FA74-506DA0A034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3D87F613-1060-5543-7FDA-D87951305E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"/>
            <a:ext cx="12184738" cy="6886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Skupina 4">
            <a:extLst>
              <a:ext uri="{FF2B5EF4-FFF2-40B4-BE49-F238E27FC236}">
                <a16:creationId xmlns:a16="http://schemas.microsoft.com/office/drawing/2014/main" id="{72F1C344-5F8B-BEB0-88E3-EE643B1E12E6}"/>
              </a:ext>
            </a:extLst>
          </p:cNvPr>
          <p:cNvGrpSpPr/>
          <p:nvPr/>
        </p:nvGrpSpPr>
        <p:grpSpPr>
          <a:xfrm>
            <a:off x="0" y="1020931"/>
            <a:ext cx="10560963" cy="5865699"/>
            <a:chOff x="-51784" y="652709"/>
            <a:chExt cx="8478918" cy="6320656"/>
          </a:xfrm>
        </p:grpSpPr>
        <p:sp>
          <p:nvSpPr>
            <p:cNvPr id="4" name="Pravokotni trikotnik 3">
              <a:extLst>
                <a:ext uri="{FF2B5EF4-FFF2-40B4-BE49-F238E27FC236}">
                  <a16:creationId xmlns:a16="http://schemas.microsoft.com/office/drawing/2014/main" id="{88FBC516-1E71-AA72-F219-0209A4817699}"/>
                </a:ext>
              </a:extLst>
            </p:cNvPr>
            <p:cNvSpPr/>
            <p:nvPr/>
          </p:nvSpPr>
          <p:spPr>
            <a:xfrm>
              <a:off x="-51784" y="652709"/>
              <a:ext cx="8478918" cy="6320656"/>
            </a:xfrm>
            <a:prstGeom prst="rtTriangle">
              <a:avLst/>
            </a:prstGeom>
            <a:solidFill>
              <a:srgbClr val="7030A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0" name="Pravokotni trikotnik 9">
              <a:extLst>
                <a:ext uri="{FF2B5EF4-FFF2-40B4-BE49-F238E27FC236}">
                  <a16:creationId xmlns:a16="http://schemas.microsoft.com/office/drawing/2014/main" id="{D59EAB6C-9E7F-C0B6-D8B2-9B6D00547473}"/>
                </a:ext>
              </a:extLst>
            </p:cNvPr>
            <p:cNvSpPr/>
            <p:nvPr/>
          </p:nvSpPr>
          <p:spPr>
            <a:xfrm>
              <a:off x="-51783" y="1034151"/>
              <a:ext cx="7760339" cy="5939214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12" name="Pravokotni trikotnik 11">
            <a:extLst>
              <a:ext uri="{FF2B5EF4-FFF2-40B4-BE49-F238E27FC236}">
                <a16:creationId xmlns:a16="http://schemas.microsoft.com/office/drawing/2014/main" id="{965F475E-EECF-32E6-847C-D1EAED65CDF1}"/>
              </a:ext>
            </a:extLst>
          </p:cNvPr>
          <p:cNvSpPr/>
          <p:nvPr/>
        </p:nvSpPr>
        <p:spPr>
          <a:xfrm rot="10800000">
            <a:off x="648070" y="-8"/>
            <a:ext cx="11550958" cy="3613698"/>
          </a:xfrm>
          <a:prstGeom prst="rtTriangle">
            <a:avLst/>
          </a:prstGeom>
          <a:solidFill>
            <a:srgbClr val="7030A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3" name="Pravokotni trikotnik 12">
            <a:extLst>
              <a:ext uri="{FF2B5EF4-FFF2-40B4-BE49-F238E27FC236}">
                <a16:creationId xmlns:a16="http://schemas.microsoft.com/office/drawing/2014/main" id="{B1174E09-9AD3-62B2-A25B-A1AE2DDD4BB2}"/>
              </a:ext>
            </a:extLst>
          </p:cNvPr>
          <p:cNvSpPr/>
          <p:nvPr/>
        </p:nvSpPr>
        <p:spPr>
          <a:xfrm rot="10800000">
            <a:off x="1544714" y="-2"/>
            <a:ext cx="10640023" cy="3156676"/>
          </a:xfrm>
          <a:prstGeom prst="rt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+mj-lt"/>
              <a:buAutoNum type="arabicPeriod"/>
            </a:pPr>
            <a:endParaRPr lang="sl-SI" dirty="0"/>
          </a:p>
        </p:txBody>
      </p:sp>
      <p:sp>
        <p:nvSpPr>
          <p:cNvPr id="2" name="Znak za minus 1">
            <a:extLst>
              <a:ext uri="{FF2B5EF4-FFF2-40B4-BE49-F238E27FC236}">
                <a16:creationId xmlns:a16="http://schemas.microsoft.com/office/drawing/2014/main" id="{75C79952-AC74-A5BE-7A4C-7FC8B61D7DB1}"/>
              </a:ext>
            </a:extLst>
          </p:cNvPr>
          <p:cNvSpPr/>
          <p:nvPr/>
        </p:nvSpPr>
        <p:spPr>
          <a:xfrm>
            <a:off x="467076" y="-616745"/>
            <a:ext cx="11483624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98393E1C-EB9A-8B6D-4938-AA5E48833564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Kognitivni procesi - mišljenje</a:t>
            </a:r>
          </a:p>
        </p:txBody>
      </p: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0CF95A8F-FECA-E24F-308C-AE87E4ABE6D2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3" name="Pravokotnik: zaokroženi vogali 2">
            <a:extLst>
              <a:ext uri="{FF2B5EF4-FFF2-40B4-BE49-F238E27FC236}">
                <a16:creationId xmlns:a16="http://schemas.microsoft.com/office/drawing/2014/main" id="{D5723D81-6C18-A4CF-4B6E-7A4537563C23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7" name="Označba mesta vsebine 2">
            <a:extLst>
              <a:ext uri="{FF2B5EF4-FFF2-40B4-BE49-F238E27FC236}">
                <a16:creationId xmlns:a16="http://schemas.microsoft.com/office/drawing/2014/main" id="{866E6F70-2D3E-D11A-A4EC-472E7A73A5B2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000" b="1" dirty="0">
                <a:solidFill>
                  <a:srgbClr val="7030A0"/>
                </a:solidFill>
                <a:latin typeface="Comic Sans MS" panose="030F0702030302020204" pitchFamily="66" charset="0"/>
              </a:rPr>
              <a:t>Konvergentno mišljenje: </a:t>
            </a:r>
            <a:r>
              <a:rPr lang="pl-PL" sz="2000" dirty="0">
                <a:latin typeface="Comic Sans MS" panose="030F0702030302020204" pitchFamily="66" charset="0"/>
              </a:rPr>
              <a:t>osredotočeno na eno zamisel ter daje tipične in predvidljive rešitve, ki temeljijo na predhodnem znanju in logičnem mišljenju</a:t>
            </a:r>
          </a:p>
          <a:p>
            <a:pPr marL="0" indent="0">
              <a:buNone/>
            </a:pPr>
            <a:r>
              <a:rPr lang="pl-PL" sz="2000" b="1" dirty="0">
                <a:solidFill>
                  <a:srgbClr val="7030A0"/>
                </a:solidFill>
                <a:latin typeface="Comic Sans MS" panose="030F0702030302020204" pitchFamily="66" charset="0"/>
              </a:rPr>
              <a:t>Divergentno mišljenje: </a:t>
            </a:r>
            <a:r>
              <a:rPr lang="sl-SI" sz="2000" dirty="0">
                <a:latin typeface="Comic Sans MS" panose="030F0702030302020204" pitchFamily="66" charset="0"/>
              </a:rPr>
              <a:t>razvijanje številnih zamisli in iskanje oddaljenih povezav (nenadne in nepričakovane rešitve, ki zahtevajo drugačno videnje problema)</a:t>
            </a:r>
            <a:endParaRPr lang="pl-PL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</p:txBody>
      </p:sp>
      <p:pic>
        <p:nvPicPr>
          <p:cNvPr id="8" name="Slika 7">
            <a:extLst>
              <a:ext uri="{FF2B5EF4-FFF2-40B4-BE49-F238E27FC236}">
                <a16:creationId xmlns:a16="http://schemas.microsoft.com/office/drawing/2014/main" id="{3C2A1604-FB89-5D9D-7F2A-49F93FC4F54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325" t="36666" r="20313" b="30096"/>
          <a:stretch/>
        </p:blipFill>
        <p:spPr>
          <a:xfrm>
            <a:off x="1309602" y="3482254"/>
            <a:ext cx="8822535" cy="2279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0506143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FFE97C-92D6-9622-554A-E5DF46357E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8D702F7E-D4BB-DDFA-F1C3-469B4225D1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"/>
            <a:ext cx="12184738" cy="6886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Skupina 4">
            <a:extLst>
              <a:ext uri="{FF2B5EF4-FFF2-40B4-BE49-F238E27FC236}">
                <a16:creationId xmlns:a16="http://schemas.microsoft.com/office/drawing/2014/main" id="{703AB818-A926-8B7C-5B4B-6443430C8DD9}"/>
              </a:ext>
            </a:extLst>
          </p:cNvPr>
          <p:cNvGrpSpPr/>
          <p:nvPr/>
        </p:nvGrpSpPr>
        <p:grpSpPr>
          <a:xfrm>
            <a:off x="0" y="1020931"/>
            <a:ext cx="10560963" cy="5865699"/>
            <a:chOff x="-51784" y="652709"/>
            <a:chExt cx="8478918" cy="6320656"/>
          </a:xfrm>
        </p:grpSpPr>
        <p:sp>
          <p:nvSpPr>
            <p:cNvPr id="4" name="Pravokotni trikotnik 3">
              <a:extLst>
                <a:ext uri="{FF2B5EF4-FFF2-40B4-BE49-F238E27FC236}">
                  <a16:creationId xmlns:a16="http://schemas.microsoft.com/office/drawing/2014/main" id="{C6EF0F85-9B2C-E054-47B6-A49098F4ADCF}"/>
                </a:ext>
              </a:extLst>
            </p:cNvPr>
            <p:cNvSpPr/>
            <p:nvPr/>
          </p:nvSpPr>
          <p:spPr>
            <a:xfrm>
              <a:off x="-51784" y="652709"/>
              <a:ext cx="8478918" cy="6320656"/>
            </a:xfrm>
            <a:prstGeom prst="rtTriangle">
              <a:avLst/>
            </a:prstGeom>
            <a:solidFill>
              <a:srgbClr val="7030A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0" name="Pravokotni trikotnik 9">
              <a:extLst>
                <a:ext uri="{FF2B5EF4-FFF2-40B4-BE49-F238E27FC236}">
                  <a16:creationId xmlns:a16="http://schemas.microsoft.com/office/drawing/2014/main" id="{68390BC1-699C-F97A-6197-733A2E84F175}"/>
                </a:ext>
              </a:extLst>
            </p:cNvPr>
            <p:cNvSpPr/>
            <p:nvPr/>
          </p:nvSpPr>
          <p:spPr>
            <a:xfrm>
              <a:off x="-51783" y="1034151"/>
              <a:ext cx="7760339" cy="5939214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12" name="Pravokotni trikotnik 11">
            <a:extLst>
              <a:ext uri="{FF2B5EF4-FFF2-40B4-BE49-F238E27FC236}">
                <a16:creationId xmlns:a16="http://schemas.microsoft.com/office/drawing/2014/main" id="{5DA54144-E883-4480-1126-76DAE44EBBCE}"/>
              </a:ext>
            </a:extLst>
          </p:cNvPr>
          <p:cNvSpPr/>
          <p:nvPr/>
        </p:nvSpPr>
        <p:spPr>
          <a:xfrm rot="10800000">
            <a:off x="648070" y="-8"/>
            <a:ext cx="11550958" cy="3613698"/>
          </a:xfrm>
          <a:prstGeom prst="rtTriangle">
            <a:avLst/>
          </a:prstGeom>
          <a:solidFill>
            <a:srgbClr val="7030A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3" name="Pravokotni trikotnik 12">
            <a:extLst>
              <a:ext uri="{FF2B5EF4-FFF2-40B4-BE49-F238E27FC236}">
                <a16:creationId xmlns:a16="http://schemas.microsoft.com/office/drawing/2014/main" id="{150A75D8-2B33-D8AE-8AEE-60B87BB52485}"/>
              </a:ext>
            </a:extLst>
          </p:cNvPr>
          <p:cNvSpPr/>
          <p:nvPr/>
        </p:nvSpPr>
        <p:spPr>
          <a:xfrm rot="10800000">
            <a:off x="1544714" y="-2"/>
            <a:ext cx="10640023" cy="3156676"/>
          </a:xfrm>
          <a:prstGeom prst="rt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+mj-lt"/>
              <a:buAutoNum type="arabicPeriod"/>
            </a:pPr>
            <a:endParaRPr lang="sl-SI" dirty="0"/>
          </a:p>
        </p:txBody>
      </p:sp>
      <p:sp>
        <p:nvSpPr>
          <p:cNvPr id="2" name="Znak za minus 1">
            <a:extLst>
              <a:ext uri="{FF2B5EF4-FFF2-40B4-BE49-F238E27FC236}">
                <a16:creationId xmlns:a16="http://schemas.microsoft.com/office/drawing/2014/main" id="{BADD6CE1-FF05-491D-C30E-6C39FEE7355E}"/>
              </a:ext>
            </a:extLst>
          </p:cNvPr>
          <p:cNvSpPr/>
          <p:nvPr/>
        </p:nvSpPr>
        <p:spPr>
          <a:xfrm>
            <a:off x="467076" y="-616745"/>
            <a:ext cx="11483624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F1F1687F-6B21-3704-AEED-1F4F7456CC2B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Kognitivni procesi - mišljenje</a:t>
            </a:r>
          </a:p>
        </p:txBody>
      </p: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4CB9B7C5-0AA2-21E6-8067-428EFC4BA83F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3" name="Pravokotnik: zaokroženi vogali 2">
            <a:extLst>
              <a:ext uri="{FF2B5EF4-FFF2-40B4-BE49-F238E27FC236}">
                <a16:creationId xmlns:a16="http://schemas.microsoft.com/office/drawing/2014/main" id="{C8C26E68-03F6-2ED2-525C-446D9A9AA771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7" name="Označba mesta vsebine 2">
            <a:extLst>
              <a:ext uri="{FF2B5EF4-FFF2-40B4-BE49-F238E27FC236}">
                <a16:creationId xmlns:a16="http://schemas.microsoft.com/office/drawing/2014/main" id="{AE9539C1-6E89-1F50-F7A2-5D5E0BAF9A34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000" b="1" dirty="0">
                <a:solidFill>
                  <a:srgbClr val="7030A0"/>
                </a:solidFill>
                <a:latin typeface="Comic Sans MS" panose="030F0702030302020204" pitchFamily="66" charset="0"/>
              </a:rPr>
              <a:t>Induktivno sklepanje: </a:t>
            </a:r>
            <a:r>
              <a:rPr lang="pl-PL" sz="2000" dirty="0">
                <a:latin typeface="Comic Sans MS" panose="030F0702030302020204" pitchFamily="66" charset="0"/>
              </a:rPr>
              <a:t>kadar iz splošne sodbe izvajamo konkretno sodbo (“Vsi ljudje imajo dve roki. Marko je človek. </a:t>
            </a:r>
            <a:r>
              <a:rPr lang="pl-PL" sz="2000" dirty="0">
                <a:latin typeface="Comic Sans MS" panose="030F0702030302020204" pitchFamily="66" charset="0"/>
                <a:sym typeface="Wingdings" panose="05000000000000000000" pitchFamily="2" charset="2"/>
              </a:rPr>
              <a:t> </a:t>
            </a:r>
            <a:r>
              <a:rPr lang="pl-PL" sz="2000" dirty="0">
                <a:latin typeface="Comic Sans MS" panose="030F0702030302020204" pitchFamily="66" charset="0"/>
              </a:rPr>
              <a:t>Marko ima dve roki.” “Moški ne znajo pokazati svojih čustev. Jakob je moški. </a:t>
            </a:r>
            <a:r>
              <a:rPr lang="pl-PL" sz="2000" dirty="0">
                <a:latin typeface="Comic Sans MS" panose="030F0702030302020204" pitchFamily="66" charset="0"/>
                <a:sym typeface="Wingdings" panose="05000000000000000000" pitchFamily="2" charset="2"/>
              </a:rPr>
              <a:t></a:t>
            </a:r>
            <a:r>
              <a:rPr lang="pl-PL" sz="2000" dirty="0">
                <a:latin typeface="Comic Sans MS" panose="030F0702030302020204" pitchFamily="66" charset="0"/>
              </a:rPr>
              <a:t> …)</a:t>
            </a:r>
          </a:p>
          <a:p>
            <a:pPr marL="0" indent="0">
              <a:buNone/>
            </a:pPr>
            <a:r>
              <a:rPr lang="pl-PL" sz="2000" b="1" dirty="0">
                <a:solidFill>
                  <a:srgbClr val="7030A0"/>
                </a:solidFill>
                <a:latin typeface="Comic Sans MS" panose="030F0702030302020204" pitchFamily="66" charset="0"/>
              </a:rPr>
              <a:t>Deduktivno sklepanje: </a:t>
            </a:r>
            <a:r>
              <a:rPr lang="pl-PL" sz="2000" dirty="0">
                <a:latin typeface="Comic Sans MS" panose="030F0702030302020204" pitchFamily="66" charset="0"/>
              </a:rPr>
              <a:t>kadar iz konkretnih primerov izvajamo splošno sodbo (Fani je slaba voznica, Minka je slaba voznica, Vera je slaba voznica, Julči je slaba voznica </a:t>
            </a:r>
            <a:r>
              <a:rPr lang="pl-PL" sz="2000" dirty="0">
                <a:latin typeface="Comic Sans MS" panose="030F0702030302020204" pitchFamily="66" charset="0"/>
                <a:sym typeface="Wingdings" panose="05000000000000000000" pitchFamily="2" charset="2"/>
              </a:rPr>
              <a:t> </a:t>
            </a:r>
            <a:r>
              <a:rPr lang="pl-PL" sz="2000" dirty="0">
                <a:latin typeface="Comic Sans MS" panose="030F0702030302020204" pitchFamily="66" charset="0"/>
              </a:rPr>
              <a:t>vse ženske so slabe voznice).</a:t>
            </a: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4713906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429631-CC1B-690C-4155-190DE8CC1C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134BEE99-6E72-1492-82D5-C67280E26A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"/>
            <a:ext cx="12184738" cy="6886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Skupina 4">
            <a:extLst>
              <a:ext uri="{FF2B5EF4-FFF2-40B4-BE49-F238E27FC236}">
                <a16:creationId xmlns:a16="http://schemas.microsoft.com/office/drawing/2014/main" id="{6620B4F9-12D7-E492-24D1-2FAA3EB2327C}"/>
              </a:ext>
            </a:extLst>
          </p:cNvPr>
          <p:cNvGrpSpPr/>
          <p:nvPr/>
        </p:nvGrpSpPr>
        <p:grpSpPr>
          <a:xfrm>
            <a:off x="0" y="1020931"/>
            <a:ext cx="10560963" cy="5865699"/>
            <a:chOff x="-51784" y="652709"/>
            <a:chExt cx="8478918" cy="6320656"/>
          </a:xfrm>
        </p:grpSpPr>
        <p:sp>
          <p:nvSpPr>
            <p:cNvPr id="4" name="Pravokotni trikotnik 3">
              <a:extLst>
                <a:ext uri="{FF2B5EF4-FFF2-40B4-BE49-F238E27FC236}">
                  <a16:creationId xmlns:a16="http://schemas.microsoft.com/office/drawing/2014/main" id="{BC9121BB-8993-9551-8877-F2A3E0FD9B12}"/>
                </a:ext>
              </a:extLst>
            </p:cNvPr>
            <p:cNvSpPr/>
            <p:nvPr/>
          </p:nvSpPr>
          <p:spPr>
            <a:xfrm>
              <a:off x="-51784" y="652709"/>
              <a:ext cx="8478918" cy="6320656"/>
            </a:xfrm>
            <a:prstGeom prst="rtTriangle">
              <a:avLst/>
            </a:prstGeom>
            <a:solidFill>
              <a:srgbClr val="7030A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0" name="Pravokotni trikotnik 9">
              <a:extLst>
                <a:ext uri="{FF2B5EF4-FFF2-40B4-BE49-F238E27FC236}">
                  <a16:creationId xmlns:a16="http://schemas.microsoft.com/office/drawing/2014/main" id="{962A7EEF-1D99-E311-3420-A212528CFAB8}"/>
                </a:ext>
              </a:extLst>
            </p:cNvPr>
            <p:cNvSpPr/>
            <p:nvPr/>
          </p:nvSpPr>
          <p:spPr>
            <a:xfrm>
              <a:off x="-51783" y="1034151"/>
              <a:ext cx="7760339" cy="5939214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12" name="Pravokotni trikotnik 11">
            <a:extLst>
              <a:ext uri="{FF2B5EF4-FFF2-40B4-BE49-F238E27FC236}">
                <a16:creationId xmlns:a16="http://schemas.microsoft.com/office/drawing/2014/main" id="{0BA00C9E-C55F-123A-E79C-8281E0DA3854}"/>
              </a:ext>
            </a:extLst>
          </p:cNvPr>
          <p:cNvSpPr/>
          <p:nvPr/>
        </p:nvSpPr>
        <p:spPr>
          <a:xfrm rot="10800000">
            <a:off x="648070" y="-8"/>
            <a:ext cx="11550958" cy="3613698"/>
          </a:xfrm>
          <a:prstGeom prst="rtTriangle">
            <a:avLst/>
          </a:prstGeom>
          <a:solidFill>
            <a:srgbClr val="7030A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3" name="Pravokotni trikotnik 12">
            <a:extLst>
              <a:ext uri="{FF2B5EF4-FFF2-40B4-BE49-F238E27FC236}">
                <a16:creationId xmlns:a16="http://schemas.microsoft.com/office/drawing/2014/main" id="{13B0126F-568F-3AF8-5942-D5F4A50436E4}"/>
              </a:ext>
            </a:extLst>
          </p:cNvPr>
          <p:cNvSpPr/>
          <p:nvPr/>
        </p:nvSpPr>
        <p:spPr>
          <a:xfrm rot="10800000">
            <a:off x="1544714" y="-2"/>
            <a:ext cx="10640023" cy="3156676"/>
          </a:xfrm>
          <a:prstGeom prst="rt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+mj-lt"/>
              <a:buAutoNum type="arabicPeriod"/>
            </a:pPr>
            <a:endParaRPr lang="sl-SI" dirty="0"/>
          </a:p>
        </p:txBody>
      </p:sp>
      <p:sp>
        <p:nvSpPr>
          <p:cNvPr id="2" name="Znak za minus 1">
            <a:extLst>
              <a:ext uri="{FF2B5EF4-FFF2-40B4-BE49-F238E27FC236}">
                <a16:creationId xmlns:a16="http://schemas.microsoft.com/office/drawing/2014/main" id="{CD2841B8-5CB3-6BB1-54DC-E899ED46B272}"/>
              </a:ext>
            </a:extLst>
          </p:cNvPr>
          <p:cNvSpPr/>
          <p:nvPr/>
        </p:nvSpPr>
        <p:spPr>
          <a:xfrm>
            <a:off x="467076" y="-616745"/>
            <a:ext cx="11483624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81AD50D1-562A-C068-5124-FE90E36FAE2A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Kognitivni procesi - mišljenje</a:t>
            </a:r>
          </a:p>
        </p:txBody>
      </p: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7B13061B-6EEF-D410-A3F3-255394728EB9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3" name="Pravokotnik: zaokroženi vogali 2">
            <a:extLst>
              <a:ext uri="{FF2B5EF4-FFF2-40B4-BE49-F238E27FC236}">
                <a16:creationId xmlns:a16="http://schemas.microsoft.com/office/drawing/2014/main" id="{BD856D79-65BD-CBE8-E039-B78DDF8E3DEE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7" name="Označba mesta vsebine 2">
            <a:extLst>
              <a:ext uri="{FF2B5EF4-FFF2-40B4-BE49-F238E27FC236}">
                <a16:creationId xmlns:a16="http://schemas.microsoft.com/office/drawing/2014/main" id="{590ABBF9-C60C-663E-9197-E02ECA4ED7E3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000" b="1" dirty="0">
                <a:solidFill>
                  <a:srgbClr val="7030A0"/>
                </a:solidFill>
                <a:latin typeface="Comic Sans MS" panose="030F0702030302020204" pitchFamily="66" charset="0"/>
              </a:rPr>
              <a:t>Konkretno mišljenje: </a:t>
            </a:r>
            <a:r>
              <a:rPr lang="pl-PL" sz="2000" dirty="0">
                <a:latin typeface="Comic Sans MS" panose="030F0702030302020204" pitchFamily="66" charset="0"/>
              </a:rPr>
              <a:t>v miseljen procesu prevladuje uporaba zaznav, predstav, predvse pa konkretnih pojmov</a:t>
            </a:r>
          </a:p>
          <a:p>
            <a:pPr marL="0" indent="0">
              <a:buNone/>
            </a:pPr>
            <a:r>
              <a:rPr lang="pl-PL" sz="2000" b="1" dirty="0">
                <a:solidFill>
                  <a:srgbClr val="7030A0"/>
                </a:solidFill>
                <a:latin typeface="Comic Sans MS" panose="030F0702030302020204" pitchFamily="66" charset="0"/>
              </a:rPr>
              <a:t>Abstraktno mišljenje: </a:t>
            </a:r>
            <a:r>
              <a:rPr lang="pl-PL" sz="2000" dirty="0">
                <a:latin typeface="Comic Sans MS" panose="030F0702030302020204" pitchFamily="66" charset="0"/>
              </a:rPr>
              <a:t>pojavi se kasneje v razvoju in ni vezano na konkretne vsebine</a:t>
            </a: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</p:txBody>
      </p:sp>
      <p:pic>
        <p:nvPicPr>
          <p:cNvPr id="11" name="Slika 10">
            <a:extLst>
              <a:ext uri="{FF2B5EF4-FFF2-40B4-BE49-F238E27FC236}">
                <a16:creationId xmlns:a16="http://schemas.microsoft.com/office/drawing/2014/main" id="{90067718-9FE5-0C8D-F27D-0AD5371D61F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7182" t="38777" r="10293" b="14886"/>
          <a:stretch>
            <a:fillRect/>
          </a:stretch>
        </p:blipFill>
        <p:spPr>
          <a:xfrm>
            <a:off x="1942161" y="3210706"/>
            <a:ext cx="8300415" cy="2983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4994130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150DAE-F5B0-C970-B734-FB6754EC61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65890C52-DE48-3EEB-DFE1-01BD061B31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"/>
            <a:ext cx="12184738" cy="6886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Skupina 4">
            <a:extLst>
              <a:ext uri="{FF2B5EF4-FFF2-40B4-BE49-F238E27FC236}">
                <a16:creationId xmlns:a16="http://schemas.microsoft.com/office/drawing/2014/main" id="{FE4EF6B7-2F5C-4555-AABF-5DB33C6D7952}"/>
              </a:ext>
            </a:extLst>
          </p:cNvPr>
          <p:cNvGrpSpPr/>
          <p:nvPr/>
        </p:nvGrpSpPr>
        <p:grpSpPr>
          <a:xfrm>
            <a:off x="0" y="1020931"/>
            <a:ext cx="10560963" cy="5865699"/>
            <a:chOff x="-51784" y="652709"/>
            <a:chExt cx="8478918" cy="6320656"/>
          </a:xfrm>
        </p:grpSpPr>
        <p:sp>
          <p:nvSpPr>
            <p:cNvPr id="4" name="Pravokotni trikotnik 3">
              <a:extLst>
                <a:ext uri="{FF2B5EF4-FFF2-40B4-BE49-F238E27FC236}">
                  <a16:creationId xmlns:a16="http://schemas.microsoft.com/office/drawing/2014/main" id="{C160F53C-054E-1B3F-8D84-622EB0744791}"/>
                </a:ext>
              </a:extLst>
            </p:cNvPr>
            <p:cNvSpPr/>
            <p:nvPr/>
          </p:nvSpPr>
          <p:spPr>
            <a:xfrm>
              <a:off x="-51784" y="652709"/>
              <a:ext cx="8478918" cy="6320656"/>
            </a:xfrm>
            <a:prstGeom prst="rtTriangle">
              <a:avLst/>
            </a:prstGeom>
            <a:solidFill>
              <a:srgbClr val="7030A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0" name="Pravokotni trikotnik 9">
              <a:extLst>
                <a:ext uri="{FF2B5EF4-FFF2-40B4-BE49-F238E27FC236}">
                  <a16:creationId xmlns:a16="http://schemas.microsoft.com/office/drawing/2014/main" id="{9242329E-5AFB-4F48-992B-821B9763607C}"/>
                </a:ext>
              </a:extLst>
            </p:cNvPr>
            <p:cNvSpPr/>
            <p:nvPr/>
          </p:nvSpPr>
          <p:spPr>
            <a:xfrm>
              <a:off x="-51783" y="1034151"/>
              <a:ext cx="7760339" cy="5939214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12" name="Pravokotni trikotnik 11">
            <a:extLst>
              <a:ext uri="{FF2B5EF4-FFF2-40B4-BE49-F238E27FC236}">
                <a16:creationId xmlns:a16="http://schemas.microsoft.com/office/drawing/2014/main" id="{36E2CCCA-0001-EC40-34EE-F72558F77D8B}"/>
              </a:ext>
            </a:extLst>
          </p:cNvPr>
          <p:cNvSpPr/>
          <p:nvPr/>
        </p:nvSpPr>
        <p:spPr>
          <a:xfrm rot="10800000">
            <a:off x="648070" y="-8"/>
            <a:ext cx="11550958" cy="3613698"/>
          </a:xfrm>
          <a:prstGeom prst="rtTriangle">
            <a:avLst/>
          </a:prstGeom>
          <a:solidFill>
            <a:srgbClr val="7030A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3" name="Pravokotni trikotnik 12">
            <a:extLst>
              <a:ext uri="{FF2B5EF4-FFF2-40B4-BE49-F238E27FC236}">
                <a16:creationId xmlns:a16="http://schemas.microsoft.com/office/drawing/2014/main" id="{EDBDA18B-9F8D-6BEC-1D8D-5EB42B12891A}"/>
              </a:ext>
            </a:extLst>
          </p:cNvPr>
          <p:cNvSpPr/>
          <p:nvPr/>
        </p:nvSpPr>
        <p:spPr>
          <a:xfrm rot="10800000">
            <a:off x="1544714" y="-2"/>
            <a:ext cx="10640023" cy="3156676"/>
          </a:xfrm>
          <a:prstGeom prst="rt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+mj-lt"/>
              <a:buAutoNum type="arabicPeriod"/>
            </a:pPr>
            <a:endParaRPr lang="sl-SI" dirty="0"/>
          </a:p>
        </p:txBody>
      </p:sp>
      <p:sp>
        <p:nvSpPr>
          <p:cNvPr id="2" name="Znak za minus 1">
            <a:extLst>
              <a:ext uri="{FF2B5EF4-FFF2-40B4-BE49-F238E27FC236}">
                <a16:creationId xmlns:a16="http://schemas.microsoft.com/office/drawing/2014/main" id="{53C1DDD6-73AF-520D-6C1B-B748D8A95D73}"/>
              </a:ext>
            </a:extLst>
          </p:cNvPr>
          <p:cNvSpPr/>
          <p:nvPr/>
        </p:nvSpPr>
        <p:spPr>
          <a:xfrm>
            <a:off x="467076" y="-616745"/>
            <a:ext cx="11483624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99F779F1-4A3A-B1C4-909B-D97A5685CCA5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Kognitivni procesi - mišljenje</a:t>
            </a:r>
          </a:p>
        </p:txBody>
      </p: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1A26999C-7899-211F-6B69-472E2DD7CFC3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3" name="Pravokotnik: zaokroženi vogali 2">
            <a:extLst>
              <a:ext uri="{FF2B5EF4-FFF2-40B4-BE49-F238E27FC236}">
                <a16:creationId xmlns:a16="http://schemas.microsoft.com/office/drawing/2014/main" id="{07F3E759-3A1A-F19B-F633-95009945ACD1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7" name="Označba mesta vsebine 2">
            <a:extLst>
              <a:ext uri="{FF2B5EF4-FFF2-40B4-BE49-F238E27FC236}">
                <a16:creationId xmlns:a16="http://schemas.microsoft.com/office/drawing/2014/main" id="{73D724E4-8380-6437-DC9E-C6C01847E2DA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000" b="1" dirty="0">
                <a:solidFill>
                  <a:srgbClr val="7030A0"/>
                </a:solidFill>
                <a:latin typeface="Comic Sans MS" panose="030F0702030302020204" pitchFamily="66" charset="0"/>
              </a:rPr>
              <a:t>Ustvarjalnost: </a:t>
            </a:r>
            <a:r>
              <a:rPr lang="pl-PL" sz="2000" dirty="0">
                <a:latin typeface="Comic Sans MS" panose="030F0702030302020204" pitchFamily="66" charset="0"/>
              </a:rPr>
              <a:t>miselni proces, katerega rezultat so </a:t>
            </a:r>
            <a:r>
              <a:rPr lang="pl-PL" sz="2000" b="1" dirty="0">
                <a:latin typeface="Comic Sans MS" panose="030F0702030302020204" pitchFamily="66" charset="0"/>
              </a:rPr>
              <a:t>originalni</a:t>
            </a:r>
            <a:r>
              <a:rPr lang="pl-PL" sz="2000" dirty="0">
                <a:latin typeface="Comic Sans MS" panose="030F0702030302020204" pitchFamily="66" charset="0"/>
              </a:rPr>
              <a:t> in </a:t>
            </a:r>
            <a:r>
              <a:rPr lang="pl-PL" sz="2000" b="1" dirty="0">
                <a:latin typeface="Comic Sans MS" panose="030F0702030302020204" pitchFamily="66" charset="0"/>
              </a:rPr>
              <a:t>ustrezni dosežki</a:t>
            </a:r>
          </a:p>
          <a:p>
            <a:pPr marL="0" indent="0">
              <a:buNone/>
            </a:pPr>
            <a:r>
              <a:rPr lang="pl-PL" sz="2000" b="1" u="sng" dirty="0">
                <a:latin typeface="Comic Sans MS" panose="030F0702030302020204" pitchFamily="66" charset="0"/>
              </a:rPr>
              <a:t>Kaj vpliva na ustvarjalnost?</a:t>
            </a:r>
          </a:p>
          <a:p>
            <a:pPr marL="0" indent="0">
              <a:buNone/>
            </a:pPr>
            <a:r>
              <a:rPr lang="pl-PL" sz="2000" dirty="0">
                <a:latin typeface="Comic Sans MS" panose="030F0702030302020204" pitchFamily="66" charset="0"/>
              </a:rPr>
              <a:t>- znanje</a:t>
            </a:r>
          </a:p>
          <a:p>
            <a:pPr marL="0" indent="0">
              <a:buNone/>
            </a:pPr>
            <a:r>
              <a:rPr lang="pl-PL" sz="2000" dirty="0">
                <a:latin typeface="Comic Sans MS" panose="030F0702030302020204" pitchFamily="66" charset="0"/>
              </a:rPr>
              <a:t>- osebnostne lastnosti</a:t>
            </a:r>
          </a:p>
          <a:p>
            <a:pPr marL="0" indent="0">
              <a:buNone/>
            </a:pPr>
            <a:r>
              <a:rPr lang="pl-PL" sz="2000" dirty="0">
                <a:latin typeface="Comic Sans MS" panose="030F0702030302020204" pitchFamily="66" charset="0"/>
              </a:rPr>
              <a:t>- okoljski dejavniki</a:t>
            </a: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pl-PL" sz="2000" b="1" u="sng" dirty="0">
                <a:latin typeface="Comic Sans MS" panose="030F0702030302020204" pitchFamily="66" charset="0"/>
              </a:rPr>
              <a:t>Za ustvarjalnost je pomembno divergentno mišljenje, ki je sestavljeno iz:</a:t>
            </a:r>
          </a:p>
          <a:p>
            <a:pPr marL="0" indent="0">
              <a:buNone/>
            </a:pPr>
            <a:r>
              <a:rPr lang="pl-PL" sz="2000" dirty="0">
                <a:latin typeface="Comic Sans MS" panose="030F0702030302020204" pitchFamily="66" charset="0"/>
              </a:rPr>
              <a:t>originalnosti, </a:t>
            </a:r>
            <a:r>
              <a:rPr lang="pl-PL" sz="2000" b="1" dirty="0">
                <a:solidFill>
                  <a:srgbClr val="7030A0"/>
                </a:solidFill>
                <a:latin typeface="Comic Sans MS" panose="030F0702030302020204" pitchFamily="66" charset="0"/>
              </a:rPr>
              <a:t>fluentnosti</a:t>
            </a:r>
            <a:r>
              <a:rPr lang="pl-PL" sz="2000" dirty="0">
                <a:latin typeface="Comic Sans MS" panose="030F0702030302020204" pitchFamily="66" charset="0"/>
              </a:rPr>
              <a:t> (hitro navajanje številnih idej oz. odkrivanje številnih rešitev) in </a:t>
            </a:r>
            <a:r>
              <a:rPr lang="pl-PL" sz="2000" b="1" dirty="0">
                <a:solidFill>
                  <a:srgbClr val="7030A0"/>
                </a:solidFill>
                <a:latin typeface="Comic Sans MS" panose="030F0702030302020204" pitchFamily="66" charset="0"/>
              </a:rPr>
              <a:t>fleksibilnosti</a:t>
            </a:r>
            <a:r>
              <a:rPr lang="pl-PL" sz="2000" dirty="0">
                <a:latin typeface="Comic Sans MS" panose="030F0702030302020204" pitchFamily="66" charset="0"/>
              </a:rPr>
              <a:t> (navajanje različnih idej oz. odkrivanje kakovostno različnih rešitev).</a:t>
            </a: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4916680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07BD53-684F-737E-DEB0-FA76568330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EB032868-4C57-EFA2-2345-03F8074A8E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"/>
            <a:ext cx="12184738" cy="6886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Skupina 4">
            <a:extLst>
              <a:ext uri="{FF2B5EF4-FFF2-40B4-BE49-F238E27FC236}">
                <a16:creationId xmlns:a16="http://schemas.microsoft.com/office/drawing/2014/main" id="{9DC6BC8B-ECAC-99A1-594A-586C505EF512}"/>
              </a:ext>
            </a:extLst>
          </p:cNvPr>
          <p:cNvGrpSpPr/>
          <p:nvPr/>
        </p:nvGrpSpPr>
        <p:grpSpPr>
          <a:xfrm>
            <a:off x="0" y="1020931"/>
            <a:ext cx="10560963" cy="5865699"/>
            <a:chOff x="-51784" y="652709"/>
            <a:chExt cx="8478918" cy="6320656"/>
          </a:xfrm>
        </p:grpSpPr>
        <p:sp>
          <p:nvSpPr>
            <p:cNvPr id="4" name="Pravokotni trikotnik 3">
              <a:extLst>
                <a:ext uri="{FF2B5EF4-FFF2-40B4-BE49-F238E27FC236}">
                  <a16:creationId xmlns:a16="http://schemas.microsoft.com/office/drawing/2014/main" id="{C8FA8B4A-269A-430D-DBD5-E101342FDAEE}"/>
                </a:ext>
              </a:extLst>
            </p:cNvPr>
            <p:cNvSpPr/>
            <p:nvPr/>
          </p:nvSpPr>
          <p:spPr>
            <a:xfrm>
              <a:off x="-51784" y="652709"/>
              <a:ext cx="8478918" cy="6320656"/>
            </a:xfrm>
            <a:prstGeom prst="rtTriangle">
              <a:avLst/>
            </a:prstGeom>
            <a:solidFill>
              <a:srgbClr val="7030A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0" name="Pravokotni trikotnik 9">
              <a:extLst>
                <a:ext uri="{FF2B5EF4-FFF2-40B4-BE49-F238E27FC236}">
                  <a16:creationId xmlns:a16="http://schemas.microsoft.com/office/drawing/2014/main" id="{2DE920F5-536E-CF09-8E6D-C08F57452084}"/>
                </a:ext>
              </a:extLst>
            </p:cNvPr>
            <p:cNvSpPr/>
            <p:nvPr/>
          </p:nvSpPr>
          <p:spPr>
            <a:xfrm>
              <a:off x="-51783" y="1034151"/>
              <a:ext cx="7760339" cy="5939214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12" name="Pravokotni trikotnik 11">
            <a:extLst>
              <a:ext uri="{FF2B5EF4-FFF2-40B4-BE49-F238E27FC236}">
                <a16:creationId xmlns:a16="http://schemas.microsoft.com/office/drawing/2014/main" id="{8B3D888F-229D-5AC5-B4C1-8157A6DA104C}"/>
              </a:ext>
            </a:extLst>
          </p:cNvPr>
          <p:cNvSpPr/>
          <p:nvPr/>
        </p:nvSpPr>
        <p:spPr>
          <a:xfrm rot="10800000">
            <a:off x="648070" y="-8"/>
            <a:ext cx="11550958" cy="3613698"/>
          </a:xfrm>
          <a:prstGeom prst="rtTriangle">
            <a:avLst/>
          </a:prstGeom>
          <a:solidFill>
            <a:srgbClr val="7030A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3" name="Pravokotni trikotnik 12">
            <a:extLst>
              <a:ext uri="{FF2B5EF4-FFF2-40B4-BE49-F238E27FC236}">
                <a16:creationId xmlns:a16="http://schemas.microsoft.com/office/drawing/2014/main" id="{5D51A353-465E-A0F9-7748-B520328E1A82}"/>
              </a:ext>
            </a:extLst>
          </p:cNvPr>
          <p:cNvSpPr/>
          <p:nvPr/>
        </p:nvSpPr>
        <p:spPr>
          <a:xfrm rot="10800000">
            <a:off x="1544714" y="-2"/>
            <a:ext cx="10640023" cy="3156676"/>
          </a:xfrm>
          <a:prstGeom prst="rt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+mj-lt"/>
              <a:buAutoNum type="arabicPeriod"/>
            </a:pPr>
            <a:endParaRPr lang="sl-SI" dirty="0"/>
          </a:p>
        </p:txBody>
      </p:sp>
      <p:sp>
        <p:nvSpPr>
          <p:cNvPr id="2" name="Znak za minus 1">
            <a:extLst>
              <a:ext uri="{FF2B5EF4-FFF2-40B4-BE49-F238E27FC236}">
                <a16:creationId xmlns:a16="http://schemas.microsoft.com/office/drawing/2014/main" id="{46A56389-1E86-9B2D-D227-495C90D15775}"/>
              </a:ext>
            </a:extLst>
          </p:cNvPr>
          <p:cNvSpPr/>
          <p:nvPr/>
        </p:nvSpPr>
        <p:spPr>
          <a:xfrm>
            <a:off x="467076" y="-616745"/>
            <a:ext cx="11483624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D4BE0D32-D6A7-95B8-850C-63536E2F1F75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Kognitivni procesi - mišljenje</a:t>
            </a:r>
          </a:p>
        </p:txBody>
      </p: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284AED62-87CB-25BE-8C95-87EB10CC63A9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3" name="Pravokotnik: zaokroženi vogali 2">
            <a:extLst>
              <a:ext uri="{FF2B5EF4-FFF2-40B4-BE49-F238E27FC236}">
                <a16:creationId xmlns:a16="http://schemas.microsoft.com/office/drawing/2014/main" id="{4EF8CB37-B54E-7C65-F3B6-BA5849908DE8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7" name="Označba mesta vsebine 2">
            <a:extLst>
              <a:ext uri="{FF2B5EF4-FFF2-40B4-BE49-F238E27FC236}">
                <a16:creationId xmlns:a16="http://schemas.microsoft.com/office/drawing/2014/main" id="{2862AE58-6C69-DC28-4B1D-F781C9C03C6C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000" b="1" u="sng" dirty="0">
                <a:solidFill>
                  <a:srgbClr val="7030A0"/>
                </a:solidFill>
                <a:latin typeface="Comic Sans MS" panose="030F0702030302020204" pitchFamily="66" charset="0"/>
              </a:rPr>
              <a:t>Osebnostne lastnosti ustvarjalnih ljudi:</a:t>
            </a:r>
          </a:p>
          <a:p>
            <a:pPr marL="0" indent="0">
              <a:buNone/>
            </a:pPr>
            <a:r>
              <a:rPr lang="pl-PL" sz="2000" dirty="0">
                <a:latin typeface="Comic Sans MS" panose="030F0702030302020204" pitchFamily="66" charset="0"/>
              </a:rPr>
              <a:t>- avtonomnost (neodvisnost)</a:t>
            </a:r>
          </a:p>
          <a:p>
            <a:pPr marL="0" indent="0">
              <a:buNone/>
            </a:pPr>
            <a:r>
              <a:rPr lang="pl-PL" sz="2000" dirty="0">
                <a:latin typeface="Comic Sans MS" panose="030F0702030302020204" pitchFamily="66" charset="0"/>
              </a:rPr>
              <a:t> - pozitivna samopodoba</a:t>
            </a:r>
          </a:p>
          <a:p>
            <a:pPr marL="0" indent="0">
              <a:buNone/>
            </a:pPr>
            <a:r>
              <a:rPr lang="pl-PL" sz="2000" dirty="0">
                <a:latin typeface="Comic Sans MS" panose="030F0702030302020204" pitchFamily="66" charset="0"/>
              </a:rPr>
              <a:t> - zaupanje vase </a:t>
            </a:r>
          </a:p>
          <a:p>
            <a:pPr marL="0" indent="0">
              <a:buNone/>
            </a:pPr>
            <a:r>
              <a:rPr lang="pl-PL" sz="2000" dirty="0">
                <a:latin typeface="Comic Sans MS" panose="030F0702030302020204" pitchFamily="66" charset="0"/>
              </a:rPr>
              <a:t> - vztrajnost </a:t>
            </a:r>
          </a:p>
          <a:p>
            <a:pPr marL="0" indent="0">
              <a:buNone/>
            </a:pPr>
            <a:r>
              <a:rPr lang="pl-PL" sz="2000" dirty="0">
                <a:latin typeface="Comic Sans MS" panose="030F0702030302020204" pitchFamily="66" charset="0"/>
              </a:rPr>
              <a:t> - notranja motiviranost </a:t>
            </a:r>
          </a:p>
          <a:p>
            <a:pPr marL="0" indent="0">
              <a:buNone/>
            </a:pPr>
            <a:r>
              <a:rPr lang="pl-PL" sz="2000" dirty="0">
                <a:latin typeface="Comic Sans MS" panose="030F0702030302020204" pitchFamily="66" charset="0"/>
              </a:rPr>
              <a:t> - radovednost, otroško doživljanje sveta</a:t>
            </a:r>
          </a:p>
          <a:p>
            <a:pPr marL="0" indent="0">
              <a:buNone/>
            </a:pPr>
            <a:r>
              <a:rPr lang="pl-PL" sz="2000" dirty="0">
                <a:latin typeface="Comic Sans MS" panose="030F0702030302020204" pitchFamily="66" charset="0"/>
              </a:rPr>
              <a:t>- inteligentnost???</a:t>
            </a: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pl-PL" sz="2000" b="1" dirty="0">
                <a:latin typeface="Comic Sans MS" panose="030F0702030302020204" pitchFamily="66" charset="0"/>
              </a:rPr>
              <a:t>Kaj pa okolje?</a:t>
            </a: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7288891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Why Large Language Models Hallucinate When Machine Translating 'in the  Wild' - Slator">
            <a:extLst>
              <a:ext uri="{FF2B5EF4-FFF2-40B4-BE49-F238E27FC236}">
                <a16:creationId xmlns:a16="http://schemas.microsoft.com/office/drawing/2014/main" id="{2913283A-7190-6206-4CBF-DD34748E7F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" y="-1"/>
            <a:ext cx="12182149" cy="6863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Skupina 11">
            <a:extLst>
              <a:ext uri="{FF2B5EF4-FFF2-40B4-BE49-F238E27FC236}">
                <a16:creationId xmlns:a16="http://schemas.microsoft.com/office/drawing/2014/main" id="{344D4109-9A91-539D-789B-8718FA88369A}"/>
              </a:ext>
            </a:extLst>
          </p:cNvPr>
          <p:cNvGrpSpPr/>
          <p:nvPr/>
        </p:nvGrpSpPr>
        <p:grpSpPr>
          <a:xfrm>
            <a:off x="1539239" y="1950670"/>
            <a:ext cx="10642905" cy="4907327"/>
            <a:chOff x="1254915" y="1569720"/>
            <a:chExt cx="10937084" cy="5288278"/>
          </a:xfrm>
        </p:grpSpPr>
        <p:sp>
          <p:nvSpPr>
            <p:cNvPr id="14" name="Pravokotni trikotnik 13">
              <a:extLst>
                <a:ext uri="{FF2B5EF4-FFF2-40B4-BE49-F238E27FC236}">
                  <a16:creationId xmlns:a16="http://schemas.microsoft.com/office/drawing/2014/main" id="{5FEF7D6A-C7D8-3E84-0744-AA17B699E08D}"/>
                </a:ext>
              </a:extLst>
            </p:cNvPr>
            <p:cNvSpPr/>
            <p:nvPr/>
          </p:nvSpPr>
          <p:spPr>
            <a:xfrm flipH="1">
              <a:off x="1254915" y="1569720"/>
              <a:ext cx="10937084" cy="5288278"/>
            </a:xfrm>
            <a:prstGeom prst="rtTriangl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5" name="Pravokotni trikotnik 14">
              <a:extLst>
                <a:ext uri="{FF2B5EF4-FFF2-40B4-BE49-F238E27FC236}">
                  <a16:creationId xmlns:a16="http://schemas.microsoft.com/office/drawing/2014/main" id="{DD39B553-4CEE-3A3F-0906-BA4F59CCB2B7}"/>
                </a:ext>
              </a:extLst>
            </p:cNvPr>
            <p:cNvSpPr/>
            <p:nvPr/>
          </p:nvSpPr>
          <p:spPr>
            <a:xfrm flipH="1">
              <a:off x="2298888" y="2025243"/>
              <a:ext cx="9893111" cy="4832755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11" name="Skupina 10">
            <a:extLst>
              <a:ext uri="{FF2B5EF4-FFF2-40B4-BE49-F238E27FC236}">
                <a16:creationId xmlns:a16="http://schemas.microsoft.com/office/drawing/2014/main" id="{873A387F-DE9F-3B28-2B64-61C898614204}"/>
              </a:ext>
            </a:extLst>
          </p:cNvPr>
          <p:cNvGrpSpPr/>
          <p:nvPr/>
        </p:nvGrpSpPr>
        <p:grpSpPr>
          <a:xfrm>
            <a:off x="9855" y="0"/>
            <a:ext cx="7686345" cy="6097986"/>
            <a:chOff x="-3" y="-1"/>
            <a:chExt cx="8129484" cy="6446521"/>
          </a:xfrm>
        </p:grpSpPr>
        <p:sp>
          <p:nvSpPr>
            <p:cNvPr id="17" name="Pravokotni trikotnik 16">
              <a:extLst>
                <a:ext uri="{FF2B5EF4-FFF2-40B4-BE49-F238E27FC236}">
                  <a16:creationId xmlns:a16="http://schemas.microsoft.com/office/drawing/2014/main" id="{73D61B48-BBF3-501E-4DD4-EBD20C71D04A}"/>
                </a:ext>
              </a:extLst>
            </p:cNvPr>
            <p:cNvSpPr/>
            <p:nvPr/>
          </p:nvSpPr>
          <p:spPr>
            <a:xfrm rot="10800000" flipH="1">
              <a:off x="-3" y="-1"/>
              <a:ext cx="8129484" cy="6446521"/>
            </a:xfrm>
            <a:prstGeom prst="rtTriangl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8" name="Pravokotni trikotnik 17">
              <a:extLst>
                <a:ext uri="{FF2B5EF4-FFF2-40B4-BE49-F238E27FC236}">
                  <a16:creationId xmlns:a16="http://schemas.microsoft.com/office/drawing/2014/main" id="{1C02E487-9650-FEE9-56B3-41C268E51F80}"/>
                </a:ext>
              </a:extLst>
            </p:cNvPr>
            <p:cNvSpPr/>
            <p:nvPr/>
          </p:nvSpPr>
          <p:spPr>
            <a:xfrm rot="10800000" flipH="1">
              <a:off x="9856" y="2"/>
              <a:ext cx="7493405" cy="5898867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2" name="Znak za minus 1">
            <a:extLst>
              <a:ext uri="{FF2B5EF4-FFF2-40B4-BE49-F238E27FC236}">
                <a16:creationId xmlns:a16="http://schemas.microsoft.com/office/drawing/2014/main" id="{44ADF4E0-89E7-703C-DC0A-86304CECED1B}"/>
              </a:ext>
            </a:extLst>
          </p:cNvPr>
          <p:cNvSpPr/>
          <p:nvPr/>
        </p:nvSpPr>
        <p:spPr>
          <a:xfrm>
            <a:off x="467076" y="-616745"/>
            <a:ext cx="11483624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5A5C33DE-7676-89EA-37A5-BCDA56727C7B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Duševni procesi - Čustva</a:t>
            </a:r>
          </a:p>
        </p:txBody>
      </p: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354B13CE-DFB8-850A-1CCF-2DFA2F78179B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4" name="Pravokotnik: zaokroženi vogali 3">
            <a:extLst>
              <a:ext uri="{FF2B5EF4-FFF2-40B4-BE49-F238E27FC236}">
                <a16:creationId xmlns:a16="http://schemas.microsoft.com/office/drawing/2014/main" id="{2EB8F79B-08C1-3A06-9DC0-24E001CF0B03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10" name="Označba mesta vsebine 2">
            <a:extLst>
              <a:ext uri="{FF2B5EF4-FFF2-40B4-BE49-F238E27FC236}">
                <a16:creationId xmlns:a16="http://schemas.microsoft.com/office/drawing/2014/main" id="{0C6EEFB8-4709-0D6B-6A35-A5FB70B6833F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000" b="1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ČUSTVA (EMOCIJE): </a:t>
            </a:r>
            <a:r>
              <a:rPr lang="pl-PL" sz="2000" dirty="0">
                <a:latin typeface="Comic Sans MS" panose="030F0702030302020204" pitchFamily="66" charset="0"/>
              </a:rPr>
              <a:t>duševni procesi, ki izražajo človekov vrednostni odnos do zunanjega sveta (odnos do ljudi, situacij ali dogodkov) ali do samega sebe.</a:t>
            </a:r>
          </a:p>
          <a:p>
            <a:pPr marL="0" indent="0">
              <a:buNone/>
            </a:pPr>
            <a:r>
              <a:rPr lang="pl-PL" sz="2000" dirty="0">
                <a:latin typeface="Comic Sans MS" panose="030F0702030302020204" pitchFamily="66" charset="0"/>
              </a:rPr>
              <a:t>- s čustvi doživljamo svet okoli sebe</a:t>
            </a:r>
          </a:p>
          <a:p>
            <a:pPr marL="0" indent="0">
              <a:buNone/>
            </a:pPr>
            <a:r>
              <a:rPr lang="pl-PL" sz="2000" dirty="0">
                <a:latin typeface="Comic Sans MS" panose="030F0702030302020204" pitchFamily="66" charset="0"/>
              </a:rPr>
              <a:t>= psiho-fiziološki procesi posameznika, ki jih sproži nek zanj pomemben dogodek</a:t>
            </a:r>
          </a:p>
          <a:p>
            <a:pPr marL="0" indent="0">
              <a:buNone/>
            </a:pPr>
            <a:r>
              <a:rPr lang="pl-PL" sz="2000" dirty="0">
                <a:latin typeface="Comic Sans MS" panose="030F0702030302020204" pitchFamily="66" charset="0"/>
              </a:rPr>
              <a:t>- katero čustvo bomo doživljali je odvisno od „kognitivne ocene” situacije – kako situacijo razlagamo in vrednotimo – kot od situacije same po sebi</a:t>
            </a:r>
          </a:p>
          <a:p>
            <a:pPr marL="0" indent="0">
              <a:buNone/>
            </a:pPr>
            <a:r>
              <a:rPr lang="pl-PL" sz="2000" dirty="0">
                <a:latin typeface="Comic Sans MS" panose="030F0702030302020204" pitchFamily="66" charset="0"/>
              </a:rPr>
              <a:t>- čustva so zapleteni procesi: subjektivno doživljanje čustva, povezano z ovrednotenjem okoliščin kot pomembnih, spremljajo telesne spremembe in čustveni izrazi</a:t>
            </a: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2514992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Why Large Language Models Hallucinate When Machine Translating 'in the  Wild' - Slator">
            <a:extLst>
              <a:ext uri="{FF2B5EF4-FFF2-40B4-BE49-F238E27FC236}">
                <a16:creationId xmlns:a16="http://schemas.microsoft.com/office/drawing/2014/main" id="{2913283A-7190-6206-4CBF-DD34748E7F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" y="-1"/>
            <a:ext cx="12182149" cy="6863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Skupina 11">
            <a:extLst>
              <a:ext uri="{FF2B5EF4-FFF2-40B4-BE49-F238E27FC236}">
                <a16:creationId xmlns:a16="http://schemas.microsoft.com/office/drawing/2014/main" id="{344D4109-9A91-539D-789B-8718FA88369A}"/>
              </a:ext>
            </a:extLst>
          </p:cNvPr>
          <p:cNvGrpSpPr/>
          <p:nvPr/>
        </p:nvGrpSpPr>
        <p:grpSpPr>
          <a:xfrm>
            <a:off x="1539239" y="1950670"/>
            <a:ext cx="10642905" cy="4907327"/>
            <a:chOff x="1254915" y="1569720"/>
            <a:chExt cx="10937084" cy="5288278"/>
          </a:xfrm>
        </p:grpSpPr>
        <p:sp>
          <p:nvSpPr>
            <p:cNvPr id="14" name="Pravokotni trikotnik 13">
              <a:extLst>
                <a:ext uri="{FF2B5EF4-FFF2-40B4-BE49-F238E27FC236}">
                  <a16:creationId xmlns:a16="http://schemas.microsoft.com/office/drawing/2014/main" id="{5FEF7D6A-C7D8-3E84-0744-AA17B699E08D}"/>
                </a:ext>
              </a:extLst>
            </p:cNvPr>
            <p:cNvSpPr/>
            <p:nvPr/>
          </p:nvSpPr>
          <p:spPr>
            <a:xfrm flipH="1">
              <a:off x="1254915" y="1569720"/>
              <a:ext cx="10937084" cy="5288278"/>
            </a:xfrm>
            <a:prstGeom prst="rtTriangl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5" name="Pravokotni trikotnik 14">
              <a:extLst>
                <a:ext uri="{FF2B5EF4-FFF2-40B4-BE49-F238E27FC236}">
                  <a16:creationId xmlns:a16="http://schemas.microsoft.com/office/drawing/2014/main" id="{DD39B553-4CEE-3A3F-0906-BA4F59CCB2B7}"/>
                </a:ext>
              </a:extLst>
            </p:cNvPr>
            <p:cNvSpPr/>
            <p:nvPr/>
          </p:nvSpPr>
          <p:spPr>
            <a:xfrm flipH="1">
              <a:off x="2298888" y="2025243"/>
              <a:ext cx="9893111" cy="4832755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11" name="Skupina 10">
            <a:extLst>
              <a:ext uri="{FF2B5EF4-FFF2-40B4-BE49-F238E27FC236}">
                <a16:creationId xmlns:a16="http://schemas.microsoft.com/office/drawing/2014/main" id="{873A387F-DE9F-3B28-2B64-61C898614204}"/>
              </a:ext>
            </a:extLst>
          </p:cNvPr>
          <p:cNvGrpSpPr/>
          <p:nvPr/>
        </p:nvGrpSpPr>
        <p:grpSpPr>
          <a:xfrm>
            <a:off x="9855" y="0"/>
            <a:ext cx="7686345" cy="6097986"/>
            <a:chOff x="-3" y="-1"/>
            <a:chExt cx="8129484" cy="6446521"/>
          </a:xfrm>
        </p:grpSpPr>
        <p:sp>
          <p:nvSpPr>
            <p:cNvPr id="17" name="Pravokotni trikotnik 16">
              <a:extLst>
                <a:ext uri="{FF2B5EF4-FFF2-40B4-BE49-F238E27FC236}">
                  <a16:creationId xmlns:a16="http://schemas.microsoft.com/office/drawing/2014/main" id="{73D61B48-BBF3-501E-4DD4-EBD20C71D04A}"/>
                </a:ext>
              </a:extLst>
            </p:cNvPr>
            <p:cNvSpPr/>
            <p:nvPr/>
          </p:nvSpPr>
          <p:spPr>
            <a:xfrm rot="10800000" flipH="1">
              <a:off x="-3" y="-1"/>
              <a:ext cx="8129484" cy="6446521"/>
            </a:xfrm>
            <a:prstGeom prst="rtTriangl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8" name="Pravokotni trikotnik 17">
              <a:extLst>
                <a:ext uri="{FF2B5EF4-FFF2-40B4-BE49-F238E27FC236}">
                  <a16:creationId xmlns:a16="http://schemas.microsoft.com/office/drawing/2014/main" id="{1C02E487-9650-FEE9-56B3-41C268E51F80}"/>
                </a:ext>
              </a:extLst>
            </p:cNvPr>
            <p:cNvSpPr/>
            <p:nvPr/>
          </p:nvSpPr>
          <p:spPr>
            <a:xfrm rot="10800000" flipH="1">
              <a:off x="9856" y="2"/>
              <a:ext cx="7493405" cy="5898867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2" name="Znak za minus 1">
            <a:extLst>
              <a:ext uri="{FF2B5EF4-FFF2-40B4-BE49-F238E27FC236}">
                <a16:creationId xmlns:a16="http://schemas.microsoft.com/office/drawing/2014/main" id="{44ADF4E0-89E7-703C-DC0A-86304CECED1B}"/>
              </a:ext>
            </a:extLst>
          </p:cNvPr>
          <p:cNvSpPr/>
          <p:nvPr/>
        </p:nvSpPr>
        <p:spPr>
          <a:xfrm>
            <a:off x="467076" y="-616745"/>
            <a:ext cx="11483624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5A5C33DE-7676-89EA-37A5-BCDA56727C7B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Duševni procesi - Čustva</a:t>
            </a:r>
          </a:p>
        </p:txBody>
      </p: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354B13CE-DFB8-850A-1CCF-2DFA2F78179B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4" name="Pravokotnik: zaokroženi vogali 3">
            <a:extLst>
              <a:ext uri="{FF2B5EF4-FFF2-40B4-BE49-F238E27FC236}">
                <a16:creationId xmlns:a16="http://schemas.microsoft.com/office/drawing/2014/main" id="{2EB8F79B-08C1-3A06-9DC0-24E001CF0B03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10" name="Označba mesta vsebine 2">
            <a:extLst>
              <a:ext uri="{FF2B5EF4-FFF2-40B4-BE49-F238E27FC236}">
                <a16:creationId xmlns:a16="http://schemas.microsoft.com/office/drawing/2014/main" id="{0C6EEFB8-4709-0D6B-6A35-A5FB70B6833F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000" b="1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ČUSTVA </a:t>
            </a:r>
            <a:r>
              <a:rPr lang="pl-PL" sz="2000" dirty="0">
                <a:latin typeface="Comic Sans MS" panose="030F0702030302020204" pitchFamily="66" charset="0"/>
              </a:rPr>
              <a:t>vključujejo sledeče sestavne elemente/komponente (Atkinskon idr., 2000):</a:t>
            </a: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  <a:p>
            <a:pPr marL="457200" indent="-457200">
              <a:buAutoNum type="arabicPeriod"/>
            </a:pPr>
            <a:r>
              <a:rPr lang="pl-PL" sz="2000" dirty="0">
                <a:latin typeface="Comic Sans MS" panose="030F0702030302020204" pitchFamily="66" charset="0"/>
              </a:rPr>
              <a:t>Subjektivno doživljanje čustva: izkustveno razlikovanje čustev od drugih duševnih procesov</a:t>
            </a:r>
          </a:p>
          <a:p>
            <a:pPr marL="457200" indent="-457200">
              <a:buAutoNum type="arabicPeriod"/>
            </a:pPr>
            <a:r>
              <a:rPr lang="pl-PL" sz="2000" dirty="0">
                <a:latin typeface="Comic Sans MS" panose="030F0702030302020204" pitchFamily="66" charset="0"/>
              </a:rPr>
              <a:t>Kognitivno oceno: pripis pomena in pomembnosti situacij, ki se zgodi izjemno hitro</a:t>
            </a:r>
          </a:p>
          <a:p>
            <a:pPr marL="457200" indent="-457200">
              <a:buAutoNum type="arabicPeriod"/>
            </a:pPr>
            <a:r>
              <a:rPr lang="pl-PL" sz="2000" dirty="0">
                <a:latin typeface="Comic Sans MS" panose="030F0702030302020204" pitchFamily="66" charset="0"/>
              </a:rPr>
              <a:t>Fiziološko vzburnjenje: telesne spremembe, ki so povezane z AŽS (npr. pospešen srčni utrip, potenje, ...); organizem se pripravija za aktivnost</a:t>
            </a:r>
          </a:p>
          <a:p>
            <a:pPr marL="457200" indent="-457200">
              <a:buAutoNum type="arabicPeriod"/>
            </a:pPr>
            <a:r>
              <a:rPr lang="pl-PL" sz="2000" dirty="0">
                <a:latin typeface="Comic Sans MS" panose="030F0702030302020204" pitchFamily="66" charset="0"/>
              </a:rPr>
              <a:t>Čustvene izraze: spremembe vedenja (npr. mimika obraza)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3" name="Rokopis 2">
                <a:extLst>
                  <a:ext uri="{FF2B5EF4-FFF2-40B4-BE49-F238E27FC236}">
                    <a16:creationId xmlns:a16="http://schemas.microsoft.com/office/drawing/2014/main" id="{DA0B1EA9-300C-50EF-FF62-23DC7BDCC0AF}"/>
                  </a:ext>
                </a:extLst>
              </p14:cNvPr>
              <p14:cNvContentPartPr/>
              <p14:nvPr/>
            </p14:nvContentPartPr>
            <p14:xfrm rot="18911256">
              <a:off x="2346437" y="1876655"/>
              <a:ext cx="2673553" cy="2673553"/>
            </p14:xfrm>
          </p:contentPart>
        </mc:Choice>
        <mc:Fallback xmlns="">
          <p:pic>
            <p:nvPicPr>
              <p:cNvPr id="3" name="Rokopis 2">
                <a:extLst>
                  <a:ext uri="{FF2B5EF4-FFF2-40B4-BE49-F238E27FC236}">
                    <a16:creationId xmlns:a16="http://schemas.microsoft.com/office/drawing/2014/main" id="{DA0B1EA9-300C-50EF-FF62-23DC7BDCC0AF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 rot="18911256">
                <a:off x="2292419" y="1768618"/>
                <a:ext cx="2781230" cy="2889267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5" name="Rokopis 4">
                <a:extLst>
                  <a:ext uri="{FF2B5EF4-FFF2-40B4-BE49-F238E27FC236}">
                    <a16:creationId xmlns:a16="http://schemas.microsoft.com/office/drawing/2014/main" id="{59565BA6-883B-75EB-B1FF-11268A5491BB}"/>
                  </a:ext>
                </a:extLst>
              </p14:cNvPr>
              <p14:cNvContentPartPr/>
              <p14:nvPr/>
            </p14:nvContentPartPr>
            <p14:xfrm rot="18911256">
              <a:off x="2090591" y="3205431"/>
              <a:ext cx="1441785" cy="1441785"/>
            </p14:xfrm>
          </p:contentPart>
        </mc:Choice>
        <mc:Fallback xmlns="">
          <p:pic>
            <p:nvPicPr>
              <p:cNvPr id="5" name="Rokopis 4">
                <a:extLst>
                  <a:ext uri="{FF2B5EF4-FFF2-40B4-BE49-F238E27FC236}">
                    <a16:creationId xmlns:a16="http://schemas.microsoft.com/office/drawing/2014/main" id="{59565BA6-883B-75EB-B1FF-11268A5491BB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 rot="18911256">
                <a:off x="2036578" y="3097405"/>
                <a:ext cx="1549451" cy="1657477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7" name="Rokopis 6">
                <a:extLst>
                  <a:ext uri="{FF2B5EF4-FFF2-40B4-BE49-F238E27FC236}">
                    <a16:creationId xmlns:a16="http://schemas.microsoft.com/office/drawing/2014/main" id="{744ECE66-0A1E-6D48-268D-68166D684D38}"/>
                  </a:ext>
                </a:extLst>
              </p14:cNvPr>
              <p14:cNvContentPartPr/>
              <p14:nvPr/>
            </p14:nvContentPartPr>
            <p14:xfrm rot="18911256">
              <a:off x="2231996" y="3645089"/>
              <a:ext cx="1871697" cy="1871697"/>
            </p14:xfrm>
          </p:contentPart>
        </mc:Choice>
        <mc:Fallback xmlns="">
          <p:pic>
            <p:nvPicPr>
              <p:cNvPr id="7" name="Rokopis 6">
                <a:extLst>
                  <a:ext uri="{FF2B5EF4-FFF2-40B4-BE49-F238E27FC236}">
                    <a16:creationId xmlns:a16="http://schemas.microsoft.com/office/drawing/2014/main" id="{744ECE66-0A1E-6D48-268D-68166D684D38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 rot="18911256">
                <a:off x="2177984" y="3537065"/>
                <a:ext cx="1979361" cy="208738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8" name="Rokopis 7">
                <a:extLst>
                  <a:ext uri="{FF2B5EF4-FFF2-40B4-BE49-F238E27FC236}">
                    <a16:creationId xmlns:a16="http://schemas.microsoft.com/office/drawing/2014/main" id="{55DDBE2D-16D0-82A7-66ED-6C14BB62E764}"/>
                  </a:ext>
                </a:extLst>
              </p14:cNvPr>
              <p14:cNvContentPartPr/>
              <p14:nvPr/>
            </p14:nvContentPartPr>
            <p14:xfrm rot="18911256">
              <a:off x="2157525" y="4608860"/>
              <a:ext cx="1329433" cy="1329433"/>
            </p14:xfrm>
          </p:contentPart>
        </mc:Choice>
        <mc:Fallback xmlns="">
          <p:pic>
            <p:nvPicPr>
              <p:cNvPr id="8" name="Rokopis 7">
                <a:extLst>
                  <a:ext uri="{FF2B5EF4-FFF2-40B4-BE49-F238E27FC236}">
                    <a16:creationId xmlns:a16="http://schemas.microsoft.com/office/drawing/2014/main" id="{55DDBE2D-16D0-82A7-66ED-6C14BB62E764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 rot="18911256">
                <a:off x="2103512" y="4500835"/>
                <a:ext cx="1437098" cy="1545124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863209076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Why Large Language Models Hallucinate When Machine Translating 'in the  Wild' - Slator">
            <a:extLst>
              <a:ext uri="{FF2B5EF4-FFF2-40B4-BE49-F238E27FC236}">
                <a16:creationId xmlns:a16="http://schemas.microsoft.com/office/drawing/2014/main" id="{2913283A-7190-6206-4CBF-DD34748E7F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" y="-1"/>
            <a:ext cx="12182149" cy="6863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Skupina 11">
            <a:extLst>
              <a:ext uri="{FF2B5EF4-FFF2-40B4-BE49-F238E27FC236}">
                <a16:creationId xmlns:a16="http://schemas.microsoft.com/office/drawing/2014/main" id="{344D4109-9A91-539D-789B-8718FA88369A}"/>
              </a:ext>
            </a:extLst>
          </p:cNvPr>
          <p:cNvGrpSpPr/>
          <p:nvPr/>
        </p:nvGrpSpPr>
        <p:grpSpPr>
          <a:xfrm>
            <a:off x="1539239" y="1950670"/>
            <a:ext cx="10642905" cy="4907327"/>
            <a:chOff x="1254915" y="1569720"/>
            <a:chExt cx="10937084" cy="5288278"/>
          </a:xfrm>
        </p:grpSpPr>
        <p:sp>
          <p:nvSpPr>
            <p:cNvPr id="14" name="Pravokotni trikotnik 13">
              <a:extLst>
                <a:ext uri="{FF2B5EF4-FFF2-40B4-BE49-F238E27FC236}">
                  <a16:creationId xmlns:a16="http://schemas.microsoft.com/office/drawing/2014/main" id="{5FEF7D6A-C7D8-3E84-0744-AA17B699E08D}"/>
                </a:ext>
              </a:extLst>
            </p:cNvPr>
            <p:cNvSpPr/>
            <p:nvPr/>
          </p:nvSpPr>
          <p:spPr>
            <a:xfrm flipH="1">
              <a:off x="1254915" y="1569720"/>
              <a:ext cx="10937084" cy="5288278"/>
            </a:xfrm>
            <a:prstGeom prst="rtTriangl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5" name="Pravokotni trikotnik 14">
              <a:extLst>
                <a:ext uri="{FF2B5EF4-FFF2-40B4-BE49-F238E27FC236}">
                  <a16:creationId xmlns:a16="http://schemas.microsoft.com/office/drawing/2014/main" id="{DD39B553-4CEE-3A3F-0906-BA4F59CCB2B7}"/>
                </a:ext>
              </a:extLst>
            </p:cNvPr>
            <p:cNvSpPr/>
            <p:nvPr/>
          </p:nvSpPr>
          <p:spPr>
            <a:xfrm flipH="1">
              <a:off x="2298888" y="2025243"/>
              <a:ext cx="9893111" cy="4832755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11" name="Skupina 10">
            <a:extLst>
              <a:ext uri="{FF2B5EF4-FFF2-40B4-BE49-F238E27FC236}">
                <a16:creationId xmlns:a16="http://schemas.microsoft.com/office/drawing/2014/main" id="{873A387F-DE9F-3B28-2B64-61C898614204}"/>
              </a:ext>
            </a:extLst>
          </p:cNvPr>
          <p:cNvGrpSpPr/>
          <p:nvPr/>
        </p:nvGrpSpPr>
        <p:grpSpPr>
          <a:xfrm>
            <a:off x="9855" y="0"/>
            <a:ext cx="7686345" cy="6097986"/>
            <a:chOff x="-3" y="-1"/>
            <a:chExt cx="8129484" cy="6446521"/>
          </a:xfrm>
        </p:grpSpPr>
        <p:sp>
          <p:nvSpPr>
            <p:cNvPr id="17" name="Pravokotni trikotnik 16">
              <a:extLst>
                <a:ext uri="{FF2B5EF4-FFF2-40B4-BE49-F238E27FC236}">
                  <a16:creationId xmlns:a16="http://schemas.microsoft.com/office/drawing/2014/main" id="{73D61B48-BBF3-501E-4DD4-EBD20C71D04A}"/>
                </a:ext>
              </a:extLst>
            </p:cNvPr>
            <p:cNvSpPr/>
            <p:nvPr/>
          </p:nvSpPr>
          <p:spPr>
            <a:xfrm rot="10800000" flipH="1">
              <a:off x="-3" y="-1"/>
              <a:ext cx="8129484" cy="6446521"/>
            </a:xfrm>
            <a:prstGeom prst="rtTriangl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8" name="Pravokotni trikotnik 17">
              <a:extLst>
                <a:ext uri="{FF2B5EF4-FFF2-40B4-BE49-F238E27FC236}">
                  <a16:creationId xmlns:a16="http://schemas.microsoft.com/office/drawing/2014/main" id="{1C02E487-9650-FEE9-56B3-41C268E51F80}"/>
                </a:ext>
              </a:extLst>
            </p:cNvPr>
            <p:cNvSpPr/>
            <p:nvPr/>
          </p:nvSpPr>
          <p:spPr>
            <a:xfrm rot="10800000" flipH="1">
              <a:off x="9856" y="2"/>
              <a:ext cx="7493405" cy="5898867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2" name="Znak za minus 1">
            <a:extLst>
              <a:ext uri="{FF2B5EF4-FFF2-40B4-BE49-F238E27FC236}">
                <a16:creationId xmlns:a16="http://schemas.microsoft.com/office/drawing/2014/main" id="{44ADF4E0-89E7-703C-DC0A-86304CECED1B}"/>
              </a:ext>
            </a:extLst>
          </p:cNvPr>
          <p:cNvSpPr/>
          <p:nvPr/>
        </p:nvSpPr>
        <p:spPr>
          <a:xfrm>
            <a:off x="467076" y="-616745"/>
            <a:ext cx="11483624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5A5C33DE-7676-89EA-37A5-BCDA56727C7B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Duševni procesi - Čustva</a:t>
            </a:r>
          </a:p>
        </p:txBody>
      </p: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354B13CE-DFB8-850A-1CCF-2DFA2F78179B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4" name="Pravokotnik: zaokroženi vogali 3">
            <a:extLst>
              <a:ext uri="{FF2B5EF4-FFF2-40B4-BE49-F238E27FC236}">
                <a16:creationId xmlns:a16="http://schemas.microsoft.com/office/drawing/2014/main" id="{2EB8F79B-08C1-3A06-9DC0-24E001CF0B03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10" name="Označba mesta vsebine 2">
            <a:extLst>
              <a:ext uri="{FF2B5EF4-FFF2-40B4-BE49-F238E27FC236}">
                <a16:creationId xmlns:a16="http://schemas.microsoft.com/office/drawing/2014/main" id="{0C6EEFB8-4709-0D6B-6A35-A5FB70B6833F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000" b="1" u="sng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Kako lahko razlikujemo čustva?</a:t>
            </a:r>
          </a:p>
          <a:p>
            <a:pPr marL="0" indent="0">
              <a:buNone/>
            </a:pPr>
            <a:endParaRPr lang="pl-PL" sz="2000" b="1" u="sng" dirty="0">
              <a:solidFill>
                <a:schemeClr val="accent6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pl-PL" sz="2000" b="1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Vrednostni vidik </a:t>
            </a:r>
            <a:r>
              <a:rPr lang="pl-PL" sz="2000" dirty="0">
                <a:latin typeface="Comic Sans MS" panose="030F0702030302020204" pitchFamily="66" charset="0"/>
                <a:sym typeface="Wingdings" panose="05000000000000000000" pitchFamily="2" charset="2"/>
              </a:rPr>
              <a:t> </a:t>
            </a:r>
            <a:r>
              <a:rPr lang="pl-PL" sz="2000" dirty="0">
                <a:latin typeface="Comic Sans MS" panose="030F0702030302020204" pitchFamily="66" charset="0"/>
              </a:rPr>
              <a:t>prijetna (npr. veselje, ponos) / neprijetna (npr. žalost, strah)</a:t>
            </a:r>
          </a:p>
          <a:p>
            <a:pPr marL="0" indent="0">
              <a:buNone/>
            </a:pPr>
            <a:r>
              <a:rPr lang="pl-PL" sz="2000" b="1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Intenzivnost</a:t>
            </a:r>
            <a:r>
              <a:rPr lang="pl-PL" sz="2000" dirty="0">
                <a:latin typeface="Comic Sans MS" panose="030F0702030302020204" pitchFamily="66" charset="0"/>
              </a:rPr>
              <a:t> (jakost) </a:t>
            </a:r>
            <a:r>
              <a:rPr lang="pl-PL" sz="2000" dirty="0">
                <a:latin typeface="Comic Sans MS" panose="030F0702030302020204" pitchFamily="66" charset="0"/>
                <a:sym typeface="Wingdings" panose="05000000000000000000" pitchFamily="2" charset="2"/>
              </a:rPr>
              <a:t> </a:t>
            </a:r>
            <a:r>
              <a:rPr lang="pl-PL" sz="2000" dirty="0">
                <a:latin typeface="Comic Sans MS" panose="030F0702030302020204" pitchFamily="66" charset="0"/>
              </a:rPr>
              <a:t> močna / šibka</a:t>
            </a:r>
          </a:p>
          <a:p>
            <a:pPr marL="0" indent="0">
              <a:buNone/>
            </a:pPr>
            <a:r>
              <a:rPr lang="pl-PL" sz="2000" b="1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Aktivnostni vidik</a:t>
            </a:r>
            <a:r>
              <a:rPr lang="pl-PL" sz="2000" dirty="0">
                <a:latin typeface="Comic Sans MS" panose="030F0702030302020204" pitchFamily="66" charset="0"/>
                <a:sym typeface="Wingdings" panose="05000000000000000000" pitchFamily="2" charset="2"/>
              </a:rPr>
              <a:t> </a:t>
            </a:r>
            <a:r>
              <a:rPr lang="pl-PL" sz="2000" dirty="0">
                <a:latin typeface="Comic Sans MS" panose="030F0702030302020204" pitchFamily="66" charset="0"/>
              </a:rPr>
              <a:t> vzburjajoča (npr. strah, jeza,..) / pomirjujoča (npr. zadovoljstvo, potrtost, ....)</a:t>
            </a:r>
          </a:p>
          <a:p>
            <a:pPr marL="0" indent="0">
              <a:buNone/>
            </a:pPr>
            <a:r>
              <a:rPr lang="pl-PL" sz="2000" b="1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Trajanje</a:t>
            </a:r>
            <a:r>
              <a:rPr lang="pl-PL" sz="2000" dirty="0">
                <a:latin typeface="Comic Sans MS" panose="030F0702030302020204" pitchFamily="66" charset="0"/>
              </a:rPr>
              <a:t> </a:t>
            </a:r>
            <a:r>
              <a:rPr lang="pl-PL" sz="2000" dirty="0">
                <a:latin typeface="Comic Sans MS" panose="030F0702030302020204" pitchFamily="66" charset="0"/>
                <a:sym typeface="Wingdings" panose="05000000000000000000" pitchFamily="2" charset="2"/>
              </a:rPr>
              <a:t> </a:t>
            </a:r>
            <a:r>
              <a:rPr lang="pl-PL" sz="2000" dirty="0">
                <a:latin typeface="Comic Sans MS" panose="030F0702030302020204" pitchFamily="66" charset="0"/>
              </a:rPr>
              <a:t>kratkotrajna (afekti) / dolgotrajna (razpoloženja)</a:t>
            </a:r>
          </a:p>
          <a:p>
            <a:pPr marL="0" indent="0">
              <a:buNone/>
            </a:pPr>
            <a:r>
              <a:rPr lang="pl-PL" sz="2000" b="1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Kompleksnost oz. sestavljenost </a:t>
            </a:r>
            <a:r>
              <a:rPr lang="pl-PL" sz="2000" dirty="0">
                <a:latin typeface="Comic Sans MS" panose="030F0702030302020204" pitchFamily="66" charset="0"/>
                <a:sym typeface="Wingdings" panose="05000000000000000000" pitchFamily="2" charset="2"/>
              </a:rPr>
              <a:t></a:t>
            </a:r>
            <a:r>
              <a:rPr lang="pl-PL" sz="2000" dirty="0">
                <a:latin typeface="Comic Sans MS" panose="030F0702030302020204" pitchFamily="66" charset="0"/>
              </a:rPr>
              <a:t> temeljna oz. osnovna / kompleksna oz. sestavljena čustva </a:t>
            </a:r>
          </a:p>
        </p:txBody>
      </p:sp>
    </p:spTree>
    <p:extLst>
      <p:ext uri="{BB962C8B-B14F-4D97-AF65-F5344CB8AC3E}">
        <p14:creationId xmlns:p14="http://schemas.microsoft.com/office/powerpoint/2010/main" val="2096299583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Why Large Language Models Hallucinate When Machine Translating 'in the  Wild' - Slator">
            <a:extLst>
              <a:ext uri="{FF2B5EF4-FFF2-40B4-BE49-F238E27FC236}">
                <a16:creationId xmlns:a16="http://schemas.microsoft.com/office/drawing/2014/main" id="{2913283A-7190-6206-4CBF-DD34748E7F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" y="-1"/>
            <a:ext cx="12182149" cy="6863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Skupina 11">
            <a:extLst>
              <a:ext uri="{FF2B5EF4-FFF2-40B4-BE49-F238E27FC236}">
                <a16:creationId xmlns:a16="http://schemas.microsoft.com/office/drawing/2014/main" id="{344D4109-9A91-539D-789B-8718FA88369A}"/>
              </a:ext>
            </a:extLst>
          </p:cNvPr>
          <p:cNvGrpSpPr/>
          <p:nvPr/>
        </p:nvGrpSpPr>
        <p:grpSpPr>
          <a:xfrm>
            <a:off x="1539239" y="1950670"/>
            <a:ext cx="10642905" cy="4907327"/>
            <a:chOff x="1254915" y="1569720"/>
            <a:chExt cx="10937084" cy="5288278"/>
          </a:xfrm>
        </p:grpSpPr>
        <p:sp>
          <p:nvSpPr>
            <p:cNvPr id="14" name="Pravokotni trikotnik 13">
              <a:extLst>
                <a:ext uri="{FF2B5EF4-FFF2-40B4-BE49-F238E27FC236}">
                  <a16:creationId xmlns:a16="http://schemas.microsoft.com/office/drawing/2014/main" id="{5FEF7D6A-C7D8-3E84-0744-AA17B699E08D}"/>
                </a:ext>
              </a:extLst>
            </p:cNvPr>
            <p:cNvSpPr/>
            <p:nvPr/>
          </p:nvSpPr>
          <p:spPr>
            <a:xfrm flipH="1">
              <a:off x="1254915" y="1569720"/>
              <a:ext cx="10937084" cy="5288278"/>
            </a:xfrm>
            <a:prstGeom prst="rtTriangl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5" name="Pravokotni trikotnik 14">
              <a:extLst>
                <a:ext uri="{FF2B5EF4-FFF2-40B4-BE49-F238E27FC236}">
                  <a16:creationId xmlns:a16="http://schemas.microsoft.com/office/drawing/2014/main" id="{DD39B553-4CEE-3A3F-0906-BA4F59CCB2B7}"/>
                </a:ext>
              </a:extLst>
            </p:cNvPr>
            <p:cNvSpPr/>
            <p:nvPr/>
          </p:nvSpPr>
          <p:spPr>
            <a:xfrm flipH="1">
              <a:off x="2298888" y="2025243"/>
              <a:ext cx="9893111" cy="4832755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11" name="Skupina 10">
            <a:extLst>
              <a:ext uri="{FF2B5EF4-FFF2-40B4-BE49-F238E27FC236}">
                <a16:creationId xmlns:a16="http://schemas.microsoft.com/office/drawing/2014/main" id="{873A387F-DE9F-3B28-2B64-61C898614204}"/>
              </a:ext>
            </a:extLst>
          </p:cNvPr>
          <p:cNvGrpSpPr/>
          <p:nvPr/>
        </p:nvGrpSpPr>
        <p:grpSpPr>
          <a:xfrm>
            <a:off x="9855" y="0"/>
            <a:ext cx="7686345" cy="6097986"/>
            <a:chOff x="-3" y="-1"/>
            <a:chExt cx="8129484" cy="6446521"/>
          </a:xfrm>
        </p:grpSpPr>
        <p:sp>
          <p:nvSpPr>
            <p:cNvPr id="17" name="Pravokotni trikotnik 16">
              <a:extLst>
                <a:ext uri="{FF2B5EF4-FFF2-40B4-BE49-F238E27FC236}">
                  <a16:creationId xmlns:a16="http://schemas.microsoft.com/office/drawing/2014/main" id="{73D61B48-BBF3-501E-4DD4-EBD20C71D04A}"/>
                </a:ext>
              </a:extLst>
            </p:cNvPr>
            <p:cNvSpPr/>
            <p:nvPr/>
          </p:nvSpPr>
          <p:spPr>
            <a:xfrm rot="10800000" flipH="1">
              <a:off x="-3" y="-1"/>
              <a:ext cx="8129484" cy="6446521"/>
            </a:xfrm>
            <a:prstGeom prst="rtTriangl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8" name="Pravokotni trikotnik 17">
              <a:extLst>
                <a:ext uri="{FF2B5EF4-FFF2-40B4-BE49-F238E27FC236}">
                  <a16:creationId xmlns:a16="http://schemas.microsoft.com/office/drawing/2014/main" id="{1C02E487-9650-FEE9-56B3-41C268E51F80}"/>
                </a:ext>
              </a:extLst>
            </p:cNvPr>
            <p:cNvSpPr/>
            <p:nvPr/>
          </p:nvSpPr>
          <p:spPr>
            <a:xfrm rot="10800000" flipH="1">
              <a:off x="9856" y="2"/>
              <a:ext cx="7493405" cy="5898867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2" name="Znak za minus 1">
            <a:extLst>
              <a:ext uri="{FF2B5EF4-FFF2-40B4-BE49-F238E27FC236}">
                <a16:creationId xmlns:a16="http://schemas.microsoft.com/office/drawing/2014/main" id="{44ADF4E0-89E7-703C-DC0A-86304CECED1B}"/>
              </a:ext>
            </a:extLst>
          </p:cNvPr>
          <p:cNvSpPr/>
          <p:nvPr/>
        </p:nvSpPr>
        <p:spPr>
          <a:xfrm>
            <a:off x="467076" y="-616745"/>
            <a:ext cx="11483624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5A5C33DE-7676-89EA-37A5-BCDA56727C7B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Duševni procesi - Čustva</a:t>
            </a:r>
          </a:p>
        </p:txBody>
      </p: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354B13CE-DFB8-850A-1CCF-2DFA2F78179B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4" name="Pravokotnik: zaokroženi vogali 3">
            <a:extLst>
              <a:ext uri="{FF2B5EF4-FFF2-40B4-BE49-F238E27FC236}">
                <a16:creationId xmlns:a16="http://schemas.microsoft.com/office/drawing/2014/main" id="{2EB8F79B-08C1-3A06-9DC0-24E001CF0B03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10" name="Označba mesta vsebine 2">
            <a:extLst>
              <a:ext uri="{FF2B5EF4-FFF2-40B4-BE49-F238E27FC236}">
                <a16:creationId xmlns:a16="http://schemas.microsoft.com/office/drawing/2014/main" id="{0C6EEFB8-4709-0D6B-6A35-A5FB70B6833F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000" b="1" u="sng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AFEKTI in RAZPOLOŽENJA:</a:t>
            </a:r>
          </a:p>
          <a:p>
            <a:pPr marL="0" indent="0">
              <a:buNone/>
            </a:pPr>
            <a:endParaRPr lang="pl-PL" sz="2000" b="1" u="sng" dirty="0">
              <a:solidFill>
                <a:schemeClr val="accent6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pl-PL" sz="2000" b="1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Afekti: </a:t>
            </a:r>
            <a:r>
              <a:rPr lang="pl-PL" sz="2000" dirty="0">
                <a:latin typeface="Comic Sans MS" panose="030F0702030302020204" pitchFamily="66" charset="0"/>
              </a:rPr>
              <a:t>kadar gre za kratkotrajno, vendar zelo močno čustvo, pri katerem je zmanjšan nadzor nad vedenjem</a:t>
            </a:r>
          </a:p>
          <a:p>
            <a:pPr marL="0" indent="0">
              <a:buNone/>
            </a:pPr>
            <a:r>
              <a:rPr lang="pl-PL" sz="2000" dirty="0">
                <a:latin typeface="Comic Sans MS" panose="030F0702030302020204" pitchFamily="66" charset="0"/>
              </a:rPr>
              <a:t>- bes, panika, groza, evforija</a:t>
            </a:r>
          </a:p>
          <a:p>
            <a:pPr marL="0" indent="0">
              <a:buNone/>
            </a:pPr>
            <a:endParaRPr lang="pl-PL" sz="2000" b="1" dirty="0">
              <a:solidFill>
                <a:schemeClr val="accent6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pl-PL" sz="2000" b="1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Razpoloženja: </a:t>
            </a:r>
            <a:r>
              <a:rPr lang="pl-PL" sz="2000" dirty="0">
                <a:latin typeface="Comic Sans MS" panose="030F0702030302020204" pitchFamily="66" charset="0"/>
              </a:rPr>
              <a:t>dolgotrajna in šibka čustva </a:t>
            </a:r>
          </a:p>
          <a:p>
            <a:pPr marL="0" indent="0">
              <a:buNone/>
            </a:pPr>
            <a:r>
              <a:rPr lang="pl-PL" sz="2000" dirty="0">
                <a:latin typeface="Comic Sans MS" panose="030F0702030302020204" pitchFamily="66" charset="0"/>
              </a:rPr>
              <a:t>- nezadovoljstvo, potrtost, tesnobnost </a:t>
            </a:r>
            <a:r>
              <a:rPr lang="pl-PL" sz="2000" dirty="0">
                <a:latin typeface="Comic Sans MS" panose="030F0702030302020204" pitchFamily="66" charset="0"/>
                <a:sym typeface="Wingdings" panose="05000000000000000000" pitchFamily="2" charset="2"/>
              </a:rPr>
              <a:t> trajajo od nekaj ur do več dni</a:t>
            </a:r>
          </a:p>
          <a:p>
            <a:pPr marL="0" indent="0">
              <a:buNone/>
            </a:pPr>
            <a:r>
              <a:rPr lang="pl-PL" sz="2000" dirty="0">
                <a:latin typeface="Comic Sans MS" panose="030F0702030302020204" pitchFamily="66" charset="0"/>
                <a:sym typeface="Wingdings" panose="05000000000000000000" pitchFamily="2" charset="2"/>
              </a:rPr>
              <a:t>- postopno razvijanje (pogosto se ne zavedamo, kaj je vpliivalo na njihov nastanek)</a:t>
            </a:r>
            <a:r>
              <a:rPr lang="pl-PL" sz="2000" dirty="0">
                <a:latin typeface="Comic Sans MS" panose="030F0702030302020204" pitchFamily="66" charset="0"/>
              </a:rPr>
              <a:t> </a:t>
            </a:r>
          </a:p>
          <a:p>
            <a:pPr marL="0" indent="0">
              <a:buNone/>
            </a:pPr>
            <a:r>
              <a:rPr lang="pl-PL" sz="2000" dirty="0">
                <a:latin typeface="Comic Sans MS" panose="030F0702030302020204" pitchFamily="66" charset="0"/>
              </a:rPr>
              <a:t>- tvorijo čustveno podlago našega doživljanja in vedenja</a:t>
            </a:r>
          </a:p>
        </p:txBody>
      </p:sp>
    </p:spTree>
    <p:extLst>
      <p:ext uri="{BB962C8B-B14F-4D97-AF65-F5344CB8AC3E}">
        <p14:creationId xmlns:p14="http://schemas.microsoft.com/office/powerpoint/2010/main" val="2266837081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Why Large Language Models Hallucinate When Machine Translating 'in the  Wild' - Slator">
            <a:extLst>
              <a:ext uri="{FF2B5EF4-FFF2-40B4-BE49-F238E27FC236}">
                <a16:creationId xmlns:a16="http://schemas.microsoft.com/office/drawing/2014/main" id="{2913283A-7190-6206-4CBF-DD34748E7F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" y="-1"/>
            <a:ext cx="12182149" cy="6863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Skupina 11">
            <a:extLst>
              <a:ext uri="{FF2B5EF4-FFF2-40B4-BE49-F238E27FC236}">
                <a16:creationId xmlns:a16="http://schemas.microsoft.com/office/drawing/2014/main" id="{344D4109-9A91-539D-789B-8718FA88369A}"/>
              </a:ext>
            </a:extLst>
          </p:cNvPr>
          <p:cNvGrpSpPr/>
          <p:nvPr/>
        </p:nvGrpSpPr>
        <p:grpSpPr>
          <a:xfrm>
            <a:off x="1539239" y="1950670"/>
            <a:ext cx="10642905" cy="4907327"/>
            <a:chOff x="1254915" y="1569720"/>
            <a:chExt cx="10937084" cy="5288278"/>
          </a:xfrm>
        </p:grpSpPr>
        <p:sp>
          <p:nvSpPr>
            <p:cNvPr id="14" name="Pravokotni trikotnik 13">
              <a:extLst>
                <a:ext uri="{FF2B5EF4-FFF2-40B4-BE49-F238E27FC236}">
                  <a16:creationId xmlns:a16="http://schemas.microsoft.com/office/drawing/2014/main" id="{5FEF7D6A-C7D8-3E84-0744-AA17B699E08D}"/>
                </a:ext>
              </a:extLst>
            </p:cNvPr>
            <p:cNvSpPr/>
            <p:nvPr/>
          </p:nvSpPr>
          <p:spPr>
            <a:xfrm flipH="1">
              <a:off x="1254915" y="1569720"/>
              <a:ext cx="10937084" cy="5288278"/>
            </a:xfrm>
            <a:prstGeom prst="rtTriangl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5" name="Pravokotni trikotnik 14">
              <a:extLst>
                <a:ext uri="{FF2B5EF4-FFF2-40B4-BE49-F238E27FC236}">
                  <a16:creationId xmlns:a16="http://schemas.microsoft.com/office/drawing/2014/main" id="{DD39B553-4CEE-3A3F-0906-BA4F59CCB2B7}"/>
                </a:ext>
              </a:extLst>
            </p:cNvPr>
            <p:cNvSpPr/>
            <p:nvPr/>
          </p:nvSpPr>
          <p:spPr>
            <a:xfrm flipH="1">
              <a:off x="2298888" y="2025243"/>
              <a:ext cx="9893111" cy="4832755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11" name="Skupina 10">
            <a:extLst>
              <a:ext uri="{FF2B5EF4-FFF2-40B4-BE49-F238E27FC236}">
                <a16:creationId xmlns:a16="http://schemas.microsoft.com/office/drawing/2014/main" id="{873A387F-DE9F-3B28-2B64-61C898614204}"/>
              </a:ext>
            </a:extLst>
          </p:cNvPr>
          <p:cNvGrpSpPr/>
          <p:nvPr/>
        </p:nvGrpSpPr>
        <p:grpSpPr>
          <a:xfrm>
            <a:off x="9855" y="0"/>
            <a:ext cx="7686345" cy="6097986"/>
            <a:chOff x="-3" y="-1"/>
            <a:chExt cx="8129484" cy="6446521"/>
          </a:xfrm>
        </p:grpSpPr>
        <p:sp>
          <p:nvSpPr>
            <p:cNvPr id="17" name="Pravokotni trikotnik 16">
              <a:extLst>
                <a:ext uri="{FF2B5EF4-FFF2-40B4-BE49-F238E27FC236}">
                  <a16:creationId xmlns:a16="http://schemas.microsoft.com/office/drawing/2014/main" id="{73D61B48-BBF3-501E-4DD4-EBD20C71D04A}"/>
                </a:ext>
              </a:extLst>
            </p:cNvPr>
            <p:cNvSpPr/>
            <p:nvPr/>
          </p:nvSpPr>
          <p:spPr>
            <a:xfrm rot="10800000" flipH="1">
              <a:off x="-3" y="-1"/>
              <a:ext cx="8129484" cy="6446521"/>
            </a:xfrm>
            <a:prstGeom prst="rtTriangl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8" name="Pravokotni trikotnik 17">
              <a:extLst>
                <a:ext uri="{FF2B5EF4-FFF2-40B4-BE49-F238E27FC236}">
                  <a16:creationId xmlns:a16="http://schemas.microsoft.com/office/drawing/2014/main" id="{1C02E487-9650-FEE9-56B3-41C268E51F80}"/>
                </a:ext>
              </a:extLst>
            </p:cNvPr>
            <p:cNvSpPr/>
            <p:nvPr/>
          </p:nvSpPr>
          <p:spPr>
            <a:xfrm rot="10800000" flipH="1">
              <a:off x="9856" y="2"/>
              <a:ext cx="7493405" cy="5898867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2" name="Znak za minus 1">
            <a:extLst>
              <a:ext uri="{FF2B5EF4-FFF2-40B4-BE49-F238E27FC236}">
                <a16:creationId xmlns:a16="http://schemas.microsoft.com/office/drawing/2014/main" id="{44ADF4E0-89E7-703C-DC0A-86304CECED1B}"/>
              </a:ext>
            </a:extLst>
          </p:cNvPr>
          <p:cNvSpPr/>
          <p:nvPr/>
        </p:nvSpPr>
        <p:spPr>
          <a:xfrm>
            <a:off x="467076" y="-616745"/>
            <a:ext cx="11483624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5A5C33DE-7676-89EA-37A5-BCDA56727C7B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Duševni procesi - Čustva</a:t>
            </a:r>
          </a:p>
        </p:txBody>
      </p: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354B13CE-DFB8-850A-1CCF-2DFA2F78179B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4" name="Pravokotnik: zaokroženi vogali 3">
            <a:extLst>
              <a:ext uri="{FF2B5EF4-FFF2-40B4-BE49-F238E27FC236}">
                <a16:creationId xmlns:a16="http://schemas.microsoft.com/office/drawing/2014/main" id="{2EB8F79B-08C1-3A06-9DC0-24E001CF0B03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10" name="Označba mesta vsebine 2">
            <a:extLst>
              <a:ext uri="{FF2B5EF4-FFF2-40B4-BE49-F238E27FC236}">
                <a16:creationId xmlns:a16="http://schemas.microsoft.com/office/drawing/2014/main" id="{0C6EEFB8-4709-0D6B-6A35-A5FB70B6833F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5AF47223-D6CA-1820-5A01-48E22AE68E4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86215790"/>
              </p:ext>
            </p:extLst>
          </p:nvPr>
        </p:nvGraphicFramePr>
        <p:xfrm>
          <a:off x="1284554" y="2095882"/>
          <a:ext cx="9652529" cy="3510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641273900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Why Large Language Models Hallucinate When Machine Translating 'in the  Wild' - Slator">
            <a:extLst>
              <a:ext uri="{FF2B5EF4-FFF2-40B4-BE49-F238E27FC236}">
                <a16:creationId xmlns:a16="http://schemas.microsoft.com/office/drawing/2014/main" id="{2913283A-7190-6206-4CBF-DD34748E7F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" y="-1"/>
            <a:ext cx="12182149" cy="6863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Skupina 11">
            <a:extLst>
              <a:ext uri="{FF2B5EF4-FFF2-40B4-BE49-F238E27FC236}">
                <a16:creationId xmlns:a16="http://schemas.microsoft.com/office/drawing/2014/main" id="{344D4109-9A91-539D-789B-8718FA88369A}"/>
              </a:ext>
            </a:extLst>
          </p:cNvPr>
          <p:cNvGrpSpPr/>
          <p:nvPr/>
        </p:nvGrpSpPr>
        <p:grpSpPr>
          <a:xfrm>
            <a:off x="1539239" y="1950670"/>
            <a:ext cx="10642905" cy="4907327"/>
            <a:chOff x="1254915" y="1569720"/>
            <a:chExt cx="10937084" cy="5288278"/>
          </a:xfrm>
        </p:grpSpPr>
        <p:sp>
          <p:nvSpPr>
            <p:cNvPr id="14" name="Pravokotni trikotnik 13">
              <a:extLst>
                <a:ext uri="{FF2B5EF4-FFF2-40B4-BE49-F238E27FC236}">
                  <a16:creationId xmlns:a16="http://schemas.microsoft.com/office/drawing/2014/main" id="{5FEF7D6A-C7D8-3E84-0744-AA17B699E08D}"/>
                </a:ext>
              </a:extLst>
            </p:cNvPr>
            <p:cNvSpPr/>
            <p:nvPr/>
          </p:nvSpPr>
          <p:spPr>
            <a:xfrm flipH="1">
              <a:off x="1254915" y="1569720"/>
              <a:ext cx="10937084" cy="5288278"/>
            </a:xfrm>
            <a:prstGeom prst="rtTriangl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5" name="Pravokotni trikotnik 14">
              <a:extLst>
                <a:ext uri="{FF2B5EF4-FFF2-40B4-BE49-F238E27FC236}">
                  <a16:creationId xmlns:a16="http://schemas.microsoft.com/office/drawing/2014/main" id="{DD39B553-4CEE-3A3F-0906-BA4F59CCB2B7}"/>
                </a:ext>
              </a:extLst>
            </p:cNvPr>
            <p:cNvSpPr/>
            <p:nvPr/>
          </p:nvSpPr>
          <p:spPr>
            <a:xfrm flipH="1">
              <a:off x="2298888" y="2025243"/>
              <a:ext cx="9893111" cy="4832755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11" name="Skupina 10">
            <a:extLst>
              <a:ext uri="{FF2B5EF4-FFF2-40B4-BE49-F238E27FC236}">
                <a16:creationId xmlns:a16="http://schemas.microsoft.com/office/drawing/2014/main" id="{873A387F-DE9F-3B28-2B64-61C898614204}"/>
              </a:ext>
            </a:extLst>
          </p:cNvPr>
          <p:cNvGrpSpPr/>
          <p:nvPr/>
        </p:nvGrpSpPr>
        <p:grpSpPr>
          <a:xfrm>
            <a:off x="9855" y="0"/>
            <a:ext cx="7686345" cy="6097986"/>
            <a:chOff x="-3" y="-1"/>
            <a:chExt cx="8129484" cy="6446521"/>
          </a:xfrm>
        </p:grpSpPr>
        <p:sp>
          <p:nvSpPr>
            <p:cNvPr id="17" name="Pravokotni trikotnik 16">
              <a:extLst>
                <a:ext uri="{FF2B5EF4-FFF2-40B4-BE49-F238E27FC236}">
                  <a16:creationId xmlns:a16="http://schemas.microsoft.com/office/drawing/2014/main" id="{73D61B48-BBF3-501E-4DD4-EBD20C71D04A}"/>
                </a:ext>
              </a:extLst>
            </p:cNvPr>
            <p:cNvSpPr/>
            <p:nvPr/>
          </p:nvSpPr>
          <p:spPr>
            <a:xfrm rot="10800000" flipH="1">
              <a:off x="-3" y="-1"/>
              <a:ext cx="8129484" cy="6446521"/>
            </a:xfrm>
            <a:prstGeom prst="rtTriangl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8" name="Pravokotni trikotnik 17">
              <a:extLst>
                <a:ext uri="{FF2B5EF4-FFF2-40B4-BE49-F238E27FC236}">
                  <a16:creationId xmlns:a16="http://schemas.microsoft.com/office/drawing/2014/main" id="{1C02E487-9650-FEE9-56B3-41C268E51F80}"/>
                </a:ext>
              </a:extLst>
            </p:cNvPr>
            <p:cNvSpPr/>
            <p:nvPr/>
          </p:nvSpPr>
          <p:spPr>
            <a:xfrm rot="10800000" flipH="1">
              <a:off x="9856" y="2"/>
              <a:ext cx="7493405" cy="5898867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2" name="Znak za minus 1">
            <a:extLst>
              <a:ext uri="{FF2B5EF4-FFF2-40B4-BE49-F238E27FC236}">
                <a16:creationId xmlns:a16="http://schemas.microsoft.com/office/drawing/2014/main" id="{44ADF4E0-89E7-703C-DC0A-86304CECED1B}"/>
              </a:ext>
            </a:extLst>
          </p:cNvPr>
          <p:cNvSpPr/>
          <p:nvPr/>
        </p:nvSpPr>
        <p:spPr>
          <a:xfrm>
            <a:off x="467076" y="-616745"/>
            <a:ext cx="11483624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5A5C33DE-7676-89EA-37A5-BCDA56727C7B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Duševni procesi - Čustva</a:t>
            </a:r>
          </a:p>
        </p:txBody>
      </p: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354B13CE-DFB8-850A-1CCF-2DFA2F78179B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4" name="Pravokotnik: zaokroženi vogali 3">
            <a:extLst>
              <a:ext uri="{FF2B5EF4-FFF2-40B4-BE49-F238E27FC236}">
                <a16:creationId xmlns:a16="http://schemas.microsoft.com/office/drawing/2014/main" id="{2EB8F79B-08C1-3A06-9DC0-24E001CF0B03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10" name="Označba mesta vsebine 2">
            <a:extLst>
              <a:ext uri="{FF2B5EF4-FFF2-40B4-BE49-F238E27FC236}">
                <a16:creationId xmlns:a16="http://schemas.microsoft.com/office/drawing/2014/main" id="{0C6EEFB8-4709-0D6B-6A35-A5FB70B6833F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</p:txBody>
      </p:sp>
      <p:sp>
        <p:nvSpPr>
          <p:cNvPr id="8" name="PoljeZBesedilom 7">
            <a:extLst>
              <a:ext uri="{FF2B5EF4-FFF2-40B4-BE49-F238E27FC236}">
                <a16:creationId xmlns:a16="http://schemas.microsoft.com/office/drawing/2014/main" id="{66161EAE-9488-D056-BB7D-2D9A46A97535}"/>
              </a:ext>
            </a:extLst>
          </p:cNvPr>
          <p:cNvSpPr txBox="1"/>
          <p:nvPr/>
        </p:nvSpPr>
        <p:spPr>
          <a:xfrm>
            <a:off x="3048000" y="3251954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sl-SI" dirty="0"/>
          </a:p>
        </p:txBody>
      </p:sp>
      <p:sp>
        <p:nvSpPr>
          <p:cNvPr id="13" name="Freeform 7">
            <a:extLst>
              <a:ext uri="{FF2B5EF4-FFF2-40B4-BE49-F238E27FC236}">
                <a16:creationId xmlns:a16="http://schemas.microsoft.com/office/drawing/2014/main" id="{8EC56147-75F8-DF2A-8C66-DBEF93A10A9F}"/>
              </a:ext>
            </a:extLst>
          </p:cNvPr>
          <p:cNvSpPr/>
          <p:nvPr/>
        </p:nvSpPr>
        <p:spPr>
          <a:xfrm>
            <a:off x="1254916" y="1697442"/>
            <a:ext cx="6357065" cy="4499247"/>
          </a:xfrm>
          <a:custGeom>
            <a:avLst/>
            <a:gdLst/>
            <a:ahLst/>
            <a:cxnLst/>
            <a:rect l="l" t="t" r="r" b="b"/>
            <a:pathLst>
              <a:path w="10635744" h="8785471">
                <a:moveTo>
                  <a:pt x="0" y="0"/>
                </a:moveTo>
                <a:lnTo>
                  <a:pt x="10635745" y="0"/>
                </a:lnTo>
                <a:lnTo>
                  <a:pt x="10635745" y="8785471"/>
                </a:lnTo>
                <a:lnTo>
                  <a:pt x="0" y="878547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19" name="PoljeZBesedilom 18">
            <a:extLst>
              <a:ext uri="{FF2B5EF4-FFF2-40B4-BE49-F238E27FC236}">
                <a16:creationId xmlns:a16="http://schemas.microsoft.com/office/drawing/2014/main" id="{2F4F18EC-F430-2438-BE3B-33C568D37149}"/>
              </a:ext>
            </a:extLst>
          </p:cNvPr>
          <p:cNvSpPr txBox="1"/>
          <p:nvPr/>
        </p:nvSpPr>
        <p:spPr>
          <a:xfrm>
            <a:off x="7725838" y="3674459"/>
            <a:ext cx="38632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2000" dirty="0">
                <a:latin typeface="Comic Sans MS" panose="030F0702030302020204" pitchFamily="66" charset="0"/>
              </a:rPr>
              <a:t>Katera čustva vidite na sliki?</a:t>
            </a:r>
          </a:p>
        </p:txBody>
      </p:sp>
    </p:spTree>
    <p:extLst>
      <p:ext uri="{BB962C8B-B14F-4D97-AF65-F5344CB8AC3E}">
        <p14:creationId xmlns:p14="http://schemas.microsoft.com/office/powerpoint/2010/main" val="2331152169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Why Large Language Models Hallucinate When Machine Translating 'in the  Wild' - Slator">
            <a:extLst>
              <a:ext uri="{FF2B5EF4-FFF2-40B4-BE49-F238E27FC236}">
                <a16:creationId xmlns:a16="http://schemas.microsoft.com/office/drawing/2014/main" id="{2913283A-7190-6206-4CBF-DD34748E7F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" y="-1"/>
            <a:ext cx="12182149" cy="6863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Skupina 11">
            <a:extLst>
              <a:ext uri="{FF2B5EF4-FFF2-40B4-BE49-F238E27FC236}">
                <a16:creationId xmlns:a16="http://schemas.microsoft.com/office/drawing/2014/main" id="{344D4109-9A91-539D-789B-8718FA88369A}"/>
              </a:ext>
            </a:extLst>
          </p:cNvPr>
          <p:cNvGrpSpPr/>
          <p:nvPr/>
        </p:nvGrpSpPr>
        <p:grpSpPr>
          <a:xfrm>
            <a:off x="1539239" y="1950670"/>
            <a:ext cx="10642905" cy="4907327"/>
            <a:chOff x="1254915" y="1569720"/>
            <a:chExt cx="10937084" cy="5288278"/>
          </a:xfrm>
        </p:grpSpPr>
        <p:sp>
          <p:nvSpPr>
            <p:cNvPr id="14" name="Pravokotni trikotnik 13">
              <a:extLst>
                <a:ext uri="{FF2B5EF4-FFF2-40B4-BE49-F238E27FC236}">
                  <a16:creationId xmlns:a16="http://schemas.microsoft.com/office/drawing/2014/main" id="{5FEF7D6A-C7D8-3E84-0744-AA17B699E08D}"/>
                </a:ext>
              </a:extLst>
            </p:cNvPr>
            <p:cNvSpPr/>
            <p:nvPr/>
          </p:nvSpPr>
          <p:spPr>
            <a:xfrm flipH="1">
              <a:off x="1254915" y="1569720"/>
              <a:ext cx="10937084" cy="5288278"/>
            </a:xfrm>
            <a:prstGeom prst="rtTriangl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5" name="Pravokotni trikotnik 14">
              <a:extLst>
                <a:ext uri="{FF2B5EF4-FFF2-40B4-BE49-F238E27FC236}">
                  <a16:creationId xmlns:a16="http://schemas.microsoft.com/office/drawing/2014/main" id="{DD39B553-4CEE-3A3F-0906-BA4F59CCB2B7}"/>
                </a:ext>
              </a:extLst>
            </p:cNvPr>
            <p:cNvSpPr/>
            <p:nvPr/>
          </p:nvSpPr>
          <p:spPr>
            <a:xfrm flipH="1">
              <a:off x="2298888" y="2025243"/>
              <a:ext cx="9893111" cy="4832755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11" name="Skupina 10">
            <a:extLst>
              <a:ext uri="{FF2B5EF4-FFF2-40B4-BE49-F238E27FC236}">
                <a16:creationId xmlns:a16="http://schemas.microsoft.com/office/drawing/2014/main" id="{873A387F-DE9F-3B28-2B64-61C898614204}"/>
              </a:ext>
            </a:extLst>
          </p:cNvPr>
          <p:cNvGrpSpPr/>
          <p:nvPr/>
        </p:nvGrpSpPr>
        <p:grpSpPr>
          <a:xfrm>
            <a:off x="9855" y="0"/>
            <a:ext cx="7686345" cy="6097986"/>
            <a:chOff x="-3" y="-1"/>
            <a:chExt cx="8129484" cy="6446521"/>
          </a:xfrm>
        </p:grpSpPr>
        <p:sp>
          <p:nvSpPr>
            <p:cNvPr id="17" name="Pravokotni trikotnik 16">
              <a:extLst>
                <a:ext uri="{FF2B5EF4-FFF2-40B4-BE49-F238E27FC236}">
                  <a16:creationId xmlns:a16="http://schemas.microsoft.com/office/drawing/2014/main" id="{73D61B48-BBF3-501E-4DD4-EBD20C71D04A}"/>
                </a:ext>
              </a:extLst>
            </p:cNvPr>
            <p:cNvSpPr/>
            <p:nvPr/>
          </p:nvSpPr>
          <p:spPr>
            <a:xfrm rot="10800000" flipH="1">
              <a:off x="-3" y="-1"/>
              <a:ext cx="8129484" cy="6446521"/>
            </a:xfrm>
            <a:prstGeom prst="rtTriangl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8" name="Pravokotni trikotnik 17">
              <a:extLst>
                <a:ext uri="{FF2B5EF4-FFF2-40B4-BE49-F238E27FC236}">
                  <a16:creationId xmlns:a16="http://schemas.microsoft.com/office/drawing/2014/main" id="{1C02E487-9650-FEE9-56B3-41C268E51F80}"/>
                </a:ext>
              </a:extLst>
            </p:cNvPr>
            <p:cNvSpPr/>
            <p:nvPr/>
          </p:nvSpPr>
          <p:spPr>
            <a:xfrm rot="10800000" flipH="1">
              <a:off x="9856" y="2"/>
              <a:ext cx="7493405" cy="5898867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2" name="Znak za minus 1">
            <a:extLst>
              <a:ext uri="{FF2B5EF4-FFF2-40B4-BE49-F238E27FC236}">
                <a16:creationId xmlns:a16="http://schemas.microsoft.com/office/drawing/2014/main" id="{44ADF4E0-89E7-703C-DC0A-86304CECED1B}"/>
              </a:ext>
            </a:extLst>
          </p:cNvPr>
          <p:cNvSpPr/>
          <p:nvPr/>
        </p:nvSpPr>
        <p:spPr>
          <a:xfrm>
            <a:off x="467076" y="-616745"/>
            <a:ext cx="11483624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5A5C33DE-7676-89EA-37A5-BCDA56727C7B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Duševni procesi - Čustva</a:t>
            </a:r>
          </a:p>
        </p:txBody>
      </p: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354B13CE-DFB8-850A-1CCF-2DFA2F78179B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4" name="Pravokotnik: zaokroženi vogali 3">
            <a:extLst>
              <a:ext uri="{FF2B5EF4-FFF2-40B4-BE49-F238E27FC236}">
                <a16:creationId xmlns:a16="http://schemas.microsoft.com/office/drawing/2014/main" id="{2EB8F79B-08C1-3A06-9DC0-24E001CF0B03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10" name="Označba mesta vsebine 2">
            <a:extLst>
              <a:ext uri="{FF2B5EF4-FFF2-40B4-BE49-F238E27FC236}">
                <a16:creationId xmlns:a16="http://schemas.microsoft.com/office/drawing/2014/main" id="{0C6EEFB8-4709-0D6B-6A35-A5FB70B6833F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000" b="1" u="sng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Sestavljena čustva:</a:t>
            </a: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pl-PL" sz="2000" dirty="0">
                <a:latin typeface="Comic Sans MS" panose="030F0702030302020204" pitchFamily="66" charset="0"/>
              </a:rPr>
              <a:t>ljubezen = veselje + sprejemanje</a:t>
            </a:r>
          </a:p>
          <a:p>
            <a:pPr marL="0" indent="0" algn="ctr">
              <a:buNone/>
            </a:pPr>
            <a:r>
              <a:rPr lang="pl-PL" sz="2000" dirty="0">
                <a:latin typeface="Comic Sans MS" panose="030F0702030302020204" pitchFamily="66" charset="0"/>
              </a:rPr>
              <a:t>razočaranje = presenečenje + žalost</a:t>
            </a:r>
          </a:p>
          <a:p>
            <a:pPr marL="0" indent="0" algn="ctr">
              <a:buNone/>
            </a:pPr>
            <a:r>
              <a:rPr lang="pl-PL" sz="2000" dirty="0">
                <a:latin typeface="Comic Sans MS" panose="030F0702030302020204" pitchFamily="66" charset="0"/>
              </a:rPr>
              <a:t>prezir = jeza + gnus</a:t>
            </a:r>
          </a:p>
          <a:p>
            <a:pPr marL="0" indent="0" algn="ctr">
              <a:buNone/>
            </a:pPr>
            <a:r>
              <a:rPr lang="pl-PL" sz="2000" dirty="0">
                <a:latin typeface="Comic Sans MS" panose="030F0702030302020204" pitchFamily="66" charset="0"/>
              </a:rPr>
              <a:t>zavist = jeza + žalost</a:t>
            </a:r>
          </a:p>
          <a:p>
            <a:pPr marL="0" indent="0" algn="ctr">
              <a:buNone/>
            </a:pPr>
            <a:r>
              <a:rPr lang="pl-PL" sz="2000" dirty="0">
                <a:latin typeface="Comic Sans MS" panose="030F0702030302020204" pitchFamily="66" charset="0"/>
              </a:rPr>
              <a:t>obup = žalost + strah</a:t>
            </a:r>
          </a:p>
          <a:p>
            <a:pPr marL="0" indent="0" algn="ctr">
              <a:buNone/>
            </a:pPr>
            <a:r>
              <a:rPr lang="pl-PL" sz="2000" dirty="0">
                <a:latin typeface="Comic Sans MS" panose="030F0702030302020204" pitchFamily="66" charset="0"/>
              </a:rPr>
              <a:t>krivda = veselje + strah</a:t>
            </a:r>
          </a:p>
          <a:p>
            <a:pPr marL="0" indent="0" algn="ctr">
              <a:buNone/>
            </a:pPr>
            <a:r>
              <a:rPr lang="pl-PL" sz="2000" dirty="0">
                <a:latin typeface="Comic Sans MS" panose="030F0702030302020204" pitchFamily="66" charset="0"/>
              </a:rPr>
              <a:t>ponos = jeza + veselje</a:t>
            </a:r>
          </a:p>
          <a:p>
            <a:pPr marL="0" indent="0" algn="ctr">
              <a:buNone/>
            </a:pPr>
            <a:r>
              <a:rPr lang="pl-PL" sz="2000" dirty="0">
                <a:latin typeface="Comic Sans MS" panose="030F0702030302020204" pitchFamily="66" charset="0"/>
              </a:rPr>
              <a:t>sram = strah + gnus</a:t>
            </a:r>
          </a:p>
          <a:p>
            <a:pPr marL="0" indent="0" algn="ctr">
              <a:buNone/>
            </a:pPr>
            <a:r>
              <a:rPr lang="pl-PL" sz="2000" dirty="0">
                <a:latin typeface="Comic Sans MS" panose="030F0702030302020204" pitchFamily="66" charset="0"/>
              </a:rPr>
              <a:t>obžalovanje = žalost + gnus</a:t>
            </a: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3342418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Why Large Language Models Hallucinate When Machine Translating 'in the  Wild' - Slator">
            <a:extLst>
              <a:ext uri="{FF2B5EF4-FFF2-40B4-BE49-F238E27FC236}">
                <a16:creationId xmlns:a16="http://schemas.microsoft.com/office/drawing/2014/main" id="{2913283A-7190-6206-4CBF-DD34748E7F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" y="-1"/>
            <a:ext cx="12182149" cy="6863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Skupina 11">
            <a:extLst>
              <a:ext uri="{FF2B5EF4-FFF2-40B4-BE49-F238E27FC236}">
                <a16:creationId xmlns:a16="http://schemas.microsoft.com/office/drawing/2014/main" id="{344D4109-9A91-539D-789B-8718FA88369A}"/>
              </a:ext>
            </a:extLst>
          </p:cNvPr>
          <p:cNvGrpSpPr/>
          <p:nvPr/>
        </p:nvGrpSpPr>
        <p:grpSpPr>
          <a:xfrm>
            <a:off x="1539239" y="1950670"/>
            <a:ext cx="10642905" cy="4907327"/>
            <a:chOff x="1254915" y="1569720"/>
            <a:chExt cx="10937084" cy="5288278"/>
          </a:xfrm>
        </p:grpSpPr>
        <p:sp>
          <p:nvSpPr>
            <p:cNvPr id="14" name="Pravokotni trikotnik 13">
              <a:extLst>
                <a:ext uri="{FF2B5EF4-FFF2-40B4-BE49-F238E27FC236}">
                  <a16:creationId xmlns:a16="http://schemas.microsoft.com/office/drawing/2014/main" id="{5FEF7D6A-C7D8-3E84-0744-AA17B699E08D}"/>
                </a:ext>
              </a:extLst>
            </p:cNvPr>
            <p:cNvSpPr/>
            <p:nvPr/>
          </p:nvSpPr>
          <p:spPr>
            <a:xfrm flipH="1">
              <a:off x="1254915" y="1569720"/>
              <a:ext cx="10937084" cy="5288278"/>
            </a:xfrm>
            <a:prstGeom prst="rtTriangl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5" name="Pravokotni trikotnik 14">
              <a:extLst>
                <a:ext uri="{FF2B5EF4-FFF2-40B4-BE49-F238E27FC236}">
                  <a16:creationId xmlns:a16="http://schemas.microsoft.com/office/drawing/2014/main" id="{DD39B553-4CEE-3A3F-0906-BA4F59CCB2B7}"/>
                </a:ext>
              </a:extLst>
            </p:cNvPr>
            <p:cNvSpPr/>
            <p:nvPr/>
          </p:nvSpPr>
          <p:spPr>
            <a:xfrm flipH="1">
              <a:off x="2298888" y="2025243"/>
              <a:ext cx="9893111" cy="4832755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11" name="Skupina 10">
            <a:extLst>
              <a:ext uri="{FF2B5EF4-FFF2-40B4-BE49-F238E27FC236}">
                <a16:creationId xmlns:a16="http://schemas.microsoft.com/office/drawing/2014/main" id="{873A387F-DE9F-3B28-2B64-61C898614204}"/>
              </a:ext>
            </a:extLst>
          </p:cNvPr>
          <p:cNvGrpSpPr/>
          <p:nvPr/>
        </p:nvGrpSpPr>
        <p:grpSpPr>
          <a:xfrm>
            <a:off x="9855" y="0"/>
            <a:ext cx="7686345" cy="6097986"/>
            <a:chOff x="-3" y="-1"/>
            <a:chExt cx="8129484" cy="6446521"/>
          </a:xfrm>
        </p:grpSpPr>
        <p:sp>
          <p:nvSpPr>
            <p:cNvPr id="17" name="Pravokotni trikotnik 16">
              <a:extLst>
                <a:ext uri="{FF2B5EF4-FFF2-40B4-BE49-F238E27FC236}">
                  <a16:creationId xmlns:a16="http://schemas.microsoft.com/office/drawing/2014/main" id="{73D61B48-BBF3-501E-4DD4-EBD20C71D04A}"/>
                </a:ext>
              </a:extLst>
            </p:cNvPr>
            <p:cNvSpPr/>
            <p:nvPr/>
          </p:nvSpPr>
          <p:spPr>
            <a:xfrm rot="10800000" flipH="1">
              <a:off x="-3" y="-1"/>
              <a:ext cx="8129484" cy="6446521"/>
            </a:xfrm>
            <a:prstGeom prst="rtTriangl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8" name="Pravokotni trikotnik 17">
              <a:extLst>
                <a:ext uri="{FF2B5EF4-FFF2-40B4-BE49-F238E27FC236}">
                  <a16:creationId xmlns:a16="http://schemas.microsoft.com/office/drawing/2014/main" id="{1C02E487-9650-FEE9-56B3-41C268E51F80}"/>
                </a:ext>
              </a:extLst>
            </p:cNvPr>
            <p:cNvSpPr/>
            <p:nvPr/>
          </p:nvSpPr>
          <p:spPr>
            <a:xfrm rot="10800000" flipH="1">
              <a:off x="9856" y="2"/>
              <a:ext cx="7493405" cy="5898867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2" name="Znak za minus 1">
            <a:extLst>
              <a:ext uri="{FF2B5EF4-FFF2-40B4-BE49-F238E27FC236}">
                <a16:creationId xmlns:a16="http://schemas.microsoft.com/office/drawing/2014/main" id="{44ADF4E0-89E7-703C-DC0A-86304CECED1B}"/>
              </a:ext>
            </a:extLst>
          </p:cNvPr>
          <p:cNvSpPr/>
          <p:nvPr/>
        </p:nvSpPr>
        <p:spPr>
          <a:xfrm>
            <a:off x="467076" y="-616745"/>
            <a:ext cx="11483624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5A5C33DE-7676-89EA-37A5-BCDA56727C7B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Duševni procesi - Čustva</a:t>
            </a:r>
          </a:p>
        </p:txBody>
      </p: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354B13CE-DFB8-850A-1CCF-2DFA2F78179B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4" name="Pravokotnik: zaokroženi vogali 3">
            <a:extLst>
              <a:ext uri="{FF2B5EF4-FFF2-40B4-BE49-F238E27FC236}">
                <a16:creationId xmlns:a16="http://schemas.microsoft.com/office/drawing/2014/main" id="{2EB8F79B-08C1-3A06-9DC0-24E001CF0B03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10" name="Označba mesta vsebine 2">
            <a:extLst>
              <a:ext uri="{FF2B5EF4-FFF2-40B4-BE49-F238E27FC236}">
                <a16:creationId xmlns:a16="http://schemas.microsoft.com/office/drawing/2014/main" id="{0C6EEFB8-4709-0D6B-6A35-A5FB70B6833F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000" b="1" u="sng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Izražanje in prepoznavanje čustev:</a:t>
            </a:r>
          </a:p>
          <a:p>
            <a:pPr marL="0" indent="0">
              <a:buNone/>
            </a:pPr>
            <a:endParaRPr lang="pl-PL" sz="2000" b="1" u="sng" dirty="0">
              <a:solidFill>
                <a:schemeClr val="accent6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</p:txBody>
      </p:sp>
      <p:pic>
        <p:nvPicPr>
          <p:cNvPr id="3" name="Slika 2">
            <a:extLst>
              <a:ext uri="{FF2B5EF4-FFF2-40B4-BE49-F238E27FC236}">
                <a16:creationId xmlns:a16="http://schemas.microsoft.com/office/drawing/2014/main" id="{FD24522C-911E-6668-1388-71AC39F9BE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9571" y="2498302"/>
            <a:ext cx="5582391" cy="3314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8954786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Why Large Language Models Hallucinate When Machine Translating 'in the  Wild' - Slator">
            <a:extLst>
              <a:ext uri="{FF2B5EF4-FFF2-40B4-BE49-F238E27FC236}">
                <a16:creationId xmlns:a16="http://schemas.microsoft.com/office/drawing/2014/main" id="{2913283A-7190-6206-4CBF-DD34748E7F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" y="-1"/>
            <a:ext cx="12182149" cy="6863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Skupina 11">
            <a:extLst>
              <a:ext uri="{FF2B5EF4-FFF2-40B4-BE49-F238E27FC236}">
                <a16:creationId xmlns:a16="http://schemas.microsoft.com/office/drawing/2014/main" id="{344D4109-9A91-539D-789B-8718FA88369A}"/>
              </a:ext>
            </a:extLst>
          </p:cNvPr>
          <p:cNvGrpSpPr/>
          <p:nvPr/>
        </p:nvGrpSpPr>
        <p:grpSpPr>
          <a:xfrm>
            <a:off x="1539239" y="1950670"/>
            <a:ext cx="10642905" cy="4907327"/>
            <a:chOff x="1254915" y="1569720"/>
            <a:chExt cx="10937084" cy="5288278"/>
          </a:xfrm>
        </p:grpSpPr>
        <p:sp>
          <p:nvSpPr>
            <p:cNvPr id="14" name="Pravokotni trikotnik 13">
              <a:extLst>
                <a:ext uri="{FF2B5EF4-FFF2-40B4-BE49-F238E27FC236}">
                  <a16:creationId xmlns:a16="http://schemas.microsoft.com/office/drawing/2014/main" id="{5FEF7D6A-C7D8-3E84-0744-AA17B699E08D}"/>
                </a:ext>
              </a:extLst>
            </p:cNvPr>
            <p:cNvSpPr/>
            <p:nvPr/>
          </p:nvSpPr>
          <p:spPr>
            <a:xfrm flipH="1">
              <a:off x="1254915" y="1569720"/>
              <a:ext cx="10937084" cy="5288278"/>
            </a:xfrm>
            <a:prstGeom prst="rtTriangl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5" name="Pravokotni trikotnik 14">
              <a:extLst>
                <a:ext uri="{FF2B5EF4-FFF2-40B4-BE49-F238E27FC236}">
                  <a16:creationId xmlns:a16="http://schemas.microsoft.com/office/drawing/2014/main" id="{DD39B553-4CEE-3A3F-0906-BA4F59CCB2B7}"/>
                </a:ext>
              </a:extLst>
            </p:cNvPr>
            <p:cNvSpPr/>
            <p:nvPr/>
          </p:nvSpPr>
          <p:spPr>
            <a:xfrm flipH="1">
              <a:off x="2298888" y="2025243"/>
              <a:ext cx="9893111" cy="4832755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11" name="Skupina 10">
            <a:extLst>
              <a:ext uri="{FF2B5EF4-FFF2-40B4-BE49-F238E27FC236}">
                <a16:creationId xmlns:a16="http://schemas.microsoft.com/office/drawing/2014/main" id="{873A387F-DE9F-3B28-2B64-61C898614204}"/>
              </a:ext>
            </a:extLst>
          </p:cNvPr>
          <p:cNvGrpSpPr/>
          <p:nvPr/>
        </p:nvGrpSpPr>
        <p:grpSpPr>
          <a:xfrm>
            <a:off x="9855" y="0"/>
            <a:ext cx="7686345" cy="6097986"/>
            <a:chOff x="-3" y="-1"/>
            <a:chExt cx="8129484" cy="6446521"/>
          </a:xfrm>
        </p:grpSpPr>
        <p:sp>
          <p:nvSpPr>
            <p:cNvPr id="17" name="Pravokotni trikotnik 16">
              <a:extLst>
                <a:ext uri="{FF2B5EF4-FFF2-40B4-BE49-F238E27FC236}">
                  <a16:creationId xmlns:a16="http://schemas.microsoft.com/office/drawing/2014/main" id="{73D61B48-BBF3-501E-4DD4-EBD20C71D04A}"/>
                </a:ext>
              </a:extLst>
            </p:cNvPr>
            <p:cNvSpPr/>
            <p:nvPr/>
          </p:nvSpPr>
          <p:spPr>
            <a:xfrm rot="10800000" flipH="1">
              <a:off x="-3" y="-1"/>
              <a:ext cx="8129484" cy="6446521"/>
            </a:xfrm>
            <a:prstGeom prst="rtTriangl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8" name="Pravokotni trikotnik 17">
              <a:extLst>
                <a:ext uri="{FF2B5EF4-FFF2-40B4-BE49-F238E27FC236}">
                  <a16:creationId xmlns:a16="http://schemas.microsoft.com/office/drawing/2014/main" id="{1C02E487-9650-FEE9-56B3-41C268E51F80}"/>
                </a:ext>
              </a:extLst>
            </p:cNvPr>
            <p:cNvSpPr/>
            <p:nvPr/>
          </p:nvSpPr>
          <p:spPr>
            <a:xfrm rot="10800000" flipH="1">
              <a:off x="9856" y="2"/>
              <a:ext cx="7493405" cy="5898867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2" name="Znak za minus 1">
            <a:extLst>
              <a:ext uri="{FF2B5EF4-FFF2-40B4-BE49-F238E27FC236}">
                <a16:creationId xmlns:a16="http://schemas.microsoft.com/office/drawing/2014/main" id="{44ADF4E0-89E7-703C-DC0A-86304CECED1B}"/>
              </a:ext>
            </a:extLst>
          </p:cNvPr>
          <p:cNvSpPr/>
          <p:nvPr/>
        </p:nvSpPr>
        <p:spPr>
          <a:xfrm>
            <a:off x="467076" y="-616745"/>
            <a:ext cx="11483624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5A5C33DE-7676-89EA-37A5-BCDA56727C7B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Duševni procesi - Čustva</a:t>
            </a:r>
          </a:p>
        </p:txBody>
      </p: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354B13CE-DFB8-850A-1CCF-2DFA2F78179B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4" name="Pravokotnik: zaokroženi vogali 3">
            <a:extLst>
              <a:ext uri="{FF2B5EF4-FFF2-40B4-BE49-F238E27FC236}">
                <a16:creationId xmlns:a16="http://schemas.microsoft.com/office/drawing/2014/main" id="{2EB8F79B-08C1-3A06-9DC0-24E001CF0B03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10" name="Označba mesta vsebine 2">
            <a:extLst>
              <a:ext uri="{FF2B5EF4-FFF2-40B4-BE49-F238E27FC236}">
                <a16:creationId xmlns:a16="http://schemas.microsoft.com/office/drawing/2014/main" id="{0C6EEFB8-4709-0D6B-6A35-A5FB70B6833F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000" b="1" u="sng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Izražanje in prepoznavanje čustev:</a:t>
            </a:r>
          </a:p>
          <a:p>
            <a:pPr marL="0" indent="0">
              <a:buNone/>
            </a:pPr>
            <a:r>
              <a:rPr lang="pl-PL" sz="2000" dirty="0">
                <a:latin typeface="Comic Sans MS" panose="030F0702030302020204" pitchFamily="66" charset="0"/>
              </a:rPr>
              <a:t>- pomembnost nebesednega izražanja:</a:t>
            </a:r>
          </a:p>
          <a:p>
            <a:pPr marL="914400" lvl="2" indent="0">
              <a:buNone/>
            </a:pPr>
            <a:r>
              <a:rPr lang="pl-PL" b="1" dirty="0">
                <a:latin typeface="Comic Sans MS" panose="030F0702030302020204" pitchFamily="66" charset="0"/>
              </a:rPr>
              <a:t>Način govora in glas: </a:t>
            </a:r>
            <a:r>
              <a:rPr lang="pl-PL" dirty="0">
                <a:latin typeface="Comic Sans MS" panose="030F0702030302020204" pitchFamily="66" charset="0"/>
              </a:rPr>
              <a:t>višina, glasnost in barva glasu; htrost in ritem (npr. jok, smeh, žvižganje)</a:t>
            </a:r>
          </a:p>
          <a:p>
            <a:pPr marL="914400" lvl="2" indent="0">
              <a:buNone/>
            </a:pPr>
            <a:r>
              <a:rPr lang="pl-PL" b="1" dirty="0">
                <a:latin typeface="Comic Sans MS" panose="030F0702030302020204" pitchFamily="66" charset="0"/>
              </a:rPr>
              <a:t>Govorica telesa: </a:t>
            </a:r>
            <a:r>
              <a:rPr lang="pl-PL" dirty="0">
                <a:latin typeface="Comic Sans MS" panose="030F0702030302020204" pitchFamily="66" charset="0"/>
              </a:rPr>
              <a:t>obrazn izrazi čustev ali mimika obraza; stik s pogledom, različni gibi (kretnje) in telesna drža</a:t>
            </a:r>
          </a:p>
          <a:p>
            <a:pPr marL="914400" lvl="2" indent="0">
              <a:buNone/>
            </a:pPr>
            <a:endParaRPr lang="pl-PL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pl-PL" sz="2000" dirty="0">
                <a:latin typeface="Comic Sans MS" panose="030F0702030302020204" pitchFamily="66" charset="0"/>
                <a:hlinkClick r:id="rId3"/>
              </a:rPr>
              <a:t>https://www.youtube.com/watch?v=OvEci5Bjgd4&amp;t=140s</a:t>
            </a:r>
            <a:endParaRPr lang="pl-PL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pl-PL" sz="2000" dirty="0">
                <a:latin typeface="Comic Sans MS" panose="030F0702030302020204" pitchFamily="66" charset="0"/>
              </a:rPr>
              <a:t>Kaj pa vpliv okolja in kulture?</a:t>
            </a:r>
          </a:p>
          <a:p>
            <a:pPr marL="0" indent="0">
              <a:buNone/>
            </a:pPr>
            <a:r>
              <a:rPr lang="pl-PL" sz="2000" dirty="0">
                <a:latin typeface="Comic Sans MS" panose="030F0702030302020204" pitchFamily="66" charset="0"/>
                <a:hlinkClick r:id="rId4"/>
              </a:rPr>
              <a:t>https://www.youtube.com/watch?v=qCo3wSGYRbQ</a:t>
            </a:r>
            <a:endParaRPr lang="pl-PL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pl-PL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pl-PL" sz="2000" b="1" u="sng" dirty="0">
              <a:solidFill>
                <a:schemeClr val="accent6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6214478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Why Large Language Models Hallucinate When Machine Translating 'in the  Wild' - Slator">
            <a:extLst>
              <a:ext uri="{FF2B5EF4-FFF2-40B4-BE49-F238E27FC236}">
                <a16:creationId xmlns:a16="http://schemas.microsoft.com/office/drawing/2014/main" id="{2913283A-7190-6206-4CBF-DD34748E7F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" y="-1"/>
            <a:ext cx="12182149" cy="6863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Skupina 11">
            <a:extLst>
              <a:ext uri="{FF2B5EF4-FFF2-40B4-BE49-F238E27FC236}">
                <a16:creationId xmlns:a16="http://schemas.microsoft.com/office/drawing/2014/main" id="{344D4109-9A91-539D-789B-8718FA88369A}"/>
              </a:ext>
            </a:extLst>
          </p:cNvPr>
          <p:cNvGrpSpPr/>
          <p:nvPr/>
        </p:nvGrpSpPr>
        <p:grpSpPr>
          <a:xfrm>
            <a:off x="1539239" y="1950670"/>
            <a:ext cx="10642905" cy="4907327"/>
            <a:chOff x="1254915" y="1569720"/>
            <a:chExt cx="10937084" cy="5288278"/>
          </a:xfrm>
        </p:grpSpPr>
        <p:sp>
          <p:nvSpPr>
            <p:cNvPr id="14" name="Pravokotni trikotnik 13">
              <a:extLst>
                <a:ext uri="{FF2B5EF4-FFF2-40B4-BE49-F238E27FC236}">
                  <a16:creationId xmlns:a16="http://schemas.microsoft.com/office/drawing/2014/main" id="{5FEF7D6A-C7D8-3E84-0744-AA17B699E08D}"/>
                </a:ext>
              </a:extLst>
            </p:cNvPr>
            <p:cNvSpPr/>
            <p:nvPr/>
          </p:nvSpPr>
          <p:spPr>
            <a:xfrm flipH="1">
              <a:off x="1254915" y="1569720"/>
              <a:ext cx="10937084" cy="5288278"/>
            </a:xfrm>
            <a:prstGeom prst="rtTriangl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5" name="Pravokotni trikotnik 14">
              <a:extLst>
                <a:ext uri="{FF2B5EF4-FFF2-40B4-BE49-F238E27FC236}">
                  <a16:creationId xmlns:a16="http://schemas.microsoft.com/office/drawing/2014/main" id="{DD39B553-4CEE-3A3F-0906-BA4F59CCB2B7}"/>
                </a:ext>
              </a:extLst>
            </p:cNvPr>
            <p:cNvSpPr/>
            <p:nvPr/>
          </p:nvSpPr>
          <p:spPr>
            <a:xfrm flipH="1">
              <a:off x="2298888" y="2025243"/>
              <a:ext cx="9893111" cy="4832755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11" name="Skupina 10">
            <a:extLst>
              <a:ext uri="{FF2B5EF4-FFF2-40B4-BE49-F238E27FC236}">
                <a16:creationId xmlns:a16="http://schemas.microsoft.com/office/drawing/2014/main" id="{873A387F-DE9F-3B28-2B64-61C898614204}"/>
              </a:ext>
            </a:extLst>
          </p:cNvPr>
          <p:cNvGrpSpPr/>
          <p:nvPr/>
        </p:nvGrpSpPr>
        <p:grpSpPr>
          <a:xfrm>
            <a:off x="9855" y="0"/>
            <a:ext cx="7686345" cy="6097986"/>
            <a:chOff x="-3" y="-1"/>
            <a:chExt cx="8129484" cy="6446521"/>
          </a:xfrm>
        </p:grpSpPr>
        <p:sp>
          <p:nvSpPr>
            <p:cNvPr id="17" name="Pravokotni trikotnik 16">
              <a:extLst>
                <a:ext uri="{FF2B5EF4-FFF2-40B4-BE49-F238E27FC236}">
                  <a16:creationId xmlns:a16="http://schemas.microsoft.com/office/drawing/2014/main" id="{73D61B48-BBF3-501E-4DD4-EBD20C71D04A}"/>
                </a:ext>
              </a:extLst>
            </p:cNvPr>
            <p:cNvSpPr/>
            <p:nvPr/>
          </p:nvSpPr>
          <p:spPr>
            <a:xfrm rot="10800000" flipH="1">
              <a:off x="-3" y="-1"/>
              <a:ext cx="8129484" cy="6446521"/>
            </a:xfrm>
            <a:prstGeom prst="rtTriangl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8" name="Pravokotni trikotnik 17">
              <a:extLst>
                <a:ext uri="{FF2B5EF4-FFF2-40B4-BE49-F238E27FC236}">
                  <a16:creationId xmlns:a16="http://schemas.microsoft.com/office/drawing/2014/main" id="{1C02E487-9650-FEE9-56B3-41C268E51F80}"/>
                </a:ext>
              </a:extLst>
            </p:cNvPr>
            <p:cNvSpPr/>
            <p:nvPr/>
          </p:nvSpPr>
          <p:spPr>
            <a:xfrm rot="10800000" flipH="1">
              <a:off x="9856" y="2"/>
              <a:ext cx="7493405" cy="5898867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2" name="Znak za minus 1">
            <a:extLst>
              <a:ext uri="{FF2B5EF4-FFF2-40B4-BE49-F238E27FC236}">
                <a16:creationId xmlns:a16="http://schemas.microsoft.com/office/drawing/2014/main" id="{44ADF4E0-89E7-703C-DC0A-86304CECED1B}"/>
              </a:ext>
            </a:extLst>
          </p:cNvPr>
          <p:cNvSpPr/>
          <p:nvPr/>
        </p:nvSpPr>
        <p:spPr>
          <a:xfrm>
            <a:off x="467076" y="-616745"/>
            <a:ext cx="11483624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5A5C33DE-7676-89EA-37A5-BCDA56727C7B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Duševni procesi - Čustva</a:t>
            </a:r>
          </a:p>
        </p:txBody>
      </p: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354B13CE-DFB8-850A-1CCF-2DFA2F78179B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4" name="Pravokotnik: zaokroženi vogali 3">
            <a:extLst>
              <a:ext uri="{FF2B5EF4-FFF2-40B4-BE49-F238E27FC236}">
                <a16:creationId xmlns:a16="http://schemas.microsoft.com/office/drawing/2014/main" id="{2EB8F79B-08C1-3A06-9DC0-24E001CF0B03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10" name="Označba mesta vsebine 2">
            <a:extLst>
              <a:ext uri="{FF2B5EF4-FFF2-40B4-BE49-F238E27FC236}">
                <a16:creationId xmlns:a16="http://schemas.microsoft.com/office/drawing/2014/main" id="{0C6EEFB8-4709-0D6B-6A35-A5FB70B6833F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</p:txBody>
      </p:sp>
      <p:sp>
        <p:nvSpPr>
          <p:cNvPr id="8" name="PoljeZBesedilom 7">
            <a:extLst>
              <a:ext uri="{FF2B5EF4-FFF2-40B4-BE49-F238E27FC236}">
                <a16:creationId xmlns:a16="http://schemas.microsoft.com/office/drawing/2014/main" id="{66161EAE-9488-D056-BB7D-2D9A46A97535}"/>
              </a:ext>
            </a:extLst>
          </p:cNvPr>
          <p:cNvSpPr txBox="1"/>
          <p:nvPr/>
        </p:nvSpPr>
        <p:spPr>
          <a:xfrm>
            <a:off x="3048000" y="3251954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sl-SI" dirty="0"/>
          </a:p>
        </p:txBody>
      </p:sp>
      <p:sp>
        <p:nvSpPr>
          <p:cNvPr id="3" name="Freeform 10">
            <a:extLst>
              <a:ext uri="{FF2B5EF4-FFF2-40B4-BE49-F238E27FC236}">
                <a16:creationId xmlns:a16="http://schemas.microsoft.com/office/drawing/2014/main" id="{EB19CC9A-6B1E-5A4D-0516-A3F60E604B09}"/>
              </a:ext>
            </a:extLst>
          </p:cNvPr>
          <p:cNvSpPr/>
          <p:nvPr/>
        </p:nvSpPr>
        <p:spPr>
          <a:xfrm>
            <a:off x="632912" y="177324"/>
            <a:ext cx="10916315" cy="6503351"/>
          </a:xfrm>
          <a:custGeom>
            <a:avLst/>
            <a:gdLst/>
            <a:ahLst/>
            <a:cxnLst/>
            <a:rect l="l" t="t" r="r" b="b"/>
            <a:pathLst>
              <a:path w="13323659" h="9017953">
                <a:moveTo>
                  <a:pt x="0" y="0"/>
                </a:moveTo>
                <a:lnTo>
                  <a:pt x="13323659" y="0"/>
                </a:lnTo>
                <a:lnTo>
                  <a:pt x="13323659" y="9017953"/>
                </a:lnTo>
                <a:lnTo>
                  <a:pt x="0" y="901795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16999" t="-11996" r="-17761"/>
            </a:stretch>
          </a:blipFill>
        </p:spPr>
      </p:sp>
    </p:spTree>
    <p:extLst>
      <p:ext uri="{BB962C8B-B14F-4D97-AF65-F5344CB8AC3E}">
        <p14:creationId xmlns:p14="http://schemas.microsoft.com/office/powerpoint/2010/main" val="39959274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Why Large Language Models Hallucinate When Machine Translating 'in the  Wild' - Slator">
            <a:extLst>
              <a:ext uri="{FF2B5EF4-FFF2-40B4-BE49-F238E27FC236}">
                <a16:creationId xmlns:a16="http://schemas.microsoft.com/office/drawing/2014/main" id="{2913283A-7190-6206-4CBF-DD34748E7F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" y="-1"/>
            <a:ext cx="12182149" cy="6863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Skupina 11">
            <a:extLst>
              <a:ext uri="{FF2B5EF4-FFF2-40B4-BE49-F238E27FC236}">
                <a16:creationId xmlns:a16="http://schemas.microsoft.com/office/drawing/2014/main" id="{344D4109-9A91-539D-789B-8718FA88369A}"/>
              </a:ext>
            </a:extLst>
          </p:cNvPr>
          <p:cNvGrpSpPr/>
          <p:nvPr/>
        </p:nvGrpSpPr>
        <p:grpSpPr>
          <a:xfrm>
            <a:off x="1539239" y="1950670"/>
            <a:ext cx="10642905" cy="4907327"/>
            <a:chOff x="1254915" y="1569720"/>
            <a:chExt cx="10937084" cy="5288278"/>
          </a:xfrm>
        </p:grpSpPr>
        <p:sp>
          <p:nvSpPr>
            <p:cNvPr id="14" name="Pravokotni trikotnik 13">
              <a:extLst>
                <a:ext uri="{FF2B5EF4-FFF2-40B4-BE49-F238E27FC236}">
                  <a16:creationId xmlns:a16="http://schemas.microsoft.com/office/drawing/2014/main" id="{5FEF7D6A-C7D8-3E84-0744-AA17B699E08D}"/>
                </a:ext>
              </a:extLst>
            </p:cNvPr>
            <p:cNvSpPr/>
            <p:nvPr/>
          </p:nvSpPr>
          <p:spPr>
            <a:xfrm flipH="1">
              <a:off x="1254915" y="1569720"/>
              <a:ext cx="10937084" cy="5288278"/>
            </a:xfrm>
            <a:prstGeom prst="rtTriangl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5" name="Pravokotni trikotnik 14">
              <a:extLst>
                <a:ext uri="{FF2B5EF4-FFF2-40B4-BE49-F238E27FC236}">
                  <a16:creationId xmlns:a16="http://schemas.microsoft.com/office/drawing/2014/main" id="{DD39B553-4CEE-3A3F-0906-BA4F59CCB2B7}"/>
                </a:ext>
              </a:extLst>
            </p:cNvPr>
            <p:cNvSpPr/>
            <p:nvPr/>
          </p:nvSpPr>
          <p:spPr>
            <a:xfrm flipH="1">
              <a:off x="2298888" y="2025243"/>
              <a:ext cx="9893111" cy="4832755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11" name="Skupina 10">
            <a:extLst>
              <a:ext uri="{FF2B5EF4-FFF2-40B4-BE49-F238E27FC236}">
                <a16:creationId xmlns:a16="http://schemas.microsoft.com/office/drawing/2014/main" id="{873A387F-DE9F-3B28-2B64-61C898614204}"/>
              </a:ext>
            </a:extLst>
          </p:cNvPr>
          <p:cNvGrpSpPr/>
          <p:nvPr/>
        </p:nvGrpSpPr>
        <p:grpSpPr>
          <a:xfrm>
            <a:off x="9855" y="0"/>
            <a:ext cx="7686345" cy="6097986"/>
            <a:chOff x="-3" y="-1"/>
            <a:chExt cx="8129484" cy="6446521"/>
          </a:xfrm>
        </p:grpSpPr>
        <p:sp>
          <p:nvSpPr>
            <p:cNvPr id="17" name="Pravokotni trikotnik 16">
              <a:extLst>
                <a:ext uri="{FF2B5EF4-FFF2-40B4-BE49-F238E27FC236}">
                  <a16:creationId xmlns:a16="http://schemas.microsoft.com/office/drawing/2014/main" id="{73D61B48-BBF3-501E-4DD4-EBD20C71D04A}"/>
                </a:ext>
              </a:extLst>
            </p:cNvPr>
            <p:cNvSpPr/>
            <p:nvPr/>
          </p:nvSpPr>
          <p:spPr>
            <a:xfrm rot="10800000" flipH="1">
              <a:off x="-3" y="-1"/>
              <a:ext cx="8129484" cy="6446521"/>
            </a:xfrm>
            <a:prstGeom prst="rtTriangl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8" name="Pravokotni trikotnik 17">
              <a:extLst>
                <a:ext uri="{FF2B5EF4-FFF2-40B4-BE49-F238E27FC236}">
                  <a16:creationId xmlns:a16="http://schemas.microsoft.com/office/drawing/2014/main" id="{1C02E487-9650-FEE9-56B3-41C268E51F80}"/>
                </a:ext>
              </a:extLst>
            </p:cNvPr>
            <p:cNvSpPr/>
            <p:nvPr/>
          </p:nvSpPr>
          <p:spPr>
            <a:xfrm rot="10800000" flipH="1">
              <a:off x="9856" y="2"/>
              <a:ext cx="7493405" cy="5898867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2" name="Znak za minus 1">
            <a:extLst>
              <a:ext uri="{FF2B5EF4-FFF2-40B4-BE49-F238E27FC236}">
                <a16:creationId xmlns:a16="http://schemas.microsoft.com/office/drawing/2014/main" id="{44ADF4E0-89E7-703C-DC0A-86304CECED1B}"/>
              </a:ext>
            </a:extLst>
          </p:cNvPr>
          <p:cNvSpPr/>
          <p:nvPr/>
        </p:nvSpPr>
        <p:spPr>
          <a:xfrm>
            <a:off x="467076" y="-616745"/>
            <a:ext cx="11483624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5A5C33DE-7676-89EA-37A5-BCDA56727C7B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Duševni procesi - Čustva</a:t>
            </a:r>
          </a:p>
        </p:txBody>
      </p: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354B13CE-DFB8-850A-1CCF-2DFA2F78179B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4" name="Pravokotnik: zaokroženi vogali 3">
            <a:extLst>
              <a:ext uri="{FF2B5EF4-FFF2-40B4-BE49-F238E27FC236}">
                <a16:creationId xmlns:a16="http://schemas.microsoft.com/office/drawing/2014/main" id="{2EB8F79B-08C1-3A06-9DC0-24E001CF0B03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10" name="Označba mesta vsebine 2">
            <a:extLst>
              <a:ext uri="{FF2B5EF4-FFF2-40B4-BE49-F238E27FC236}">
                <a16:creationId xmlns:a16="http://schemas.microsoft.com/office/drawing/2014/main" id="{0C6EEFB8-4709-0D6B-6A35-A5FB70B6833F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000" b="1" u="sng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Čustvena zrelost:</a:t>
            </a: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pl-PL" sz="2000" b="1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Ustreznost čustev okoliščinam: </a:t>
            </a:r>
            <a:r>
              <a:rPr lang="pl-PL" sz="2000" dirty="0">
                <a:latin typeface="Comic Sans MS" panose="030F0702030302020204" pitchFamily="66" charset="0"/>
              </a:rPr>
              <a:t>o ustreznosti čustva govorimo takrat, ko kakovost (vrsta čustva), intenzivnost in način izražanja čustva ustreza okoliščinam, v katerih se je to čustvo pojavilo (ustreznost čustva glede na kulturna pravila čustvovanja v tej situaciji; funkcionalnost čustva) </a:t>
            </a:r>
          </a:p>
          <a:p>
            <a:pPr marL="0" indent="0">
              <a:buNone/>
            </a:pPr>
            <a:r>
              <a:rPr lang="pl-PL" sz="2000" b="1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Uravnavanje doživljanja in izražanja čustev: </a:t>
            </a:r>
            <a:r>
              <a:rPr lang="pl-PL" sz="2000" dirty="0">
                <a:latin typeface="Comic Sans MS" panose="030F0702030302020204" pitchFamily="66" charset="0"/>
              </a:rPr>
              <a:t>prepoznavanje, razumevanje in predelovanje čustev (uravnavanje); ustrezno izražanje čustev z besedami in vedenjem (izražanje)</a:t>
            </a:r>
          </a:p>
          <a:p>
            <a:pPr marL="0" indent="0">
              <a:buNone/>
            </a:pPr>
            <a:r>
              <a:rPr lang="pl-PL" sz="2000" b="1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Raznovrstnost in kompleksnost čustvovanja: </a:t>
            </a:r>
            <a:r>
              <a:rPr lang="pl-PL" sz="2000" dirty="0">
                <a:latin typeface="Comic Sans MS" panose="030F0702030302020204" pitchFamily="66" charset="0"/>
              </a:rPr>
              <a:t>čustveno zrele osebe imajo razvito, bogato in pestro čustvovanje. Pojavljajo se vsa čustva, </a:t>
            </a:r>
            <a:r>
              <a:rPr lang="pl-PL" sz="2000">
                <a:latin typeface="Comic Sans MS" panose="030F0702030302020204" pitchFamily="66" charset="0"/>
              </a:rPr>
              <a:t>tako prijetna kot neprijetna. </a:t>
            </a:r>
            <a:r>
              <a:rPr lang="pl-PL" sz="2000" dirty="0">
                <a:latin typeface="Comic Sans MS" panose="030F0702030302020204" pitchFamily="66" charset="0"/>
              </a:rPr>
              <a:t>Razvita so tudi sestavljena čustva, npr. moralna (sram in krivda) in socialna čustva (empatija)</a:t>
            </a:r>
          </a:p>
          <a:p>
            <a:pPr marL="0" indent="0">
              <a:buNone/>
            </a:pPr>
            <a:endParaRPr lang="pl-PL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pl-PL" sz="2000" b="1" u="sng" dirty="0">
              <a:solidFill>
                <a:schemeClr val="accent6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56285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ova tema">
  <a:themeElements>
    <a:clrScheme name="Pisarn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isarn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10007</TotalTime>
  <Words>3938</Words>
  <Application>Microsoft Office PowerPoint</Application>
  <PresentationFormat>Širokozaslonsko</PresentationFormat>
  <Paragraphs>589</Paragraphs>
  <Slides>83</Slides>
  <Notes>0</Notes>
  <HiddenSlides>0</HiddenSlides>
  <MMClips>0</MMClips>
  <ScaleCrop>false</ScaleCrop>
  <HeadingPairs>
    <vt:vector size="6" baseType="variant">
      <vt:variant>
        <vt:lpstr>Uporabljene pisave</vt:lpstr>
      </vt:variant>
      <vt:variant>
        <vt:i4>12</vt:i4>
      </vt:variant>
      <vt:variant>
        <vt:lpstr>Tema</vt:lpstr>
      </vt:variant>
      <vt:variant>
        <vt:i4>1</vt:i4>
      </vt:variant>
      <vt:variant>
        <vt:lpstr>Naslovi diapozitivov</vt:lpstr>
      </vt:variant>
      <vt:variant>
        <vt:i4>83</vt:i4>
      </vt:variant>
    </vt:vector>
  </HeadingPairs>
  <TitlesOfParts>
    <vt:vector size="96" baseType="lpstr">
      <vt:lpstr>MS PGothic</vt:lpstr>
      <vt:lpstr>Arial</vt:lpstr>
      <vt:lpstr>Arimo</vt:lpstr>
      <vt:lpstr>Calibri</vt:lpstr>
      <vt:lpstr>Calibri Light</vt:lpstr>
      <vt:lpstr>Comic Sans MS</vt:lpstr>
      <vt:lpstr>Cormorant Garamond Medium</vt:lpstr>
      <vt:lpstr>Cormorant Garamond Medium Bold</vt:lpstr>
      <vt:lpstr>Ink Free</vt:lpstr>
      <vt:lpstr>Open Sans</vt:lpstr>
      <vt:lpstr>Times New Roman</vt:lpstr>
      <vt:lpstr>Wingdings</vt:lpstr>
      <vt:lpstr>Officeova tema</vt:lpstr>
      <vt:lpstr>--------------------------------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---------------</dc:title>
  <dc:creator>Žana</dc:creator>
  <cp:lastModifiedBy>AS Ježica</cp:lastModifiedBy>
  <cp:revision>148</cp:revision>
  <dcterms:created xsi:type="dcterms:W3CDTF">2024-01-14T14:15:03Z</dcterms:created>
  <dcterms:modified xsi:type="dcterms:W3CDTF">2025-11-17T15:14:18Z</dcterms:modified>
</cp:coreProperties>
</file>