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0" r:id="rId5"/>
    <p:sldId id="261" r:id="rId6"/>
    <p:sldId id="262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0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08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053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101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5721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415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3213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7851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6656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6417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401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2999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0524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err="1" smtClean="0"/>
              <a:t>Pretovorna</a:t>
            </a:r>
            <a:r>
              <a:rPr lang="sl-SI" sz="2000" b="1" dirty="0" smtClean="0"/>
              <a:t> mehanizacija</a:t>
            </a:r>
            <a:endParaRPr lang="sl-SI" sz="20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Izračunaj tehnično storilnost v tonah in prostornini </a:t>
            </a:r>
            <a:r>
              <a:rPr lang="sl-SI" dirty="0" err="1" smtClean="0"/>
              <a:t>polžnega</a:t>
            </a:r>
            <a:r>
              <a:rPr lang="sl-SI" dirty="0" smtClean="0"/>
              <a:t> transporterja, ki obratuje 24 ur na dan. Zunanji premer </a:t>
            </a:r>
            <a:r>
              <a:rPr lang="sl-SI" dirty="0" err="1" smtClean="0"/>
              <a:t>polžnice</a:t>
            </a:r>
            <a:r>
              <a:rPr lang="sl-SI" dirty="0" smtClean="0"/>
              <a:t> je 30 cm, hitrost vrtenja - obrata je 0,96 sekunde. Razdalja med navoji je 10 cm, stopnja popolnitve je 80 %. Izguba delovnega časa obratovanja je 10 %. Specifična masa tovora je o,55 </a:t>
            </a:r>
            <a:r>
              <a:rPr lang="sl-SI" dirty="0"/>
              <a:t>t/m3. Izračunaj še, kakšna bi morala biti hitrost </a:t>
            </a:r>
            <a:r>
              <a:rPr lang="sl-SI" dirty="0" err="1"/>
              <a:t>polžnice</a:t>
            </a:r>
            <a:r>
              <a:rPr lang="sl-SI" dirty="0"/>
              <a:t>, da bi lahko </a:t>
            </a:r>
            <a:r>
              <a:rPr lang="sl-SI"/>
              <a:t>pretovorili </a:t>
            </a:r>
            <a:r>
              <a:rPr lang="sl-SI" smtClean="0"/>
              <a:t>15t/h</a:t>
            </a:r>
            <a:r>
              <a:rPr lang="sl-SI" dirty="0"/>
              <a:t>. 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9987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Podatki:</a:t>
            </a:r>
            <a:endParaRPr lang="sl-SI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b="1" dirty="0" err="1" smtClean="0"/>
              <a:t>Dd</a:t>
            </a:r>
            <a:r>
              <a:rPr lang="sl-SI" sz="2400" b="1" dirty="0" smtClean="0"/>
              <a:t> = 24 ur</a:t>
            </a:r>
          </a:p>
          <a:p>
            <a:r>
              <a:rPr lang="sl-SI" sz="2400" b="1" dirty="0" smtClean="0"/>
              <a:t>d = 30 cm</a:t>
            </a:r>
          </a:p>
          <a:p>
            <a:r>
              <a:rPr lang="sl-SI" sz="2400" b="1" dirty="0" smtClean="0"/>
              <a:t>n = 0,96 sekunde</a:t>
            </a:r>
          </a:p>
          <a:p>
            <a:r>
              <a:rPr lang="sl-SI" sz="2400" b="1" dirty="0" smtClean="0"/>
              <a:t>s = 10 cm</a:t>
            </a:r>
          </a:p>
          <a:p>
            <a:r>
              <a:rPr lang="az-Cyrl-AZ" sz="2400" b="1" dirty="0" smtClean="0"/>
              <a:t>Ф</a:t>
            </a:r>
            <a:r>
              <a:rPr lang="sl-SI" sz="2400" b="1" dirty="0" smtClean="0"/>
              <a:t> = 80%</a:t>
            </a:r>
          </a:p>
          <a:p>
            <a:r>
              <a:rPr lang="sl-SI" sz="2400" b="1" dirty="0" err="1" smtClean="0"/>
              <a:t>Di</a:t>
            </a:r>
            <a:r>
              <a:rPr lang="sl-SI" sz="2400" b="1" dirty="0" smtClean="0"/>
              <a:t> = 10%</a:t>
            </a:r>
          </a:p>
          <a:p>
            <a:r>
              <a:rPr lang="el-GR" sz="2400" b="1" dirty="0" smtClean="0">
                <a:latin typeface="Calibri"/>
              </a:rPr>
              <a:t>ρ</a:t>
            </a:r>
            <a:r>
              <a:rPr lang="sl-SI" sz="2400" b="1" dirty="0" smtClean="0">
                <a:latin typeface="Calibri"/>
              </a:rPr>
              <a:t> </a:t>
            </a:r>
            <a:r>
              <a:rPr lang="sl-SI" sz="2400" b="1" dirty="0" smtClean="0"/>
              <a:t>= 0,55 </a:t>
            </a:r>
            <a:r>
              <a:rPr lang="sl-SI" sz="2400" b="1" dirty="0"/>
              <a:t>t</a:t>
            </a:r>
            <a:r>
              <a:rPr lang="sl-SI" sz="2400" b="1" dirty="0" smtClean="0"/>
              <a:t>/m3</a:t>
            </a:r>
          </a:p>
        </p:txBody>
      </p:sp>
    </p:spTree>
    <p:extLst>
      <p:ext uri="{BB962C8B-B14F-4D97-AF65-F5344CB8AC3E}">
        <p14:creationId xmlns:p14="http://schemas.microsoft.com/office/powerpoint/2010/main" val="286720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dirty="0" smtClean="0"/>
              <a:t>podatki</a:t>
            </a:r>
            <a:endParaRPr lang="sl-SI" sz="20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z="2400" b="1" dirty="0" err="1">
                <a:solidFill>
                  <a:prstClr val="black"/>
                </a:solidFill>
              </a:rPr>
              <a:t>Dd</a:t>
            </a:r>
            <a:r>
              <a:rPr lang="sl-SI" sz="2400" b="1" dirty="0">
                <a:solidFill>
                  <a:prstClr val="black"/>
                </a:solidFill>
              </a:rPr>
              <a:t> = 24 ur</a:t>
            </a: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d = </a:t>
            </a:r>
            <a:r>
              <a:rPr lang="sl-SI" sz="2400" b="1" dirty="0" smtClean="0">
                <a:solidFill>
                  <a:prstClr val="black"/>
                </a:solidFill>
              </a:rPr>
              <a:t>30 cm → 0,3m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n = </a:t>
            </a:r>
            <a:r>
              <a:rPr lang="sl-SI" sz="2400" b="1" dirty="0" smtClean="0">
                <a:solidFill>
                  <a:prstClr val="black"/>
                </a:solidFill>
              </a:rPr>
              <a:t>0,96 </a:t>
            </a:r>
            <a:r>
              <a:rPr lang="sl-SI" sz="2400" b="1" dirty="0" err="1" smtClean="0">
                <a:solidFill>
                  <a:prstClr val="black"/>
                </a:solidFill>
              </a:rPr>
              <a:t>sek</a:t>
            </a:r>
            <a:r>
              <a:rPr lang="sl-SI" sz="2400" b="1" dirty="0" smtClean="0">
                <a:solidFill>
                  <a:prstClr val="black"/>
                </a:solidFill>
              </a:rPr>
              <a:t> → 3600 * 1,04 = 3744 obr/h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s = </a:t>
            </a:r>
            <a:r>
              <a:rPr lang="sl-SI" sz="2400" b="1" dirty="0" smtClean="0">
                <a:solidFill>
                  <a:prstClr val="black"/>
                </a:solidFill>
              </a:rPr>
              <a:t>10 cm → 0,1m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 smtClean="0">
                <a:solidFill>
                  <a:prstClr val="black"/>
                </a:solidFill>
              </a:rPr>
              <a:t>Ф = 80% → 0,8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 err="1">
                <a:solidFill>
                  <a:prstClr val="black"/>
                </a:solidFill>
              </a:rPr>
              <a:t>Di</a:t>
            </a:r>
            <a:r>
              <a:rPr lang="sl-SI" sz="2400" b="1" dirty="0">
                <a:solidFill>
                  <a:prstClr val="black"/>
                </a:solidFill>
              </a:rPr>
              <a:t> = </a:t>
            </a:r>
            <a:r>
              <a:rPr lang="sl-SI" sz="2400" b="1" dirty="0" smtClean="0">
                <a:solidFill>
                  <a:prstClr val="black"/>
                </a:solidFill>
              </a:rPr>
              <a:t>10% → 1 - 0,1 = 0,9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el-GR" sz="2400" b="1" dirty="0" smtClean="0">
                <a:solidFill>
                  <a:prstClr val="black"/>
                </a:solidFill>
                <a:latin typeface="Calibri"/>
              </a:rPr>
              <a:t>ρ</a:t>
            </a:r>
            <a:r>
              <a:rPr lang="sl-SI" sz="2400" b="1" dirty="0" smtClean="0">
                <a:solidFill>
                  <a:prstClr val="black"/>
                </a:solidFill>
              </a:rPr>
              <a:t> </a:t>
            </a:r>
            <a:r>
              <a:rPr lang="sl-SI" sz="2400" b="1" dirty="0">
                <a:solidFill>
                  <a:prstClr val="black"/>
                </a:solidFill>
              </a:rPr>
              <a:t>= </a:t>
            </a:r>
            <a:r>
              <a:rPr lang="sl-SI" sz="2400" b="1" dirty="0" smtClean="0">
                <a:solidFill>
                  <a:prstClr val="black"/>
                </a:solidFill>
              </a:rPr>
              <a:t>0,55 t/m3</a:t>
            </a:r>
            <a:endParaRPr lang="sl-SI" sz="2400" b="1" dirty="0">
              <a:solidFill>
                <a:prstClr val="black"/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0336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smtClean="0"/>
              <a:t>formula</a:t>
            </a:r>
            <a:endParaRPr lang="sl-SI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ctr"/>
                <a:endParaRPr lang="sl-SI" b="1" i="1" dirty="0" smtClean="0">
                  <a:latin typeface="Cambria Math"/>
                </a:endParaRPr>
              </a:p>
              <a:p>
                <a:pPr algn="ctr"/>
                <a:endParaRPr lang="sl-SI" b="1" i="1" dirty="0">
                  <a:latin typeface="Cambria Math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sl-SI" b="1" i="1" smtClean="0">
                        <a:latin typeface="Cambria Math"/>
                      </a:rPr>
                      <m:t>𝑸</m:t>
                    </m:r>
                    <m:r>
                      <a:rPr lang="sl-SI" b="1" i="1" smtClean="0">
                        <a:latin typeface="Cambria Math"/>
                      </a:rPr>
                      <m:t>=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𝝆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∗∅∗</m:t>
                    </m:r>
                    <m:f>
                      <m:fPr>
                        <m:ctrlPr>
                          <a:rPr lang="sl-SI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b="1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𝒔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𝒏</m:t>
                    </m:r>
                  </m:oMath>
                </a14:m>
                <a:endParaRPr lang="sl-SI" b="1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83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346050"/>
          </a:xfrm>
        </p:spPr>
        <p:txBody>
          <a:bodyPr>
            <a:noAutofit/>
          </a:bodyPr>
          <a:lstStyle/>
          <a:p>
            <a:r>
              <a:rPr lang="sl-SI" sz="2000" dirty="0" smtClean="0"/>
              <a:t>Izračun teže</a:t>
            </a:r>
            <a:endParaRPr lang="sl-SI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20688"/>
                <a:ext cx="8229600" cy="5976664"/>
              </a:xfrm>
            </p:spPr>
            <p:txBody>
              <a:bodyPr>
                <a:normAutofit/>
              </a:bodyPr>
              <a:lstStyle/>
              <a:p>
                <a:pPr lvl="0"/>
                <a:r>
                  <a:rPr lang="sl-SI" sz="1800" b="1" dirty="0" smtClean="0">
                    <a:solidFill>
                      <a:prstClr val="black"/>
                    </a:solidFill>
                  </a:rPr>
                  <a:t>Dd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= 24 ur</a:t>
                </a: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d =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30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cm →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0,3m</a:t>
                </a:r>
                <a:endParaRPr lang="sl-SI" sz="18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n =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0,96 </a:t>
                </a:r>
                <a:r>
                  <a:rPr lang="sl-SI" sz="1800" b="1" dirty="0" err="1">
                    <a:solidFill>
                      <a:prstClr val="black"/>
                    </a:solidFill>
                  </a:rPr>
                  <a:t>obr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/</a:t>
                </a:r>
                <a:r>
                  <a:rPr lang="sl-SI" sz="1800" b="1" dirty="0" err="1">
                    <a:solidFill>
                      <a:prstClr val="black"/>
                    </a:solidFill>
                  </a:rPr>
                  <a:t>sek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→ 3600 *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1,04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=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3744 obr/h</a:t>
                </a:r>
                <a:endParaRPr lang="sl-SI" sz="18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s =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10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cm →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0,1m</a:t>
                </a:r>
                <a:endParaRPr lang="sl-SI" sz="18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az-Cyrl-AZ" sz="1800" b="1" dirty="0" smtClean="0">
                    <a:solidFill>
                      <a:prstClr val="black"/>
                    </a:solidFill>
                    <a:latin typeface="Calibri"/>
                  </a:rPr>
                  <a:t>ф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 = 80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% →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0,8</a:t>
                </a:r>
                <a:endParaRPr lang="sl-SI" sz="18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b="1" dirty="0" err="1">
                    <a:solidFill>
                      <a:prstClr val="black"/>
                    </a:solidFill>
                  </a:rPr>
                  <a:t>Di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10%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→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1-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0,1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=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0,9</a:t>
                </a:r>
                <a:endParaRPr lang="sl-SI" sz="18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el-GR" sz="1800" b="1" dirty="0">
                    <a:solidFill>
                      <a:prstClr val="black"/>
                    </a:solidFill>
                  </a:rPr>
                  <a:t>ϭ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=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0,55 t/m3</a:t>
                </a: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𝑸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800" b="1" i="1" smtClean="0">
                        <a:solidFill>
                          <a:prstClr val="black"/>
                        </a:solidFill>
                        <a:latin typeface="Cambria Math"/>
                      </a:rPr>
                      <m:t>ρ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el-GR" sz="28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∅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 ∗</m:t>
                    </m:r>
                    <m:f>
                      <m:fPr>
                        <m:ctrlP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sz="28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sz="28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sl-SI" sz="2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𝒔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𝒏</m:t>
                    </m:r>
                  </m:oMath>
                </a14:m>
                <a:endParaRPr lang="sl-SI" sz="2800" b="1" dirty="0" smtClean="0">
                  <a:solidFill>
                    <a:prstClr val="black"/>
                  </a:solidFill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𝑄</m:t>
                    </m:r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=0,55∗0,8∗</m:t>
                    </m:r>
                    <m:f>
                      <m:fPr>
                        <m:ctrlPr>
                          <a:rPr lang="sl-SI" sz="28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3,14</m:t>
                        </m:r>
                        <m:r>
                          <a:rPr lang="sl-SI" sz="28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sz="280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0,3</m:t>
                            </m:r>
                          </m:e>
                          <m:sup>
                            <m:r>
                              <a:rPr lang="sl-SI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sl-SI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∗0,1∗3744</m:t>
                    </m:r>
                  </m:oMath>
                </a14:m>
                <a:endParaRPr lang="sl-SI" sz="2800" b="0" dirty="0" smtClean="0">
                  <a:solidFill>
                    <a:prstClr val="black"/>
                  </a:solidFill>
                </a:endParaRPr>
              </a:p>
              <a:p>
                <a:pPr lvl="0" algn="ctr"/>
                <a:endParaRPr lang="sl-SI" sz="1600" dirty="0" smtClean="0">
                  <a:solidFill>
                    <a:prstClr val="black"/>
                  </a:solidFill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𝑄</m:t>
                    </m:r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=0,44∗0,071∗374,4</m:t>
                    </m:r>
                  </m:oMath>
                </a14:m>
                <a:endParaRPr lang="sl-SI" sz="2800" dirty="0" smtClean="0">
                  <a:solidFill>
                    <a:prstClr val="black"/>
                  </a:solidFill>
                </a:endParaRPr>
              </a:p>
              <a:p>
                <a:pPr lvl="0" algn="ctr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𝑸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𝟏𝟏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,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𝟕𝟕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𝒕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𝒉</m:t>
                    </m:r>
                  </m:oMath>
                </a14:m>
                <a:endParaRPr lang="sl-SI" sz="2800" b="1" dirty="0">
                  <a:solidFill>
                    <a:srgbClr val="FF0000"/>
                  </a:solidFill>
                </a:endParaRPr>
              </a:p>
              <a:p>
                <a:pPr lvl="0"/>
                <a:endParaRPr lang="sl-SI" sz="2400" b="1" dirty="0">
                  <a:solidFill>
                    <a:prstClr val="black"/>
                  </a:solidFill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20688"/>
                <a:ext cx="8229600" cy="5976664"/>
              </a:xfrm>
              <a:blipFill rotWithShape="1">
                <a:blip r:embed="rId2"/>
                <a:stretch>
                  <a:fillRect l="-444" t="-51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678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dirty="0" smtClean="0"/>
              <a:t>Izračun teže v 24. urah</a:t>
            </a:r>
            <a:endParaRPr lang="sl-SI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40768"/>
                <a:ext cx="8229600" cy="5040560"/>
              </a:xfrm>
            </p:spPr>
            <p:txBody>
              <a:bodyPr>
                <a:normAutofit lnSpcReduction="10000"/>
              </a:bodyPr>
              <a:lstStyle/>
              <a:p>
                <a:pPr algn="ctr"/>
                <a:endParaRPr lang="sl-SI" b="1" i="1" dirty="0" smtClean="0">
                  <a:latin typeface="Cambria Math"/>
                </a:endParaRPr>
              </a:p>
              <a:p>
                <a:pPr lvl="0"/>
                <a:r>
                  <a:rPr lang="sl-SI" sz="1800" b="1" dirty="0" err="1">
                    <a:solidFill>
                      <a:prstClr val="black"/>
                    </a:solidFill>
                  </a:rPr>
                  <a:t>Dd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= 24 ur</a:t>
                </a: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d =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30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cm →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0,3m</a:t>
                </a:r>
                <a:endParaRPr lang="sl-SI" sz="18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n =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0,96 </a:t>
                </a:r>
                <a:r>
                  <a:rPr lang="sl-SI" sz="1800" b="1" dirty="0" err="1">
                    <a:solidFill>
                      <a:prstClr val="black"/>
                    </a:solidFill>
                  </a:rPr>
                  <a:t>obr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/</a:t>
                </a:r>
                <a:r>
                  <a:rPr lang="sl-SI" sz="1800" b="1" dirty="0" err="1">
                    <a:solidFill>
                      <a:prstClr val="black"/>
                    </a:solidFill>
                  </a:rPr>
                  <a:t>sek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→ 3600 *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1,04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=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3744 obr/h</a:t>
                </a:r>
                <a:endParaRPr lang="sl-SI" sz="18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s =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10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cm →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0,1m</a:t>
                </a:r>
                <a:endParaRPr lang="sl-SI" sz="18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az-Cyrl-AZ" sz="1800" b="1" dirty="0" smtClean="0">
                    <a:solidFill>
                      <a:prstClr val="black"/>
                    </a:solidFill>
                  </a:rPr>
                  <a:t>Ф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 = 80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% →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0,8</a:t>
                </a:r>
                <a:endParaRPr lang="sl-SI" sz="18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b="1" dirty="0" err="1">
                    <a:solidFill>
                      <a:prstClr val="black"/>
                    </a:solidFill>
                  </a:rPr>
                  <a:t>Di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10%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→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1- 0,1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=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0,9</a:t>
                </a:r>
                <a:endParaRPr lang="sl-SI" sz="18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el-GR" sz="1800" b="1" dirty="0" smtClean="0">
                    <a:solidFill>
                      <a:prstClr val="black"/>
                    </a:solidFill>
                  </a:rPr>
                  <a:t>ϭ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=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0,55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t/m3</a:t>
                </a:r>
              </a:p>
              <a:p>
                <a:pPr algn="ctr"/>
                <a:endParaRPr lang="sl-SI" b="1" i="1" dirty="0" smtClean="0">
                  <a:latin typeface="Cambria Math"/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sl-SI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l-SI" b="1" i="1" smtClean="0">
                            <a:latin typeface="Cambria Math"/>
                          </a:rPr>
                          <m:t>𝑸</m:t>
                        </m:r>
                      </m:e>
                      <m:sub>
                        <m:r>
                          <a:rPr lang="sl-SI" b="1" i="1" smtClean="0">
                            <a:latin typeface="Cambria Math"/>
                          </a:rPr>
                          <m:t>𝟐𝟒</m:t>
                        </m:r>
                      </m:sub>
                    </m:sSub>
                    <m:r>
                      <a:rPr lang="sl-SI" b="1" i="1" smtClean="0">
                        <a:latin typeface="Cambria Math"/>
                      </a:rPr>
                      <m:t>=</m:t>
                    </m:r>
                    <m:r>
                      <a:rPr lang="sl-SI" b="1" i="1" smtClean="0">
                        <a:latin typeface="Cambria Math"/>
                      </a:rPr>
                      <m:t>𝑸</m:t>
                    </m:r>
                    <m:r>
                      <a:rPr lang="sl-SI" b="1" i="1" smtClean="0">
                        <a:latin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</a:rPr>
                      <m:t>𝑫𝒊</m:t>
                    </m:r>
                    <m:r>
                      <a:rPr lang="sl-SI" b="1" i="1" smtClean="0">
                        <a:latin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</a:rPr>
                      <m:t>𝑫𝒅</m:t>
                    </m:r>
                  </m:oMath>
                </a14:m>
                <a:endParaRPr lang="sl-SI" b="1" dirty="0" smtClean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l-SI" b="0" i="1" smtClean="0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sl-SI" b="0" i="1" smtClean="0">
                            <a:latin typeface="Cambria Math"/>
                          </a:rPr>
                          <m:t>24</m:t>
                        </m:r>
                      </m:sub>
                    </m:sSub>
                    <m:r>
                      <a:rPr lang="sl-SI" b="0" i="1" smtClean="0">
                        <a:latin typeface="Cambria Math"/>
                      </a:rPr>
                      <m:t>=11,7 ∗0,9 ∗24</m:t>
                    </m:r>
                  </m:oMath>
                </a14:m>
                <a:endParaRPr lang="sl-SI" b="0" dirty="0" smtClean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24</m:t>
                        </m:r>
                      </m:sub>
                    </m:sSub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=252,74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40768"/>
                <a:ext cx="8229600" cy="5040560"/>
              </a:xfrm>
              <a:blipFill rotWithShape="1">
                <a:blip r:embed="rId2"/>
                <a:stretch>
                  <a:fillRect l="-44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193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smtClean="0"/>
              <a:t>Izračun prostornine</a:t>
            </a:r>
            <a:endParaRPr lang="sl-SI" sz="1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1" i="1" smtClean="0">
                        <a:latin typeface="Cambria Math"/>
                      </a:rPr>
                      <m:t>𝑽</m:t>
                    </m:r>
                    <m:r>
                      <a:rPr lang="sl-SI" b="1" i="1" smtClean="0">
                        <a:latin typeface="Cambria Math"/>
                      </a:rPr>
                      <m:t>=∅∗</m:t>
                    </m:r>
                    <m:f>
                      <m:fPr>
                        <m:ctrlPr>
                          <a:rPr lang="sl-SI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b="1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𝒔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𝒏</m:t>
                    </m:r>
                  </m:oMath>
                </a14:m>
                <a:endParaRPr lang="sl-SI" b="1" dirty="0" smtClean="0"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𝑉</m:t>
                    </m:r>
                    <m:r>
                      <a:rPr lang="sl-SI" b="0" i="1" smtClean="0">
                        <a:latin typeface="Cambria Math"/>
                      </a:rPr>
                      <m:t>=0,8 ∗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3,14∗0</m:t>
                        </m:r>
                        <m:sSup>
                          <m:sSupPr>
                            <m:ctrlPr>
                              <a:rPr lang="sl-SI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sl-SI" b="0" i="1" smtClean="0">
                                <a:latin typeface="Cambria Math"/>
                              </a:rPr>
                              <m:t>,3</m:t>
                            </m:r>
                          </m:e>
                          <m:sup>
                            <m:r>
                              <a:rPr lang="sl-SI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∗0,1∗3744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𝑉</m:t>
                    </m:r>
                    <m:r>
                      <a:rPr lang="sl-SI" b="0" i="1" smtClean="0">
                        <a:latin typeface="Cambria Math"/>
                      </a:rPr>
                      <m:t>=0,8∗0,071∗374,4</m:t>
                    </m:r>
                  </m:oMath>
                </a14:m>
                <a:endParaRPr lang="sl-SI" b="0" dirty="0" smtClean="0"/>
              </a:p>
              <a:p>
                <a:endParaRPr lang="sl-SI" sz="1400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𝑉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=21,27 </m:t>
                    </m:r>
                    <m:sSup>
                      <m:sSupPr>
                        <m:ctrlP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h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5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dirty="0" smtClean="0"/>
              <a:t>Izračun prostornine na dan</a:t>
            </a:r>
            <a:endParaRPr lang="sl-SI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l-SI" b="1" i="1" smtClean="0">
                            <a:latin typeface="Cambria Math"/>
                          </a:rPr>
                          <m:t>𝑽</m:t>
                        </m:r>
                      </m:e>
                      <m:sub>
                        <m:r>
                          <a:rPr lang="sl-SI" b="1" i="1" smtClean="0">
                            <a:latin typeface="Cambria Math"/>
                          </a:rPr>
                          <m:t>𝟐𝟒</m:t>
                        </m:r>
                      </m:sub>
                    </m:sSub>
                    <m:r>
                      <a:rPr lang="sl-SI" b="1" i="1" smtClean="0">
                        <a:latin typeface="Cambria Math"/>
                      </a:rPr>
                      <m:t>=</m:t>
                    </m:r>
                    <m:r>
                      <a:rPr lang="sl-SI" b="1" i="1" smtClean="0">
                        <a:latin typeface="Cambria Math"/>
                      </a:rPr>
                      <m:t>𝑽</m:t>
                    </m:r>
                    <m:r>
                      <a:rPr lang="sl-SI" b="1" i="1" smtClean="0">
                        <a:latin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</a:rPr>
                      <m:t>𝑫𝒅</m:t>
                    </m:r>
                    <m:r>
                      <a:rPr lang="sl-SI" b="1" i="1" smtClean="0">
                        <a:latin typeface="Cambria Math"/>
                      </a:rPr>
                      <m:t> ∗</m:t>
                    </m:r>
                    <m:r>
                      <a:rPr lang="sl-SI" b="1" i="1" smtClean="0">
                        <a:latin typeface="Cambria Math"/>
                      </a:rPr>
                      <m:t>𝑫𝒊</m:t>
                    </m:r>
                  </m:oMath>
                </a14:m>
                <a:endParaRPr lang="sl-SI" b="1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l-SI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sl-SI" b="0" i="1" smtClean="0">
                            <a:latin typeface="Cambria Math"/>
                          </a:rPr>
                          <m:t>24</m:t>
                        </m:r>
                      </m:sub>
                    </m:sSub>
                    <m:r>
                      <a:rPr lang="sl-SI" b="0" i="1" smtClean="0">
                        <a:latin typeface="Cambria Math"/>
                      </a:rPr>
                      <m:t>=21,27 ∗24∗0,9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24</m:t>
                        </m:r>
                      </m:sub>
                    </m:sSub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=459,4</m:t>
                    </m:r>
                    <m:sSup>
                      <m:sSupPr>
                        <m:ctrlP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65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Pravokotnik 1"/>
              <p:cNvSpPr/>
              <p:nvPr/>
            </p:nvSpPr>
            <p:spPr>
              <a:xfrm>
                <a:off x="1332588" y="3636591"/>
                <a:ext cx="6622839" cy="10796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b="1" i="1" smtClean="0"/>
                        <m:t>𝒏</m:t>
                      </m:r>
                      <m:r>
                        <a:rPr lang="sl-SI" sz="3200" b="1" i="1" smtClean="0"/>
                        <m:t>= </m:t>
                      </m:r>
                      <m:f>
                        <m:fPr>
                          <m:ctrlPr>
                            <a:rPr lang="sl-SI" sz="3200" b="1" i="1"/>
                          </m:ctrlPr>
                        </m:fPr>
                        <m:num>
                          <m:r>
                            <a:rPr lang="sl-SI" sz="3200" b="1" i="1"/>
                            <m:t>𝟒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𝟏𝟓</m:t>
                          </m:r>
                        </m:num>
                        <m:den>
                          <m:r>
                            <a:rPr lang="sl-SI" sz="32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𝟓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𝟖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𝟑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𝟏𝟒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𝟏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∗</m:t>
                          </m:r>
                          <m:r>
                            <a:rPr lang="sl-SI" sz="3200" b="1" i="1"/>
                            <m:t> </m:t>
                          </m:r>
                          <m:sSup>
                            <m:sSupPr>
                              <m:ctrlPr>
                                <a:rPr lang="sl-SI" sz="3200" b="1" i="1"/>
                              </m:ctrlPr>
                            </m:sSupPr>
                            <m:e>
                              <m:r>
                                <a:rPr lang="sl-SI" sz="32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sl-SI" sz="3200" b="1" i="1" smtClean="0">
                                  <a:latin typeface="Cambria Math"/>
                                </a:rPr>
                                <m:t>.</m:t>
                              </m:r>
                              <m:r>
                                <a:rPr lang="sl-SI" sz="3200" b="1" i="1" smtClean="0">
                                  <a:latin typeface="Cambria Math"/>
                                </a:rPr>
                                <m:t>𝟑</m:t>
                              </m:r>
                            </m:e>
                            <m:sup>
                              <m:r>
                                <a:rPr lang="sl-SI" sz="3200" b="1" i="1"/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sl-SI" sz="3200" b="1" i="1"/>
                        <m:t> </m:t>
                      </m:r>
                    </m:oMath>
                  </m:oMathPara>
                </a14:m>
                <a:endParaRPr lang="sl-SI" sz="3200" dirty="0"/>
              </a:p>
            </p:txBody>
          </p:sp>
        </mc:Choice>
        <mc:Fallback>
          <p:sp>
            <p:nvSpPr>
              <p:cNvPr id="2" name="Pravokotni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2588" y="3636591"/>
                <a:ext cx="6622839" cy="107965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Pravokotnik 2"/>
              <p:cNvSpPr/>
              <p:nvPr/>
            </p:nvSpPr>
            <p:spPr>
              <a:xfrm>
                <a:off x="4644008" y="2204864"/>
                <a:ext cx="3169266" cy="11006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b="1" i="1" smtClean="0">
                          <a:latin typeface="Cambria Math"/>
                        </a:rPr>
                        <m:t>𝒏</m:t>
                      </m:r>
                      <m:r>
                        <a:rPr lang="sl-SI" sz="3200" b="1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32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3200" b="1" i="1">
                              <a:latin typeface="Cambria Math"/>
                            </a:rPr>
                            <m:t>𝟒</m:t>
                          </m:r>
                          <m:r>
                            <a:rPr lang="sl-SI" sz="3200" b="1" i="1">
                              <a:latin typeface="Cambria Math"/>
                            </a:rPr>
                            <m:t>∗</m:t>
                          </m:r>
                          <m:r>
                            <a:rPr lang="sl-SI" sz="3200" b="1" i="1">
                              <a:latin typeface="Cambria Math"/>
                            </a:rPr>
                            <m:t>𝑸</m:t>
                          </m:r>
                        </m:num>
                        <m:den>
                          <m:r>
                            <a:rPr lang="sl-SI" sz="3200" b="1" i="1">
                              <a:latin typeface="Cambria Math"/>
                            </a:rPr>
                            <m:t>𝝆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∅ </m:t>
                          </m:r>
                          <m:r>
                            <a:rPr lang="sl-SI" sz="3200" b="1" i="1">
                              <a:latin typeface="Cambria Math"/>
                            </a:rPr>
                            <m:t>𝝅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</m:t>
                          </m:r>
                          <m:r>
                            <a:rPr lang="sl-SI" sz="3200" b="1" i="1">
                              <a:latin typeface="Cambria Math"/>
                            </a:rPr>
                            <m:t>𝒔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 </m:t>
                          </m:r>
                          <m:sSup>
                            <m:sSupPr>
                              <m:ctrlPr>
                                <a:rPr lang="sl-SI" sz="32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sl-SI" sz="3200" b="1" i="1"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sl-SI" sz="3200" b="1" i="1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sl-SI" sz="3200" b="1" i="1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sl-SI" sz="3200" dirty="0"/>
              </a:p>
            </p:txBody>
          </p:sp>
        </mc:Choice>
        <mc:Fallback>
          <p:sp>
            <p:nvSpPr>
              <p:cNvPr id="3" name="Pravokotni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2204864"/>
                <a:ext cx="3169266" cy="110068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Pravokotnik 3"/>
              <p:cNvSpPr/>
              <p:nvPr/>
            </p:nvSpPr>
            <p:spPr>
              <a:xfrm>
                <a:off x="2106966" y="4904371"/>
                <a:ext cx="5074081" cy="10696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𝒏</m:t>
                      </m:r>
                      <m:r>
                        <a:rPr lang="sl-SI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32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𝟔𝟎</m:t>
                          </m:r>
                        </m:num>
                        <m:den>
                          <m:r>
                            <a:rPr lang="sl-SI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sl-SI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sl-SI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𝟎𝟏𝟏</m:t>
                          </m:r>
                        </m:den>
                      </m:f>
                      <m:r>
                        <a:rPr lang="sl-SI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sl-SI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𝟓𝟒𝟓𝟓</m:t>
                      </m:r>
                      <m:r>
                        <a:rPr lang="sl-SI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sl-SI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𝒐𝒃𝒓</m:t>
                      </m:r>
                      <m:r>
                        <a:rPr lang="sl-SI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/</m:t>
                      </m:r>
                      <m:r>
                        <a:rPr lang="sl-SI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𝒉</m:t>
                      </m:r>
                    </m:oMath>
                  </m:oMathPara>
                </a14:m>
                <a:endParaRPr lang="sl-SI" sz="3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" name="Pravokotni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6966" y="4904371"/>
                <a:ext cx="5074081" cy="106965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Pravokotnik 4"/>
          <p:cNvSpPr/>
          <p:nvPr/>
        </p:nvSpPr>
        <p:spPr>
          <a:xfrm>
            <a:off x="939243" y="95880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sl-SI" b="1" dirty="0" err="1">
                <a:solidFill>
                  <a:prstClr val="black"/>
                </a:solidFill>
              </a:rPr>
              <a:t>Dd</a:t>
            </a:r>
            <a:r>
              <a:rPr lang="sl-SI" b="1" dirty="0">
                <a:solidFill>
                  <a:prstClr val="black"/>
                </a:solidFill>
              </a:rPr>
              <a:t> = 24 ur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d = 30 cm → 0,3m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n = 0,96 </a:t>
            </a:r>
            <a:r>
              <a:rPr lang="sl-SI" b="1" dirty="0" err="1">
                <a:solidFill>
                  <a:prstClr val="black"/>
                </a:solidFill>
              </a:rPr>
              <a:t>obr</a:t>
            </a:r>
            <a:r>
              <a:rPr lang="sl-SI" b="1" dirty="0">
                <a:solidFill>
                  <a:prstClr val="black"/>
                </a:solidFill>
              </a:rPr>
              <a:t>/</a:t>
            </a:r>
            <a:r>
              <a:rPr lang="sl-SI" b="1" dirty="0" err="1">
                <a:solidFill>
                  <a:prstClr val="black"/>
                </a:solidFill>
              </a:rPr>
              <a:t>sek</a:t>
            </a:r>
            <a:r>
              <a:rPr lang="sl-SI" b="1" dirty="0">
                <a:solidFill>
                  <a:prstClr val="black"/>
                </a:solidFill>
              </a:rPr>
              <a:t> → 3600 * 1,04 = 3744 obr/h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s = 10 cm → 0,1m</a:t>
            </a:r>
          </a:p>
          <a:p>
            <a:pPr lvl="0"/>
            <a:r>
              <a:rPr lang="az-Cyrl-AZ" b="1" dirty="0">
                <a:solidFill>
                  <a:prstClr val="black"/>
                </a:solidFill>
              </a:rPr>
              <a:t>Ф</a:t>
            </a:r>
            <a:r>
              <a:rPr lang="sl-SI" b="1" dirty="0">
                <a:solidFill>
                  <a:prstClr val="black"/>
                </a:solidFill>
              </a:rPr>
              <a:t> = 80% → 0,8</a:t>
            </a:r>
          </a:p>
          <a:p>
            <a:pPr lvl="0"/>
            <a:r>
              <a:rPr lang="sl-SI" b="1" dirty="0" err="1">
                <a:solidFill>
                  <a:prstClr val="black"/>
                </a:solidFill>
              </a:rPr>
              <a:t>Di</a:t>
            </a:r>
            <a:r>
              <a:rPr lang="sl-SI" b="1" dirty="0">
                <a:solidFill>
                  <a:prstClr val="black"/>
                </a:solidFill>
              </a:rPr>
              <a:t> = 10% → 1- 0,1 = 0,9</a:t>
            </a:r>
          </a:p>
          <a:p>
            <a:pPr lvl="0"/>
            <a:r>
              <a:rPr lang="el-GR" b="1" dirty="0">
                <a:solidFill>
                  <a:prstClr val="black"/>
                </a:solidFill>
              </a:rPr>
              <a:t>ϭ</a:t>
            </a:r>
            <a:r>
              <a:rPr lang="sl-SI" b="1" dirty="0">
                <a:solidFill>
                  <a:prstClr val="black"/>
                </a:solidFill>
              </a:rPr>
              <a:t> = 0,55 </a:t>
            </a:r>
            <a:r>
              <a:rPr lang="sl-SI" b="1" dirty="0" smtClean="0">
                <a:solidFill>
                  <a:prstClr val="black"/>
                </a:solidFill>
              </a:rPr>
              <a:t>t/m3</a:t>
            </a:r>
          </a:p>
          <a:p>
            <a:pPr lvl="0"/>
            <a:r>
              <a:rPr lang="sl-SI" b="1" dirty="0" smtClean="0">
                <a:solidFill>
                  <a:prstClr val="black"/>
                </a:solidFill>
              </a:rPr>
              <a:t>Q = 15t</a:t>
            </a:r>
            <a:endParaRPr lang="sl-SI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500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552</Words>
  <Application>Microsoft Office PowerPoint</Application>
  <PresentationFormat>Diaprojekcija na zaslonu (4:3)</PresentationFormat>
  <Paragraphs>70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0" baseType="lpstr">
      <vt:lpstr>Officeova tema</vt:lpstr>
      <vt:lpstr>Pretovorna mehanizacija</vt:lpstr>
      <vt:lpstr>Podatki:</vt:lpstr>
      <vt:lpstr>podatki</vt:lpstr>
      <vt:lpstr>formula</vt:lpstr>
      <vt:lpstr>Izračun teže</vt:lpstr>
      <vt:lpstr>Izračun teže v 24. urah</vt:lpstr>
      <vt:lpstr>Izračun prostornine</vt:lpstr>
      <vt:lpstr>Izračun prostornine na dan</vt:lpstr>
      <vt:lpstr>PowerPointova predstavitev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Brane</dc:creator>
  <cp:lastModifiedBy>Brane</cp:lastModifiedBy>
  <cp:revision>19</cp:revision>
  <dcterms:created xsi:type="dcterms:W3CDTF">2015-05-02T12:08:24Z</dcterms:created>
  <dcterms:modified xsi:type="dcterms:W3CDTF">2017-05-06T18:23:00Z</dcterms:modified>
</cp:coreProperties>
</file>